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10" Type="http://schemas.openxmlformats.org/officeDocument/2006/relationships/slide" Target="slides/slide4.xml"/><Relationship Id="rId21" Type="http://schemas.openxmlformats.org/officeDocument/2006/relationships/slide" Target="slides/slide15.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f02044a46c_0_264:notes"/>
          <p:cNvSpPr/>
          <p:nvPr>
            <p:ph idx="2" type="sldImg"/>
          </p:nvPr>
        </p:nvSpPr>
        <p:spPr>
          <a:xfrm>
            <a:off x="695512" y="1142608"/>
            <a:ext cx="5466900" cy="3086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gf02044a46c_0_264:notes"/>
          <p:cNvSpPr txBox="1"/>
          <p:nvPr>
            <p:ph idx="1" type="body"/>
          </p:nvPr>
        </p:nvSpPr>
        <p:spPr>
          <a:xfrm>
            <a:off x="685800" y="4400552"/>
            <a:ext cx="5486400" cy="3600300"/>
          </a:xfrm>
          <a:prstGeom prst="rect">
            <a:avLst/>
          </a:prstGeom>
          <a:noFill/>
          <a:ln>
            <a:noFill/>
          </a:ln>
        </p:spPr>
        <p:txBody>
          <a:bodyPr anchorCtr="0" anchor="t" bIns="45675" lIns="91350" spcFirstLastPara="1" rIns="91350" wrap="square" tIns="45675">
            <a:noAutofit/>
          </a:bodyPr>
          <a:lstStyle/>
          <a:p>
            <a:pPr indent="0" lvl="0" marL="0" rtl="0" algn="l">
              <a:spcBef>
                <a:spcPts val="0"/>
              </a:spcBef>
              <a:spcAft>
                <a:spcPts val="0"/>
              </a:spcAft>
              <a:buNone/>
            </a:pPr>
            <a:r>
              <a:t/>
            </a:r>
            <a:endParaRPr/>
          </a:p>
        </p:txBody>
      </p:sp>
      <p:sp>
        <p:nvSpPr>
          <p:cNvPr id="128" name="Google Shape;128;gf02044a46c_0_264:notes"/>
          <p:cNvSpPr txBox="1"/>
          <p:nvPr>
            <p:ph idx="12" type="sldNum"/>
          </p:nvPr>
        </p:nvSpPr>
        <p:spPr>
          <a:xfrm>
            <a:off x="3884615" y="8685216"/>
            <a:ext cx="2971800" cy="459000"/>
          </a:xfrm>
          <a:prstGeom prst="rect">
            <a:avLst/>
          </a:prstGeom>
          <a:noFill/>
          <a:ln>
            <a:noFill/>
          </a:ln>
        </p:spPr>
        <p:txBody>
          <a:bodyPr anchorCtr="0" anchor="b" bIns="45675" lIns="91350" spcFirstLastPara="1" rIns="91350" wrap="square" tIns="45675">
            <a:noAutofit/>
          </a:bodyPr>
          <a:lstStyle/>
          <a:p>
            <a:pPr indent="0" lvl="0" marL="0" rtl="0" algn="r">
              <a:spcBef>
                <a:spcPts val="0"/>
              </a:spcBef>
              <a:spcAft>
                <a:spcPts val="0"/>
              </a:spcAft>
              <a:buNone/>
            </a:pPr>
            <a:fld id="{00000000-1234-1234-1234-123412341234}" type="slidenum">
              <a:rPr lang="en" sz="1400"/>
              <a:t>‹#›</a:t>
            </a:fld>
            <a:endParaRPr sz="140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101b278c560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101b278c560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101b278c560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101b278c560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f02044a46c_0_83:notes"/>
          <p:cNvSpPr txBox="1"/>
          <p:nvPr>
            <p:ph idx="1" type="body"/>
          </p:nvPr>
        </p:nvSpPr>
        <p:spPr>
          <a:xfrm>
            <a:off x="676714" y="4356681"/>
            <a:ext cx="5413800" cy="3564600"/>
          </a:xfrm>
          <a:prstGeom prst="rect">
            <a:avLst/>
          </a:prstGeom>
          <a:noFill/>
          <a:ln>
            <a:noFill/>
          </a:ln>
        </p:spPr>
        <p:txBody>
          <a:bodyPr anchorCtr="0" anchor="t" bIns="45125" lIns="90300" spcFirstLastPara="1" rIns="90300" wrap="square" tIns="45125">
            <a:noAutofit/>
          </a:bodyPr>
          <a:lstStyle/>
          <a:p>
            <a:pPr indent="0" lvl="0" marL="0" rtl="0" algn="l">
              <a:spcBef>
                <a:spcPts val="0"/>
              </a:spcBef>
              <a:spcAft>
                <a:spcPts val="0"/>
              </a:spcAft>
              <a:buClr>
                <a:schemeClr val="dk1"/>
              </a:buClr>
              <a:buSzPts val="1200"/>
              <a:buFont typeface="Calibri"/>
              <a:buNone/>
            </a:pPr>
            <a:r>
              <a:rPr lang="en"/>
              <a:t>2 national groups = 21</a:t>
            </a:r>
            <a:endParaRPr/>
          </a:p>
          <a:p>
            <a:pPr indent="0" lvl="0" marL="0" rtl="0" algn="l">
              <a:spcBef>
                <a:spcPts val="0"/>
              </a:spcBef>
              <a:spcAft>
                <a:spcPts val="0"/>
              </a:spcAft>
              <a:buClr>
                <a:schemeClr val="dk1"/>
              </a:buClr>
              <a:buSzPts val="1200"/>
              <a:buFont typeface="Calibri"/>
              <a:buNone/>
            </a:pPr>
            <a:r>
              <a:rPr lang="en"/>
              <a:t>1 leaders of color = 10</a:t>
            </a:r>
            <a:endParaRPr/>
          </a:p>
          <a:p>
            <a:pPr indent="0" lvl="0" marL="0" rtl="0" algn="l">
              <a:spcBef>
                <a:spcPts val="0"/>
              </a:spcBef>
              <a:spcAft>
                <a:spcPts val="0"/>
              </a:spcAft>
              <a:buClr>
                <a:schemeClr val="dk1"/>
              </a:buClr>
              <a:buSzPts val="1200"/>
              <a:buFont typeface="Calibri"/>
              <a:buNone/>
            </a:pPr>
            <a:r>
              <a:rPr lang="en"/>
              <a:t>2 rural ministry = 25</a:t>
            </a:r>
            <a:endParaRPr/>
          </a:p>
          <a:p>
            <a:pPr indent="0" lvl="0" marL="0" rtl="0" algn="l">
              <a:spcBef>
                <a:spcPts val="0"/>
              </a:spcBef>
              <a:spcAft>
                <a:spcPts val="0"/>
              </a:spcAft>
              <a:buClr>
                <a:schemeClr val="dk1"/>
              </a:buClr>
              <a:buSzPts val="1200"/>
              <a:buFont typeface="Calibri"/>
              <a:buNone/>
            </a:pPr>
            <a:r>
              <a:rPr lang="en"/>
              <a:t>1 lay leaders = 10</a:t>
            </a:r>
            <a:endParaRPr/>
          </a:p>
        </p:txBody>
      </p:sp>
      <p:sp>
        <p:nvSpPr>
          <p:cNvPr id="160" name="Google Shape;160;gf02044a46c_0_83:notes"/>
          <p:cNvSpPr/>
          <p:nvPr>
            <p:ph idx="2" type="sldImg"/>
          </p:nvPr>
        </p:nvSpPr>
        <p:spPr>
          <a:xfrm>
            <a:off x="676714" y="1131605"/>
            <a:ext cx="5413800" cy="30552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f02044a46c_0_363:notes"/>
          <p:cNvSpPr txBox="1"/>
          <p:nvPr>
            <p:ph idx="1" type="body"/>
          </p:nvPr>
        </p:nvSpPr>
        <p:spPr>
          <a:xfrm>
            <a:off x="676714" y="4356681"/>
            <a:ext cx="5413800" cy="3564600"/>
          </a:xfrm>
          <a:prstGeom prst="rect">
            <a:avLst/>
          </a:prstGeom>
          <a:noFill/>
          <a:ln>
            <a:noFill/>
          </a:ln>
        </p:spPr>
        <p:txBody>
          <a:bodyPr anchorCtr="0" anchor="t" bIns="45125" lIns="90300" spcFirstLastPara="1" rIns="90300" wrap="square" tIns="45125">
            <a:noAutofit/>
          </a:bodyPr>
          <a:lstStyle/>
          <a:p>
            <a:pPr indent="0" lvl="0" marL="0" rtl="0" algn="l">
              <a:lnSpc>
                <a:spcPct val="115000"/>
              </a:lnSpc>
              <a:spcBef>
                <a:spcPts val="0"/>
              </a:spcBef>
              <a:spcAft>
                <a:spcPts val="0"/>
              </a:spcAft>
              <a:buNone/>
            </a:pPr>
            <a:r>
              <a:t/>
            </a:r>
            <a:endParaRPr/>
          </a:p>
        </p:txBody>
      </p:sp>
      <p:sp>
        <p:nvSpPr>
          <p:cNvPr id="169" name="Google Shape;169;gf02044a46c_0_363:notes"/>
          <p:cNvSpPr/>
          <p:nvPr>
            <p:ph idx="2" type="sldImg"/>
          </p:nvPr>
        </p:nvSpPr>
        <p:spPr>
          <a:xfrm>
            <a:off x="676714" y="1131605"/>
            <a:ext cx="5413800" cy="30552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101b278c560_0_0:notes"/>
          <p:cNvSpPr txBox="1"/>
          <p:nvPr>
            <p:ph idx="1" type="body"/>
          </p:nvPr>
        </p:nvSpPr>
        <p:spPr>
          <a:xfrm>
            <a:off x="676714" y="4356681"/>
            <a:ext cx="5413800" cy="3564600"/>
          </a:xfrm>
          <a:prstGeom prst="rect">
            <a:avLst/>
          </a:prstGeom>
          <a:noFill/>
          <a:ln>
            <a:noFill/>
          </a:ln>
        </p:spPr>
        <p:txBody>
          <a:bodyPr anchorCtr="0" anchor="t" bIns="45125" lIns="90300" spcFirstLastPara="1" rIns="90300" wrap="square" tIns="45125">
            <a:noAutofit/>
          </a:bodyPr>
          <a:lstStyle/>
          <a:p>
            <a:pPr indent="0" lvl="0" marL="0" rtl="0" algn="l">
              <a:lnSpc>
                <a:spcPct val="115000"/>
              </a:lnSpc>
              <a:spcBef>
                <a:spcPts val="0"/>
              </a:spcBef>
              <a:spcAft>
                <a:spcPts val="0"/>
              </a:spcAft>
              <a:buNone/>
            </a:pPr>
            <a:r>
              <a:t/>
            </a:r>
            <a:endParaRPr/>
          </a:p>
        </p:txBody>
      </p:sp>
      <p:sp>
        <p:nvSpPr>
          <p:cNvPr id="179" name="Google Shape;179;g101b278c560_0_0:notes"/>
          <p:cNvSpPr/>
          <p:nvPr>
            <p:ph idx="2" type="sldImg"/>
          </p:nvPr>
        </p:nvSpPr>
        <p:spPr>
          <a:xfrm>
            <a:off x="676714" y="1131605"/>
            <a:ext cx="5413800" cy="30552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101b278c560_0_48:notes"/>
          <p:cNvSpPr txBox="1"/>
          <p:nvPr>
            <p:ph idx="1" type="body"/>
          </p:nvPr>
        </p:nvSpPr>
        <p:spPr>
          <a:xfrm>
            <a:off x="676714" y="4356681"/>
            <a:ext cx="5413800" cy="3564600"/>
          </a:xfrm>
          <a:prstGeom prst="rect">
            <a:avLst/>
          </a:prstGeom>
          <a:noFill/>
          <a:ln>
            <a:noFill/>
          </a:ln>
        </p:spPr>
        <p:txBody>
          <a:bodyPr anchorCtr="0" anchor="t" bIns="45125" lIns="90300" spcFirstLastPara="1" rIns="90300" wrap="square" tIns="45125">
            <a:noAutofit/>
          </a:bodyPr>
          <a:lstStyle/>
          <a:p>
            <a:pPr indent="0" lvl="0" marL="0" rtl="0" algn="l">
              <a:lnSpc>
                <a:spcPct val="115000"/>
              </a:lnSpc>
              <a:spcBef>
                <a:spcPts val="0"/>
              </a:spcBef>
              <a:spcAft>
                <a:spcPts val="0"/>
              </a:spcAft>
              <a:buNone/>
            </a:pPr>
            <a:r>
              <a:t/>
            </a:r>
            <a:endParaRPr/>
          </a:p>
        </p:txBody>
      </p:sp>
      <p:sp>
        <p:nvSpPr>
          <p:cNvPr id="189" name="Google Shape;189;g101b278c560_0_48:notes"/>
          <p:cNvSpPr/>
          <p:nvPr>
            <p:ph idx="2" type="sldImg"/>
          </p:nvPr>
        </p:nvSpPr>
        <p:spPr>
          <a:xfrm>
            <a:off x="676714" y="1131605"/>
            <a:ext cx="5413800" cy="30552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101b278c560_0_16:notes"/>
          <p:cNvSpPr txBox="1"/>
          <p:nvPr>
            <p:ph idx="1" type="body"/>
          </p:nvPr>
        </p:nvSpPr>
        <p:spPr>
          <a:xfrm>
            <a:off x="676714" y="4356681"/>
            <a:ext cx="5413800" cy="3564600"/>
          </a:xfrm>
          <a:prstGeom prst="rect">
            <a:avLst/>
          </a:prstGeom>
          <a:noFill/>
          <a:ln>
            <a:noFill/>
          </a:ln>
        </p:spPr>
        <p:txBody>
          <a:bodyPr anchorCtr="0" anchor="t" bIns="45125" lIns="90300" spcFirstLastPara="1" rIns="90300" wrap="square" tIns="45125">
            <a:noAutofit/>
          </a:bodyPr>
          <a:lstStyle/>
          <a:p>
            <a:pPr indent="0" lvl="0" marL="0" rtl="0" algn="l">
              <a:lnSpc>
                <a:spcPct val="115000"/>
              </a:lnSpc>
              <a:spcBef>
                <a:spcPts val="0"/>
              </a:spcBef>
              <a:spcAft>
                <a:spcPts val="0"/>
              </a:spcAft>
              <a:buNone/>
            </a:pPr>
            <a:r>
              <a:t/>
            </a:r>
            <a:endParaRPr/>
          </a:p>
        </p:txBody>
      </p:sp>
      <p:sp>
        <p:nvSpPr>
          <p:cNvPr id="198" name="Google Shape;198;g101b278c560_0_16:notes"/>
          <p:cNvSpPr/>
          <p:nvPr>
            <p:ph idx="2" type="sldImg"/>
          </p:nvPr>
        </p:nvSpPr>
        <p:spPr>
          <a:xfrm>
            <a:off x="676714" y="1131605"/>
            <a:ext cx="5413800" cy="30552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101b278c560_0_8:notes"/>
          <p:cNvSpPr txBox="1"/>
          <p:nvPr>
            <p:ph idx="1" type="body"/>
          </p:nvPr>
        </p:nvSpPr>
        <p:spPr>
          <a:xfrm>
            <a:off x="676714" y="4356681"/>
            <a:ext cx="5413800" cy="3564600"/>
          </a:xfrm>
          <a:prstGeom prst="rect">
            <a:avLst/>
          </a:prstGeom>
          <a:noFill/>
          <a:ln>
            <a:noFill/>
          </a:ln>
        </p:spPr>
        <p:txBody>
          <a:bodyPr anchorCtr="0" anchor="t" bIns="45125" lIns="90300" spcFirstLastPara="1" rIns="90300" wrap="square" tIns="45125">
            <a:noAutofit/>
          </a:bodyPr>
          <a:lstStyle/>
          <a:p>
            <a:pPr indent="0" lvl="0" marL="0" rtl="0" algn="l">
              <a:lnSpc>
                <a:spcPct val="115000"/>
              </a:lnSpc>
              <a:spcBef>
                <a:spcPts val="0"/>
              </a:spcBef>
              <a:spcAft>
                <a:spcPts val="0"/>
              </a:spcAft>
              <a:buNone/>
            </a:pPr>
            <a:r>
              <a:t/>
            </a:r>
            <a:endParaRPr/>
          </a:p>
        </p:txBody>
      </p:sp>
      <p:sp>
        <p:nvSpPr>
          <p:cNvPr id="207" name="Google Shape;207;g101b278c560_0_8:notes"/>
          <p:cNvSpPr/>
          <p:nvPr>
            <p:ph idx="2" type="sldImg"/>
          </p:nvPr>
        </p:nvSpPr>
        <p:spPr>
          <a:xfrm>
            <a:off x="676714" y="1131605"/>
            <a:ext cx="5413800" cy="30552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101b278c560_0_24:notes"/>
          <p:cNvSpPr txBox="1"/>
          <p:nvPr>
            <p:ph idx="1" type="body"/>
          </p:nvPr>
        </p:nvSpPr>
        <p:spPr>
          <a:xfrm>
            <a:off x="676714" y="4356681"/>
            <a:ext cx="5413800" cy="3564600"/>
          </a:xfrm>
          <a:prstGeom prst="rect">
            <a:avLst/>
          </a:prstGeom>
          <a:noFill/>
          <a:ln>
            <a:noFill/>
          </a:ln>
        </p:spPr>
        <p:txBody>
          <a:bodyPr anchorCtr="0" anchor="t" bIns="45125" lIns="90300" spcFirstLastPara="1" rIns="90300" wrap="square" tIns="45125">
            <a:noAutofit/>
          </a:bodyPr>
          <a:lstStyle/>
          <a:p>
            <a:pPr indent="0" lvl="0" marL="0" rtl="0" algn="l">
              <a:lnSpc>
                <a:spcPct val="115000"/>
              </a:lnSpc>
              <a:spcBef>
                <a:spcPts val="0"/>
              </a:spcBef>
              <a:spcAft>
                <a:spcPts val="0"/>
              </a:spcAft>
              <a:buNone/>
            </a:pPr>
            <a:r>
              <a:t/>
            </a:r>
            <a:endParaRPr/>
          </a:p>
        </p:txBody>
      </p:sp>
      <p:sp>
        <p:nvSpPr>
          <p:cNvPr id="216" name="Google Shape;216;g101b278c560_0_24:notes"/>
          <p:cNvSpPr/>
          <p:nvPr>
            <p:ph idx="2" type="sldImg"/>
          </p:nvPr>
        </p:nvSpPr>
        <p:spPr>
          <a:xfrm>
            <a:off x="676714" y="1131605"/>
            <a:ext cx="5413800" cy="30552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101b278c560_0_32:notes"/>
          <p:cNvSpPr txBox="1"/>
          <p:nvPr>
            <p:ph idx="1" type="body"/>
          </p:nvPr>
        </p:nvSpPr>
        <p:spPr>
          <a:xfrm>
            <a:off x="676714" y="4356681"/>
            <a:ext cx="5413800" cy="3564600"/>
          </a:xfrm>
          <a:prstGeom prst="rect">
            <a:avLst/>
          </a:prstGeom>
          <a:noFill/>
          <a:ln>
            <a:noFill/>
          </a:ln>
        </p:spPr>
        <p:txBody>
          <a:bodyPr anchorCtr="0" anchor="t" bIns="45125" lIns="90300" spcFirstLastPara="1" rIns="90300" wrap="square" tIns="45125">
            <a:noAutofit/>
          </a:bodyPr>
          <a:lstStyle/>
          <a:p>
            <a:pPr indent="0" lvl="0" marL="0" rtl="0" algn="l">
              <a:lnSpc>
                <a:spcPct val="115000"/>
              </a:lnSpc>
              <a:spcBef>
                <a:spcPts val="0"/>
              </a:spcBef>
              <a:spcAft>
                <a:spcPts val="0"/>
              </a:spcAft>
              <a:buNone/>
            </a:pPr>
            <a:r>
              <a:t/>
            </a:r>
            <a:endParaRPr/>
          </a:p>
        </p:txBody>
      </p:sp>
      <p:sp>
        <p:nvSpPr>
          <p:cNvPr id="225" name="Google Shape;225;g101b278c560_0_32:notes"/>
          <p:cNvSpPr/>
          <p:nvPr>
            <p:ph idx="2" type="sldImg"/>
          </p:nvPr>
        </p:nvSpPr>
        <p:spPr>
          <a:xfrm>
            <a:off x="676714" y="1131605"/>
            <a:ext cx="5413800" cy="30552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101b278c560_0_40:notes"/>
          <p:cNvSpPr txBox="1"/>
          <p:nvPr>
            <p:ph idx="1" type="body"/>
          </p:nvPr>
        </p:nvSpPr>
        <p:spPr>
          <a:xfrm>
            <a:off x="676714" y="4356681"/>
            <a:ext cx="5413800" cy="3564600"/>
          </a:xfrm>
          <a:prstGeom prst="rect">
            <a:avLst/>
          </a:prstGeom>
          <a:noFill/>
          <a:ln>
            <a:noFill/>
          </a:ln>
        </p:spPr>
        <p:txBody>
          <a:bodyPr anchorCtr="0" anchor="t" bIns="45125" lIns="90300" spcFirstLastPara="1" rIns="90300" wrap="square" tIns="45125">
            <a:noAutofit/>
          </a:bodyPr>
          <a:lstStyle/>
          <a:p>
            <a:pPr indent="0" lvl="0" marL="457200" rtl="0" algn="l">
              <a:lnSpc>
                <a:spcPct val="115000"/>
              </a:lnSpc>
              <a:spcBef>
                <a:spcPts val="0"/>
              </a:spcBef>
              <a:spcAft>
                <a:spcPts val="0"/>
              </a:spcAft>
              <a:buNone/>
            </a:pPr>
            <a:r>
              <a:t/>
            </a:r>
            <a:endParaRPr/>
          </a:p>
        </p:txBody>
      </p:sp>
      <p:sp>
        <p:nvSpPr>
          <p:cNvPr id="234" name="Google Shape;234;g101b278c560_0_40:notes"/>
          <p:cNvSpPr/>
          <p:nvPr>
            <p:ph idx="2" type="sldImg"/>
          </p:nvPr>
        </p:nvSpPr>
        <p:spPr>
          <a:xfrm>
            <a:off x="676714" y="1131605"/>
            <a:ext cx="5413800" cy="30552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f02044a46c_0_395:notes"/>
          <p:cNvSpPr txBox="1"/>
          <p:nvPr>
            <p:ph idx="1" type="body"/>
          </p:nvPr>
        </p:nvSpPr>
        <p:spPr>
          <a:xfrm>
            <a:off x="676714" y="4356681"/>
            <a:ext cx="5413800" cy="3564600"/>
          </a:xfrm>
          <a:prstGeom prst="rect">
            <a:avLst/>
          </a:prstGeom>
          <a:noFill/>
          <a:ln>
            <a:noFill/>
          </a:ln>
        </p:spPr>
        <p:txBody>
          <a:bodyPr anchorCtr="0" anchor="t" bIns="45125" lIns="90300" spcFirstLastPara="1" rIns="90300" wrap="square" tIns="45125">
            <a:noAutofit/>
          </a:bodyPr>
          <a:lstStyle/>
          <a:p>
            <a:pPr indent="0" lvl="0" marL="0" rtl="0" algn="l">
              <a:spcBef>
                <a:spcPts val="0"/>
              </a:spcBef>
              <a:spcAft>
                <a:spcPts val="0"/>
              </a:spcAft>
              <a:buClr>
                <a:schemeClr val="dk1"/>
              </a:buClr>
              <a:buSzPts val="1200"/>
              <a:buFont typeface="Calibri"/>
              <a:buNone/>
            </a:pPr>
            <a:r>
              <a:t/>
            </a:r>
            <a:endParaRPr/>
          </a:p>
        </p:txBody>
      </p:sp>
      <p:sp>
        <p:nvSpPr>
          <p:cNvPr id="243" name="Google Shape;243;gf02044a46c_0_395:notes"/>
          <p:cNvSpPr/>
          <p:nvPr>
            <p:ph idx="2" type="sldImg"/>
          </p:nvPr>
        </p:nvSpPr>
        <p:spPr>
          <a:xfrm>
            <a:off x="676714" y="1131605"/>
            <a:ext cx="5413800" cy="30552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f02044a46c_0_403:notes"/>
          <p:cNvSpPr txBox="1"/>
          <p:nvPr>
            <p:ph idx="1" type="body"/>
          </p:nvPr>
        </p:nvSpPr>
        <p:spPr>
          <a:xfrm>
            <a:off x="676714" y="4356681"/>
            <a:ext cx="5413800" cy="3564600"/>
          </a:xfrm>
          <a:prstGeom prst="rect">
            <a:avLst/>
          </a:prstGeom>
          <a:noFill/>
          <a:ln>
            <a:noFill/>
          </a:ln>
        </p:spPr>
        <p:txBody>
          <a:bodyPr anchorCtr="0" anchor="t" bIns="45125" lIns="90300" spcFirstLastPara="1" rIns="90300" wrap="square" tIns="45125">
            <a:noAutofit/>
          </a:bodyPr>
          <a:lstStyle/>
          <a:p>
            <a:pPr indent="0" lvl="0" marL="0" rtl="0" algn="l">
              <a:spcBef>
                <a:spcPts val="0"/>
              </a:spcBef>
              <a:spcAft>
                <a:spcPts val="0"/>
              </a:spcAft>
              <a:buClr>
                <a:schemeClr val="dk1"/>
              </a:buClr>
              <a:buSzPts val="1200"/>
              <a:buFont typeface="Calibri"/>
              <a:buNone/>
            </a:pPr>
            <a:r>
              <a:t/>
            </a:r>
            <a:endParaRPr/>
          </a:p>
        </p:txBody>
      </p:sp>
      <p:sp>
        <p:nvSpPr>
          <p:cNvPr id="252" name="Google Shape;252;gf02044a46c_0_403:notes"/>
          <p:cNvSpPr/>
          <p:nvPr>
            <p:ph idx="2" type="sldImg"/>
          </p:nvPr>
        </p:nvSpPr>
        <p:spPr>
          <a:xfrm>
            <a:off x="676714" y="1131605"/>
            <a:ext cx="5413800" cy="30552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101b278c560_0_56:notes"/>
          <p:cNvSpPr txBox="1"/>
          <p:nvPr>
            <p:ph idx="1" type="body"/>
          </p:nvPr>
        </p:nvSpPr>
        <p:spPr>
          <a:xfrm>
            <a:off x="676714" y="4356681"/>
            <a:ext cx="5413800" cy="3564600"/>
          </a:xfrm>
          <a:prstGeom prst="rect">
            <a:avLst/>
          </a:prstGeom>
          <a:noFill/>
          <a:ln>
            <a:noFill/>
          </a:ln>
        </p:spPr>
        <p:txBody>
          <a:bodyPr anchorCtr="0" anchor="t" bIns="45125" lIns="90300" spcFirstLastPara="1" rIns="90300" wrap="square" tIns="45125">
            <a:noAutofit/>
          </a:bodyPr>
          <a:lstStyle/>
          <a:p>
            <a:pPr indent="0" lvl="0" marL="0" rtl="0" algn="l">
              <a:spcBef>
                <a:spcPts val="0"/>
              </a:spcBef>
              <a:spcAft>
                <a:spcPts val="0"/>
              </a:spcAft>
              <a:buClr>
                <a:schemeClr val="dk1"/>
              </a:buClr>
              <a:buSzPts val="1200"/>
              <a:buFont typeface="Calibri"/>
              <a:buNone/>
            </a:pPr>
            <a:r>
              <a:t/>
            </a:r>
            <a:endParaRPr/>
          </a:p>
        </p:txBody>
      </p:sp>
      <p:sp>
        <p:nvSpPr>
          <p:cNvPr id="261" name="Google Shape;261;g101b278c560_0_56:notes"/>
          <p:cNvSpPr/>
          <p:nvPr>
            <p:ph idx="2" type="sldImg"/>
          </p:nvPr>
        </p:nvSpPr>
        <p:spPr>
          <a:xfrm>
            <a:off x="676714" y="1131605"/>
            <a:ext cx="5413800" cy="30552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6" name="Shape 56"/>
        <p:cNvGrpSpPr/>
        <p:nvPr/>
      </p:nvGrpSpPr>
      <p:grpSpPr>
        <a:xfrm>
          <a:off x="0" y="0"/>
          <a:ext cx="0" cy="0"/>
          <a:chOff x="0" y="0"/>
          <a:chExt cx="0" cy="0"/>
        </a:xfrm>
      </p:grpSpPr>
      <p:sp>
        <p:nvSpPr>
          <p:cNvPr id="57" name="Google Shape;57;p14"/>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58" name="Google Shape;58;p14"/>
          <p:cNvSpPr/>
          <p:nvPr>
            <p:ph idx="2" type="pic"/>
          </p:nvPr>
        </p:nvSpPr>
        <p:spPr>
          <a:xfrm>
            <a:off x="3887391" y="740569"/>
            <a:ext cx="4629300" cy="36552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2100"/>
              <a:buFont typeface="Arial"/>
              <a:buNone/>
              <a:defRPr b="0" i="0" sz="21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9pPr>
          </a:lstStyle>
          <a:p/>
        </p:txBody>
      </p:sp>
      <p:sp>
        <p:nvSpPr>
          <p:cNvPr id="59" name="Google Shape;59;p14"/>
          <p:cNvSpPr txBox="1"/>
          <p:nvPr>
            <p:ph idx="1" type="body"/>
          </p:nvPr>
        </p:nvSpPr>
        <p:spPr>
          <a:xfrm>
            <a:off x="629841" y="1543050"/>
            <a:ext cx="2949000" cy="28587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60" name="Google Shape;60;p1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61" name="Google Shape;61;p1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62" name="Google Shape;62;p1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3" name="Shape 63"/>
        <p:cNvGrpSpPr/>
        <p:nvPr/>
      </p:nvGrpSpPr>
      <p:grpSpPr>
        <a:xfrm>
          <a:off x="0" y="0"/>
          <a:ext cx="0" cy="0"/>
          <a:chOff x="0" y="0"/>
          <a:chExt cx="0" cy="0"/>
        </a:xfrm>
      </p:grpSpPr>
      <p:sp>
        <p:nvSpPr>
          <p:cNvPr id="64" name="Google Shape;64;p15"/>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Autofit/>
          </a:bodyPr>
          <a:lstStyle>
            <a:lvl1pPr lvl="0" rtl="0" algn="ctr">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65" name="Google Shape;65;p15"/>
          <p:cNvSpPr txBox="1"/>
          <p:nvPr>
            <p:ph idx="1" type="subTitle"/>
          </p:nvPr>
        </p:nvSpPr>
        <p:spPr>
          <a:xfrm>
            <a:off x="1143000" y="2701528"/>
            <a:ext cx="6858000" cy="1241700"/>
          </a:xfrm>
          <a:prstGeom prst="rect">
            <a:avLst/>
          </a:prstGeom>
          <a:noFill/>
          <a:ln>
            <a:noFill/>
          </a:ln>
        </p:spPr>
        <p:txBody>
          <a:bodyPr anchorCtr="0" anchor="t" bIns="34275" lIns="68575" spcFirstLastPara="1" rIns="68575" wrap="square" tIns="34275">
            <a:noAutofit/>
          </a:bodyPr>
          <a:lstStyle>
            <a:lvl1pPr lvl="0" rtl="0" algn="ctr">
              <a:lnSpc>
                <a:spcPct val="90000"/>
              </a:lnSpc>
              <a:spcBef>
                <a:spcPts val="800"/>
              </a:spcBef>
              <a:spcAft>
                <a:spcPts val="0"/>
              </a:spcAft>
              <a:buClr>
                <a:schemeClr val="dk1"/>
              </a:buClr>
              <a:buSzPts val="1800"/>
              <a:buNone/>
              <a:defRPr sz="1800"/>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66" name="Google Shape;66;p1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67" name="Google Shape;67;p1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68" name="Google Shape;68;p1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9" name="Shape 69"/>
        <p:cNvGrpSpPr/>
        <p:nvPr/>
      </p:nvGrpSpPr>
      <p:grpSpPr>
        <a:xfrm>
          <a:off x="0" y="0"/>
          <a:ext cx="0" cy="0"/>
          <a:chOff x="0" y="0"/>
          <a:chExt cx="0" cy="0"/>
        </a:xfrm>
      </p:grpSpPr>
      <p:sp>
        <p:nvSpPr>
          <p:cNvPr id="70" name="Google Shape;70;p16"/>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71" name="Google Shape;71;p16"/>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72" name="Google Shape;72;p1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73" name="Google Shape;73;p1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74" name="Google Shape;74;p1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5" name="Shape 75"/>
        <p:cNvGrpSpPr/>
        <p:nvPr/>
      </p:nvGrpSpPr>
      <p:grpSpPr>
        <a:xfrm>
          <a:off x="0" y="0"/>
          <a:ext cx="0" cy="0"/>
          <a:chOff x="0" y="0"/>
          <a:chExt cx="0" cy="0"/>
        </a:xfrm>
      </p:grpSpPr>
      <p:sp>
        <p:nvSpPr>
          <p:cNvPr id="76" name="Google Shape;76;p17"/>
          <p:cNvSpPr txBox="1"/>
          <p:nvPr>
            <p:ph type="title"/>
          </p:nvPr>
        </p:nvSpPr>
        <p:spPr>
          <a:xfrm>
            <a:off x="623888" y="1282304"/>
            <a:ext cx="7886700" cy="21396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77" name="Google Shape;77;p17"/>
          <p:cNvSpPr txBox="1"/>
          <p:nvPr>
            <p:ph idx="1" type="body"/>
          </p:nvPr>
        </p:nvSpPr>
        <p:spPr>
          <a:xfrm>
            <a:off x="623888" y="3442097"/>
            <a:ext cx="7886700" cy="11253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rgbClr val="888888"/>
              </a:buClr>
              <a:buSzPts val="1800"/>
              <a:buNone/>
              <a:defRPr sz="1800">
                <a:solidFill>
                  <a:srgbClr val="888888"/>
                </a:solidFill>
              </a:defRPr>
            </a:lvl1pPr>
            <a:lvl2pPr indent="-228600" lvl="1" marL="914400" rtl="0" algn="l">
              <a:lnSpc>
                <a:spcPct val="90000"/>
              </a:lnSpc>
              <a:spcBef>
                <a:spcPts val="400"/>
              </a:spcBef>
              <a:spcAft>
                <a:spcPts val="0"/>
              </a:spcAft>
              <a:buClr>
                <a:srgbClr val="888888"/>
              </a:buClr>
              <a:buSzPts val="1500"/>
              <a:buNone/>
              <a:defRPr sz="1500">
                <a:solidFill>
                  <a:srgbClr val="888888"/>
                </a:solidFill>
              </a:defRPr>
            </a:lvl2pPr>
            <a:lvl3pPr indent="-228600" lvl="2" marL="1371600" rtl="0" algn="l">
              <a:lnSpc>
                <a:spcPct val="90000"/>
              </a:lnSpc>
              <a:spcBef>
                <a:spcPts val="400"/>
              </a:spcBef>
              <a:spcAft>
                <a:spcPts val="0"/>
              </a:spcAft>
              <a:buClr>
                <a:srgbClr val="888888"/>
              </a:buClr>
              <a:buSzPts val="1400"/>
              <a:buNone/>
              <a:defRPr sz="1400">
                <a:solidFill>
                  <a:srgbClr val="888888"/>
                </a:solidFill>
              </a:defRPr>
            </a:lvl3pPr>
            <a:lvl4pPr indent="-228600" lvl="3" marL="1828800" rtl="0" algn="l">
              <a:lnSpc>
                <a:spcPct val="90000"/>
              </a:lnSpc>
              <a:spcBef>
                <a:spcPts val="400"/>
              </a:spcBef>
              <a:spcAft>
                <a:spcPts val="0"/>
              </a:spcAft>
              <a:buClr>
                <a:srgbClr val="888888"/>
              </a:buClr>
              <a:buSzPts val="1200"/>
              <a:buNone/>
              <a:defRPr sz="1200">
                <a:solidFill>
                  <a:srgbClr val="888888"/>
                </a:solidFill>
              </a:defRPr>
            </a:lvl4pPr>
            <a:lvl5pPr indent="-228600" lvl="4" marL="2286000" rtl="0" algn="l">
              <a:lnSpc>
                <a:spcPct val="90000"/>
              </a:lnSpc>
              <a:spcBef>
                <a:spcPts val="400"/>
              </a:spcBef>
              <a:spcAft>
                <a:spcPts val="0"/>
              </a:spcAft>
              <a:buClr>
                <a:srgbClr val="888888"/>
              </a:buClr>
              <a:buSzPts val="1200"/>
              <a:buNone/>
              <a:defRPr sz="1200">
                <a:solidFill>
                  <a:srgbClr val="888888"/>
                </a:solidFill>
              </a:defRPr>
            </a:lvl5pPr>
            <a:lvl6pPr indent="-228600" lvl="5" marL="2743200" rtl="0" algn="l">
              <a:lnSpc>
                <a:spcPct val="90000"/>
              </a:lnSpc>
              <a:spcBef>
                <a:spcPts val="400"/>
              </a:spcBef>
              <a:spcAft>
                <a:spcPts val="0"/>
              </a:spcAft>
              <a:buClr>
                <a:srgbClr val="888888"/>
              </a:buClr>
              <a:buSzPts val="1200"/>
              <a:buNone/>
              <a:defRPr sz="1200">
                <a:solidFill>
                  <a:srgbClr val="888888"/>
                </a:solidFill>
              </a:defRPr>
            </a:lvl6pPr>
            <a:lvl7pPr indent="-228600" lvl="6" marL="3200400" rtl="0" algn="l">
              <a:lnSpc>
                <a:spcPct val="90000"/>
              </a:lnSpc>
              <a:spcBef>
                <a:spcPts val="400"/>
              </a:spcBef>
              <a:spcAft>
                <a:spcPts val="0"/>
              </a:spcAft>
              <a:buClr>
                <a:srgbClr val="888888"/>
              </a:buClr>
              <a:buSzPts val="1200"/>
              <a:buNone/>
              <a:defRPr sz="1200">
                <a:solidFill>
                  <a:srgbClr val="888888"/>
                </a:solidFill>
              </a:defRPr>
            </a:lvl7pPr>
            <a:lvl8pPr indent="-228600" lvl="7" marL="3657600" rtl="0" algn="l">
              <a:lnSpc>
                <a:spcPct val="90000"/>
              </a:lnSpc>
              <a:spcBef>
                <a:spcPts val="400"/>
              </a:spcBef>
              <a:spcAft>
                <a:spcPts val="0"/>
              </a:spcAft>
              <a:buClr>
                <a:srgbClr val="888888"/>
              </a:buClr>
              <a:buSzPts val="1200"/>
              <a:buNone/>
              <a:defRPr sz="1200">
                <a:solidFill>
                  <a:srgbClr val="888888"/>
                </a:solidFill>
              </a:defRPr>
            </a:lvl8pPr>
            <a:lvl9pPr indent="-228600" lvl="8" marL="4114800" rtl="0" algn="l">
              <a:lnSpc>
                <a:spcPct val="90000"/>
              </a:lnSpc>
              <a:spcBef>
                <a:spcPts val="400"/>
              </a:spcBef>
              <a:spcAft>
                <a:spcPts val="0"/>
              </a:spcAft>
              <a:buClr>
                <a:srgbClr val="888888"/>
              </a:buClr>
              <a:buSzPts val="1200"/>
              <a:buNone/>
              <a:defRPr sz="1200">
                <a:solidFill>
                  <a:srgbClr val="888888"/>
                </a:solidFill>
              </a:defRPr>
            </a:lvl9pPr>
          </a:lstStyle>
          <a:p/>
        </p:txBody>
      </p:sp>
      <p:sp>
        <p:nvSpPr>
          <p:cNvPr id="78" name="Google Shape;78;p1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79" name="Google Shape;79;p1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0" name="Google Shape;80;p1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1" name="Shape 81"/>
        <p:cNvGrpSpPr/>
        <p:nvPr/>
      </p:nvGrpSpPr>
      <p:grpSpPr>
        <a:xfrm>
          <a:off x="0" y="0"/>
          <a:ext cx="0" cy="0"/>
          <a:chOff x="0" y="0"/>
          <a:chExt cx="0" cy="0"/>
        </a:xfrm>
      </p:grpSpPr>
      <p:sp>
        <p:nvSpPr>
          <p:cNvPr id="82" name="Google Shape;82;p1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83" name="Google Shape;83;p18"/>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84" name="Google Shape;84;p18"/>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85" name="Google Shape;85;p1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6" name="Google Shape;86;p1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7" name="Google Shape;87;p1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8" name="Shape 88"/>
        <p:cNvGrpSpPr/>
        <p:nvPr/>
      </p:nvGrpSpPr>
      <p:grpSpPr>
        <a:xfrm>
          <a:off x="0" y="0"/>
          <a:ext cx="0" cy="0"/>
          <a:chOff x="0" y="0"/>
          <a:chExt cx="0" cy="0"/>
        </a:xfrm>
      </p:grpSpPr>
      <p:sp>
        <p:nvSpPr>
          <p:cNvPr id="89" name="Google Shape;89;p19"/>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90" name="Google Shape;90;p19"/>
          <p:cNvSpPr txBox="1"/>
          <p:nvPr>
            <p:ph idx="1" type="body"/>
          </p:nvPr>
        </p:nvSpPr>
        <p:spPr>
          <a:xfrm>
            <a:off x="629841" y="1260872"/>
            <a:ext cx="3868500" cy="6180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91" name="Google Shape;91;p19"/>
          <p:cNvSpPr txBox="1"/>
          <p:nvPr>
            <p:ph idx="2" type="body"/>
          </p:nvPr>
        </p:nvSpPr>
        <p:spPr>
          <a:xfrm>
            <a:off x="629841" y="1878806"/>
            <a:ext cx="3868500" cy="27636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92" name="Google Shape;92;p19"/>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93" name="Google Shape;93;p19"/>
          <p:cNvSpPr txBox="1"/>
          <p:nvPr>
            <p:ph idx="4" type="body"/>
          </p:nvPr>
        </p:nvSpPr>
        <p:spPr>
          <a:xfrm>
            <a:off x="4629150" y="1878806"/>
            <a:ext cx="3887400" cy="27636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94" name="Google Shape;94;p1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5" name="Google Shape;95;p1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6" name="Google Shape;96;p1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7" name="Shape 97"/>
        <p:cNvGrpSpPr/>
        <p:nvPr/>
      </p:nvGrpSpPr>
      <p:grpSpPr>
        <a:xfrm>
          <a:off x="0" y="0"/>
          <a:ext cx="0" cy="0"/>
          <a:chOff x="0" y="0"/>
          <a:chExt cx="0" cy="0"/>
        </a:xfrm>
      </p:grpSpPr>
      <p:sp>
        <p:nvSpPr>
          <p:cNvPr id="98" name="Google Shape;98;p2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99" name="Google Shape;99;p2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00" name="Google Shape;100;p2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01" name="Google Shape;101;p2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2" name="Shape 102"/>
        <p:cNvGrpSpPr/>
        <p:nvPr/>
      </p:nvGrpSpPr>
      <p:grpSpPr>
        <a:xfrm>
          <a:off x="0" y="0"/>
          <a:ext cx="0" cy="0"/>
          <a:chOff x="0" y="0"/>
          <a:chExt cx="0" cy="0"/>
        </a:xfrm>
      </p:grpSpPr>
      <p:sp>
        <p:nvSpPr>
          <p:cNvPr id="103" name="Google Shape;103;p2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04" name="Google Shape;104;p2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05" name="Google Shape;105;p2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6" name="Shape 106"/>
        <p:cNvGrpSpPr/>
        <p:nvPr/>
      </p:nvGrpSpPr>
      <p:grpSpPr>
        <a:xfrm>
          <a:off x="0" y="0"/>
          <a:ext cx="0" cy="0"/>
          <a:chOff x="0" y="0"/>
          <a:chExt cx="0" cy="0"/>
        </a:xfrm>
      </p:grpSpPr>
      <p:sp>
        <p:nvSpPr>
          <p:cNvPr id="107" name="Google Shape;107;p22"/>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08" name="Google Shape;108;p22"/>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Autofit/>
          </a:bodyPr>
          <a:lstStyle>
            <a:lvl1pPr indent="-381000" lvl="0" marL="457200" rtl="0" algn="l">
              <a:lnSpc>
                <a:spcPct val="90000"/>
              </a:lnSpc>
              <a:spcBef>
                <a:spcPts val="800"/>
              </a:spcBef>
              <a:spcAft>
                <a:spcPts val="0"/>
              </a:spcAft>
              <a:buClr>
                <a:schemeClr val="dk1"/>
              </a:buClr>
              <a:buSzPts val="2400"/>
              <a:buChar char="•"/>
              <a:defRPr sz="2400"/>
            </a:lvl1pPr>
            <a:lvl2pPr indent="-361950" lvl="1" marL="914400" rtl="0" algn="l">
              <a:lnSpc>
                <a:spcPct val="90000"/>
              </a:lnSpc>
              <a:spcBef>
                <a:spcPts val="400"/>
              </a:spcBef>
              <a:spcAft>
                <a:spcPts val="0"/>
              </a:spcAft>
              <a:buClr>
                <a:schemeClr val="dk1"/>
              </a:buClr>
              <a:buSzPts val="2100"/>
              <a:buChar char="•"/>
              <a:defRPr sz="2100"/>
            </a:lvl2pPr>
            <a:lvl3pPr indent="-342900" lvl="2" marL="1371600" rtl="0" algn="l">
              <a:lnSpc>
                <a:spcPct val="90000"/>
              </a:lnSpc>
              <a:spcBef>
                <a:spcPts val="400"/>
              </a:spcBef>
              <a:spcAft>
                <a:spcPts val="0"/>
              </a:spcAft>
              <a:buClr>
                <a:schemeClr val="dk1"/>
              </a:buClr>
              <a:buSzPts val="1800"/>
              <a:buChar char="•"/>
              <a:defRPr sz="1800"/>
            </a:lvl3pPr>
            <a:lvl4pPr indent="-323850" lvl="3" marL="1828800" rtl="0" algn="l">
              <a:lnSpc>
                <a:spcPct val="90000"/>
              </a:lnSpc>
              <a:spcBef>
                <a:spcPts val="400"/>
              </a:spcBef>
              <a:spcAft>
                <a:spcPts val="0"/>
              </a:spcAft>
              <a:buClr>
                <a:schemeClr val="dk1"/>
              </a:buClr>
              <a:buSzPts val="1500"/>
              <a:buChar char="•"/>
              <a:defRPr sz="1500"/>
            </a:lvl4pPr>
            <a:lvl5pPr indent="-323850" lvl="4" marL="2286000" rtl="0" algn="l">
              <a:lnSpc>
                <a:spcPct val="90000"/>
              </a:lnSpc>
              <a:spcBef>
                <a:spcPts val="400"/>
              </a:spcBef>
              <a:spcAft>
                <a:spcPts val="0"/>
              </a:spcAft>
              <a:buClr>
                <a:schemeClr val="dk1"/>
              </a:buClr>
              <a:buSzPts val="1500"/>
              <a:buChar char="•"/>
              <a:defRPr sz="1500"/>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109" name="Google Shape;109;p22"/>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110" name="Google Shape;110;p2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11" name="Google Shape;111;p2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12" name="Google Shape;112;p2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3" name="Shape 113"/>
        <p:cNvGrpSpPr/>
        <p:nvPr/>
      </p:nvGrpSpPr>
      <p:grpSpPr>
        <a:xfrm>
          <a:off x="0" y="0"/>
          <a:ext cx="0" cy="0"/>
          <a:chOff x="0" y="0"/>
          <a:chExt cx="0" cy="0"/>
        </a:xfrm>
      </p:grpSpPr>
      <p:sp>
        <p:nvSpPr>
          <p:cNvPr id="114" name="Google Shape;114;p2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15" name="Google Shape;115;p23"/>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16" name="Google Shape;116;p2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17" name="Google Shape;117;p2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18" name="Google Shape;118;p2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19" name="Shape 119"/>
        <p:cNvGrpSpPr/>
        <p:nvPr/>
      </p:nvGrpSpPr>
      <p:grpSpPr>
        <a:xfrm>
          <a:off x="0" y="0"/>
          <a:ext cx="0" cy="0"/>
          <a:chOff x="0" y="0"/>
          <a:chExt cx="0" cy="0"/>
        </a:xfrm>
      </p:grpSpPr>
      <p:sp>
        <p:nvSpPr>
          <p:cNvPr id="120" name="Google Shape;120;p24"/>
          <p:cNvSpPr txBox="1"/>
          <p:nvPr>
            <p:ph type="title"/>
          </p:nvPr>
        </p:nvSpPr>
        <p:spPr>
          <a:xfrm rot="5400000">
            <a:off x="5350050" y="1467544"/>
            <a:ext cx="4359000" cy="19716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21" name="Google Shape;121;p24"/>
          <p:cNvSpPr txBox="1"/>
          <p:nvPr>
            <p:ph idx="1" type="body"/>
          </p:nvPr>
        </p:nvSpPr>
        <p:spPr>
          <a:xfrm rot="5400000">
            <a:off x="1349475" y="-447056"/>
            <a:ext cx="4359000" cy="58008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22" name="Google Shape;122;p2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23" name="Google Shape;123;p2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24" name="Google Shape;124;p2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jpg"/><Relationship Id="rId5"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5"/>
          <p:cNvSpPr txBox="1"/>
          <p:nvPr>
            <p:ph type="title"/>
          </p:nvPr>
        </p:nvSpPr>
        <p:spPr>
          <a:xfrm>
            <a:off x="485696" y="650930"/>
            <a:ext cx="3585000" cy="13137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chemeClr val="lt1"/>
              </a:buClr>
              <a:buSzPts val="4100"/>
              <a:buFont typeface="Verdana"/>
              <a:buNone/>
            </a:pPr>
            <a:r>
              <a:rPr b="1" lang="en" sz="4100">
                <a:solidFill>
                  <a:schemeClr val="lt1"/>
                </a:solidFill>
                <a:latin typeface="Verdana"/>
                <a:ea typeface="Verdana"/>
                <a:cs typeface="Verdana"/>
                <a:sym typeface="Verdana"/>
              </a:rPr>
              <a:t>Luther Seminary</a:t>
            </a:r>
            <a:endParaRPr/>
          </a:p>
        </p:txBody>
      </p:sp>
      <p:sp>
        <p:nvSpPr>
          <p:cNvPr id="131" name="Google Shape;131;p25"/>
          <p:cNvSpPr txBox="1"/>
          <p:nvPr>
            <p:ph idx="1" type="body"/>
          </p:nvPr>
        </p:nvSpPr>
        <p:spPr>
          <a:xfrm>
            <a:off x="485696" y="2049037"/>
            <a:ext cx="4648800" cy="7845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chemeClr val="lt1"/>
              </a:buClr>
              <a:buSzPts val="2100"/>
              <a:buNone/>
            </a:pPr>
            <a:r>
              <a:rPr b="1" lang="en" sz="2100">
                <a:solidFill>
                  <a:schemeClr val="lt1"/>
                </a:solidFill>
                <a:latin typeface="Verdana"/>
                <a:ea typeface="Verdana"/>
                <a:cs typeface="Verdana"/>
                <a:sym typeface="Verdana"/>
              </a:rPr>
              <a:t>Community Forum</a:t>
            </a:r>
            <a:endParaRPr/>
          </a:p>
        </p:txBody>
      </p:sp>
      <p:sp>
        <p:nvSpPr>
          <p:cNvPr id="132" name="Google Shape;132;p25"/>
          <p:cNvSpPr txBox="1"/>
          <p:nvPr/>
        </p:nvSpPr>
        <p:spPr>
          <a:xfrm>
            <a:off x="485696" y="2918226"/>
            <a:ext cx="3217800" cy="833400"/>
          </a:xfrm>
          <a:prstGeom prst="rect">
            <a:avLst/>
          </a:prstGeom>
          <a:noFill/>
          <a:ln>
            <a:noFill/>
          </a:ln>
        </p:spPr>
        <p:txBody>
          <a:bodyPr anchorCtr="0" anchor="t" bIns="34275" lIns="68575" spcFirstLastPara="1" rIns="68575" wrap="square" tIns="34275">
            <a:noAutofit/>
          </a:bodyPr>
          <a:lstStyle/>
          <a:p>
            <a:pPr indent="0" lvl="0" marL="0" marR="0" rtl="0" algn="l">
              <a:lnSpc>
                <a:spcPct val="170000"/>
              </a:lnSpc>
              <a:spcBef>
                <a:spcPts val="0"/>
              </a:spcBef>
              <a:spcAft>
                <a:spcPts val="0"/>
              </a:spcAft>
              <a:buClr>
                <a:schemeClr val="lt1"/>
              </a:buClr>
              <a:buSzPts val="1400"/>
              <a:buFont typeface="Arial"/>
              <a:buNone/>
            </a:pPr>
            <a:r>
              <a:rPr b="0" i="0" lang="en" sz="1400" u="none" cap="none" strike="noStrike">
                <a:solidFill>
                  <a:schemeClr val="lt1"/>
                </a:solidFill>
                <a:latin typeface="Verdana"/>
                <a:ea typeface="Verdana"/>
                <a:cs typeface="Verdana"/>
                <a:sym typeface="Verdana"/>
              </a:rPr>
              <a:t>March 3, 2020</a:t>
            </a:r>
            <a:endParaRPr sz="1100"/>
          </a:p>
        </p:txBody>
      </p:sp>
      <p:pic>
        <p:nvPicPr>
          <p:cNvPr id="133" name="Google Shape;133;p25"/>
          <p:cNvPicPr preferRelativeResize="0"/>
          <p:nvPr/>
        </p:nvPicPr>
        <p:blipFill rotWithShape="1">
          <a:blip r:embed="rId3">
            <a:alphaModFix/>
          </a:blip>
          <a:srcRect b="0" l="0" r="0" t="0"/>
          <a:stretch/>
        </p:blipFill>
        <p:spPr>
          <a:xfrm rot="-5400000">
            <a:off x="7854027" y="1013187"/>
            <a:ext cx="1953235" cy="304592"/>
          </a:xfrm>
          <a:prstGeom prst="rect">
            <a:avLst/>
          </a:prstGeom>
          <a:noFill/>
          <a:ln>
            <a:noFill/>
          </a:ln>
        </p:spPr>
      </p:pic>
      <p:sp>
        <p:nvSpPr>
          <p:cNvPr id="134" name="Google Shape;134;p25"/>
          <p:cNvSpPr/>
          <p:nvPr/>
        </p:nvSpPr>
        <p:spPr>
          <a:xfrm>
            <a:off x="7157258" y="-1"/>
            <a:ext cx="1986900" cy="5143500"/>
          </a:xfrm>
          <a:prstGeom prst="rect">
            <a:avLst/>
          </a:prstGeom>
          <a:solidFill>
            <a:srgbClr val="A3203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pic>
        <p:nvPicPr>
          <p:cNvPr id="135" name="Google Shape;135;p25"/>
          <p:cNvPicPr preferRelativeResize="0"/>
          <p:nvPr>
            <p:ph idx="2" type="pic"/>
          </p:nvPr>
        </p:nvPicPr>
        <p:blipFill rotWithShape="1">
          <a:blip r:embed="rId4">
            <a:alphaModFix/>
          </a:blip>
          <a:srcRect b="6691" l="7015" r="7015" t="2026"/>
          <a:stretch/>
        </p:blipFill>
        <p:spPr>
          <a:xfrm>
            <a:off x="0" y="-1"/>
            <a:ext cx="7153800" cy="5155800"/>
          </a:xfrm>
          <a:prstGeom prst="rect">
            <a:avLst/>
          </a:prstGeom>
          <a:noFill/>
          <a:ln>
            <a:noFill/>
          </a:ln>
        </p:spPr>
      </p:pic>
      <p:pic>
        <p:nvPicPr>
          <p:cNvPr id="136" name="Google Shape;136;p25"/>
          <p:cNvPicPr preferRelativeResize="0"/>
          <p:nvPr/>
        </p:nvPicPr>
        <p:blipFill rotWithShape="1">
          <a:blip r:embed="rId5">
            <a:alphaModFix/>
          </a:blip>
          <a:srcRect b="6" l="32764" r="0" t="31250"/>
          <a:stretch/>
        </p:blipFill>
        <p:spPr>
          <a:xfrm>
            <a:off x="7157258" y="4015046"/>
            <a:ext cx="1983039" cy="1140923"/>
          </a:xfrm>
          <a:prstGeom prst="rect">
            <a:avLst/>
          </a:prstGeom>
          <a:noFill/>
          <a:ln>
            <a:noFill/>
          </a:ln>
        </p:spPr>
      </p:pic>
      <p:sp>
        <p:nvSpPr>
          <p:cNvPr id="137" name="Google Shape;137;p2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p>
            <a:pPr indent="0" lvl="0" marL="0" rtl="0" algn="r">
              <a:spcBef>
                <a:spcPts val="0"/>
              </a:spcBef>
              <a:spcAft>
                <a:spcPts val="0"/>
              </a:spcAft>
              <a:buNone/>
            </a:pPr>
            <a:fld id="{00000000-1234-1234-1234-123412341234}" type="slidenum">
              <a:rPr lang="en"/>
              <a:t>‹#›</a:t>
            </a:fld>
            <a:endParaRPr/>
          </a:p>
        </p:txBody>
      </p:sp>
      <p:sp>
        <p:nvSpPr>
          <p:cNvPr id="138" name="Google Shape;138;p25"/>
          <p:cNvSpPr txBox="1"/>
          <p:nvPr/>
        </p:nvSpPr>
        <p:spPr>
          <a:xfrm>
            <a:off x="482000" y="2247775"/>
            <a:ext cx="5512500" cy="1313700"/>
          </a:xfrm>
          <a:prstGeom prst="rect">
            <a:avLst/>
          </a:prstGeom>
          <a:noFill/>
          <a:ln>
            <a:noFill/>
          </a:ln>
        </p:spPr>
        <p:txBody>
          <a:bodyPr anchorCtr="0" anchor="t" bIns="34275" lIns="68575" spcFirstLastPara="1" rIns="68575" wrap="square" tIns="34275">
            <a:noAutofit/>
          </a:bodyPr>
          <a:lstStyle/>
          <a:p>
            <a:pPr indent="0" lvl="0" marL="0" marR="0" rtl="0" algn="l">
              <a:lnSpc>
                <a:spcPct val="90000"/>
              </a:lnSpc>
              <a:spcBef>
                <a:spcPts val="0"/>
              </a:spcBef>
              <a:spcAft>
                <a:spcPts val="0"/>
              </a:spcAft>
              <a:buClr>
                <a:srgbClr val="FD5521"/>
              </a:buClr>
              <a:buSzPts val="4100"/>
              <a:buFont typeface="Verdana"/>
              <a:buNone/>
            </a:pPr>
            <a:r>
              <a:rPr b="1" lang="en" sz="4100">
                <a:solidFill>
                  <a:srgbClr val="FD5521"/>
                </a:solidFill>
                <a:latin typeface="Verdana"/>
                <a:ea typeface="Verdana"/>
                <a:cs typeface="Verdana"/>
                <a:sym typeface="Verdana"/>
              </a:rPr>
              <a:t>The Challenges Facing the Church</a:t>
            </a:r>
            <a:endParaRPr sz="1100"/>
          </a:p>
        </p:txBody>
      </p:sp>
      <p:sp>
        <p:nvSpPr>
          <p:cNvPr id="139" name="Google Shape;139;p25"/>
          <p:cNvSpPr txBox="1"/>
          <p:nvPr/>
        </p:nvSpPr>
        <p:spPr>
          <a:xfrm>
            <a:off x="485696" y="2847324"/>
            <a:ext cx="4648800" cy="784500"/>
          </a:xfrm>
          <a:prstGeom prst="rect">
            <a:avLst/>
          </a:prstGeom>
          <a:noFill/>
          <a:ln>
            <a:noFill/>
          </a:ln>
        </p:spPr>
        <p:txBody>
          <a:bodyPr anchorCtr="0" anchor="t" bIns="34275" lIns="68575" spcFirstLastPara="1" rIns="68575" wrap="square" tIns="34275">
            <a:noAutofit/>
          </a:bodyPr>
          <a:lstStyle/>
          <a:p>
            <a:pPr indent="0" lvl="0" marL="0" marR="0" rtl="0" algn="l">
              <a:lnSpc>
                <a:spcPct val="90000"/>
              </a:lnSpc>
              <a:spcBef>
                <a:spcPts val="0"/>
              </a:spcBef>
              <a:spcAft>
                <a:spcPts val="0"/>
              </a:spcAft>
              <a:buClr>
                <a:schemeClr val="dk1"/>
              </a:buClr>
              <a:buSzPts val="2100"/>
              <a:buFont typeface="Arial"/>
              <a:buNone/>
            </a:pPr>
            <a:r>
              <a:t/>
            </a:r>
            <a:endParaRPr b="1" i="0" sz="2100" u="none" cap="none" strike="noStrike">
              <a:solidFill>
                <a:schemeClr val="lt1"/>
              </a:solidFill>
              <a:latin typeface="Verdana"/>
              <a:ea typeface="Verdana"/>
              <a:cs typeface="Verdana"/>
              <a:sym typeface="Verdana"/>
            </a:endParaRPr>
          </a:p>
        </p:txBody>
      </p:sp>
      <p:sp>
        <p:nvSpPr>
          <p:cNvPr id="140" name="Google Shape;140;p25"/>
          <p:cNvSpPr txBox="1"/>
          <p:nvPr/>
        </p:nvSpPr>
        <p:spPr>
          <a:xfrm>
            <a:off x="542846" y="3359447"/>
            <a:ext cx="3217800" cy="784500"/>
          </a:xfrm>
          <a:prstGeom prst="rect">
            <a:avLst/>
          </a:prstGeom>
          <a:noFill/>
          <a:ln>
            <a:noFill/>
          </a:ln>
        </p:spPr>
        <p:txBody>
          <a:bodyPr anchorCtr="0" anchor="t" bIns="34275" lIns="68575" spcFirstLastPara="1" rIns="68575" wrap="square" tIns="34275">
            <a:noAutofit/>
          </a:bodyPr>
          <a:lstStyle/>
          <a:p>
            <a:pPr indent="0" lvl="0" marL="0" marR="0" rtl="0" algn="l">
              <a:lnSpc>
                <a:spcPct val="170000"/>
              </a:lnSpc>
              <a:spcBef>
                <a:spcPts val="0"/>
              </a:spcBef>
              <a:spcAft>
                <a:spcPts val="0"/>
              </a:spcAft>
              <a:buClr>
                <a:schemeClr val="lt1"/>
              </a:buClr>
              <a:buSzPts val="1400"/>
              <a:buFont typeface="Arial"/>
              <a:buNone/>
            </a:pPr>
            <a:r>
              <a:rPr lang="en">
                <a:solidFill>
                  <a:schemeClr val="lt1"/>
                </a:solidFill>
                <a:latin typeface="Verdana"/>
                <a:ea typeface="Verdana"/>
                <a:cs typeface="Verdana"/>
                <a:sym typeface="Verdana"/>
              </a:rPr>
              <a:t>November</a:t>
            </a:r>
            <a:r>
              <a:rPr b="0" i="0" lang="en" sz="1400" u="none" cap="none" strike="noStrike">
                <a:solidFill>
                  <a:schemeClr val="lt1"/>
                </a:solidFill>
                <a:latin typeface="Verdana"/>
                <a:ea typeface="Verdana"/>
                <a:cs typeface="Verdana"/>
                <a:sym typeface="Verdana"/>
              </a:rPr>
              <a:t> 202</a:t>
            </a:r>
            <a:r>
              <a:rPr lang="en">
                <a:solidFill>
                  <a:schemeClr val="lt1"/>
                </a:solidFill>
                <a:latin typeface="Verdana"/>
                <a:ea typeface="Verdana"/>
                <a:cs typeface="Verdana"/>
                <a:sym typeface="Verdana"/>
              </a:rPr>
              <a:t>1</a:t>
            </a:r>
            <a:endParaRPr sz="1100"/>
          </a:p>
        </p:txBody>
      </p:sp>
      <p:pic>
        <p:nvPicPr>
          <p:cNvPr id="141" name="Google Shape;141;p25"/>
          <p:cNvPicPr preferRelativeResize="0"/>
          <p:nvPr/>
        </p:nvPicPr>
        <p:blipFill rotWithShape="1">
          <a:blip r:embed="rId3">
            <a:alphaModFix/>
          </a:blip>
          <a:srcRect b="0" l="0" r="0" t="0"/>
          <a:stretch/>
        </p:blipFill>
        <p:spPr>
          <a:xfrm rot="-5400000">
            <a:off x="7854027" y="1013187"/>
            <a:ext cx="1953235" cy="30459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pic>
        <p:nvPicPr>
          <p:cNvPr id="146" name="Google Shape;146;p26"/>
          <p:cNvPicPr preferRelativeResize="0"/>
          <p:nvPr/>
        </p:nvPicPr>
        <p:blipFill rotWithShape="1">
          <a:blip r:embed="rId3">
            <a:alphaModFix/>
          </a:blip>
          <a:srcRect b="56877" l="0" r="0" t="0"/>
          <a:stretch/>
        </p:blipFill>
        <p:spPr>
          <a:xfrm>
            <a:off x="3726351" y="42012"/>
            <a:ext cx="4693172" cy="5059475"/>
          </a:xfrm>
          <a:prstGeom prst="rect">
            <a:avLst/>
          </a:prstGeom>
          <a:noFill/>
          <a:ln>
            <a:noFill/>
          </a:ln>
        </p:spPr>
      </p:pic>
      <p:sp>
        <p:nvSpPr>
          <p:cNvPr id="147" name="Google Shape;147;p26"/>
          <p:cNvSpPr txBox="1"/>
          <p:nvPr>
            <p:ph type="ctrTitle"/>
          </p:nvPr>
        </p:nvSpPr>
        <p:spPr>
          <a:xfrm>
            <a:off x="-730300" y="1104125"/>
            <a:ext cx="4389000" cy="572700"/>
          </a:xfrm>
          <a:prstGeom prst="rect">
            <a:avLst/>
          </a:prstGeom>
        </p:spPr>
        <p:txBody>
          <a:bodyPr anchorCtr="0" anchor="b" bIns="34275" lIns="68575" spcFirstLastPara="1" rIns="68575" wrap="square" tIns="34275">
            <a:noAutofit/>
          </a:bodyPr>
          <a:lstStyle/>
          <a:p>
            <a:pPr indent="0" lvl="0" marL="0" rtl="0" algn="ctr">
              <a:spcBef>
                <a:spcPts val="0"/>
              </a:spcBef>
              <a:spcAft>
                <a:spcPts val="0"/>
              </a:spcAft>
              <a:buNone/>
            </a:pPr>
            <a:r>
              <a:rPr b="1" lang="en">
                <a:solidFill>
                  <a:srgbClr val="980000"/>
                </a:solidFill>
              </a:rPr>
              <a:t>Our</a:t>
            </a:r>
            <a:r>
              <a:rPr b="1" lang="en"/>
              <a:t> </a:t>
            </a:r>
            <a:r>
              <a:rPr b="1" lang="en">
                <a:solidFill>
                  <a:srgbClr val="980000"/>
                </a:solidFill>
              </a:rPr>
              <a:t>Why</a:t>
            </a:r>
            <a:endParaRPr b="1">
              <a:solidFill>
                <a:srgbClr val="980000"/>
              </a:solidFill>
            </a:endParaRPr>
          </a:p>
        </p:txBody>
      </p:sp>
      <p:pic>
        <p:nvPicPr>
          <p:cNvPr id="148" name="Google Shape;148;p26"/>
          <p:cNvPicPr preferRelativeResize="0"/>
          <p:nvPr/>
        </p:nvPicPr>
        <p:blipFill>
          <a:blip r:embed="rId4">
            <a:alphaModFix/>
          </a:blip>
          <a:stretch>
            <a:fillRect/>
          </a:stretch>
        </p:blipFill>
        <p:spPr>
          <a:xfrm>
            <a:off x="200550" y="215900"/>
            <a:ext cx="2374900" cy="888225"/>
          </a:xfrm>
          <a:prstGeom prst="rect">
            <a:avLst/>
          </a:prstGeom>
          <a:noFill/>
          <a:ln>
            <a:noFill/>
          </a:ln>
        </p:spPr>
      </p:pic>
      <p:sp>
        <p:nvSpPr>
          <p:cNvPr id="149" name="Google Shape;149;p26"/>
          <p:cNvSpPr txBox="1"/>
          <p:nvPr/>
        </p:nvSpPr>
        <p:spPr>
          <a:xfrm>
            <a:off x="254800" y="2057400"/>
            <a:ext cx="3225000" cy="28575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Clr>
                <a:srgbClr val="A32034"/>
              </a:buClr>
              <a:buSzPts val="3300"/>
              <a:buFont typeface="Verdana"/>
              <a:buNone/>
            </a:pPr>
            <a:r>
              <a:rPr b="1" lang="en" sz="3300">
                <a:solidFill>
                  <a:schemeClr val="accent1"/>
                </a:solidFill>
                <a:latin typeface="Verdana"/>
                <a:ea typeface="Verdana"/>
                <a:cs typeface="Verdana"/>
                <a:sym typeface="Verdana"/>
              </a:rPr>
              <a:t>Discuss:</a:t>
            </a:r>
            <a:endParaRPr b="1" sz="1500">
              <a:solidFill>
                <a:schemeClr val="accent1"/>
              </a:solidFill>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rPr b="1" lang="en" sz="1500">
                <a:solidFill>
                  <a:schemeClr val="dk1"/>
                </a:solidFill>
                <a:latin typeface="Verdana"/>
                <a:ea typeface="Verdana"/>
                <a:cs typeface="Verdana"/>
                <a:sym typeface="Verdana"/>
              </a:rPr>
              <a:t>Reflect on the main challenge you see congregations facing today.</a:t>
            </a:r>
            <a:endParaRPr b="1" sz="1500">
              <a:solidFill>
                <a:schemeClr val="dk1"/>
              </a:solidFill>
              <a:latin typeface="Verdana"/>
              <a:ea typeface="Verdana"/>
              <a:cs typeface="Verdana"/>
              <a:sym typeface="Verdana"/>
            </a:endParaRPr>
          </a:p>
          <a:p>
            <a:pPr indent="-323850" lvl="0" marL="457200" rtl="0" algn="l">
              <a:lnSpc>
                <a:spcPct val="115000"/>
              </a:lnSpc>
              <a:spcBef>
                <a:spcPts val="0"/>
              </a:spcBef>
              <a:spcAft>
                <a:spcPts val="0"/>
              </a:spcAft>
              <a:buClr>
                <a:schemeClr val="dk1"/>
              </a:buClr>
              <a:buSzPts val="1500"/>
              <a:buFont typeface="Verdana"/>
              <a:buChar char="-"/>
            </a:pPr>
            <a:r>
              <a:rPr lang="en" sz="1500">
                <a:solidFill>
                  <a:schemeClr val="dk1"/>
                </a:solidFill>
                <a:latin typeface="Verdana"/>
                <a:ea typeface="Verdana"/>
                <a:cs typeface="Verdana"/>
                <a:sym typeface="Verdana"/>
              </a:rPr>
              <a:t>In a sentence or two, share how you would describe the challenge congregations face. </a:t>
            </a:r>
            <a:endParaRPr sz="1500">
              <a:solidFill>
                <a:schemeClr val="dk1"/>
              </a:solidFill>
              <a:latin typeface="Verdana"/>
              <a:ea typeface="Verdana"/>
              <a:cs typeface="Verdana"/>
              <a:sym typeface="Verdana"/>
            </a:endParaRPr>
          </a:p>
          <a:p>
            <a:pPr indent="0" lvl="0" marL="0" rtl="0" algn="l">
              <a:lnSpc>
                <a:spcPct val="115000"/>
              </a:lnSpc>
              <a:spcBef>
                <a:spcPts val="0"/>
              </a:spcBef>
              <a:spcAft>
                <a:spcPts val="0"/>
              </a:spcAft>
              <a:buNone/>
            </a:pPr>
            <a:r>
              <a:t/>
            </a:r>
            <a:endParaRPr b="1" sz="1300">
              <a:solidFill>
                <a:schemeClr val="dk1"/>
              </a:solidFill>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Verdana"/>
              <a:ea typeface="Verdana"/>
              <a:cs typeface="Verdana"/>
              <a:sym typeface="Verdan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7"/>
          <p:cNvSpPr txBox="1"/>
          <p:nvPr>
            <p:ph type="ctrTitle"/>
          </p:nvPr>
        </p:nvSpPr>
        <p:spPr>
          <a:xfrm>
            <a:off x="-730300" y="1104125"/>
            <a:ext cx="4389000" cy="572700"/>
          </a:xfrm>
          <a:prstGeom prst="rect">
            <a:avLst/>
          </a:prstGeom>
        </p:spPr>
        <p:txBody>
          <a:bodyPr anchorCtr="0" anchor="b" bIns="34275" lIns="68575" spcFirstLastPara="1" rIns="68575" wrap="square" tIns="34275">
            <a:noAutofit/>
          </a:bodyPr>
          <a:lstStyle/>
          <a:p>
            <a:pPr indent="0" lvl="0" marL="0" rtl="0" algn="ctr">
              <a:spcBef>
                <a:spcPts val="0"/>
              </a:spcBef>
              <a:spcAft>
                <a:spcPts val="0"/>
              </a:spcAft>
              <a:buNone/>
            </a:pPr>
            <a:r>
              <a:rPr b="1" lang="en">
                <a:solidFill>
                  <a:srgbClr val="980000"/>
                </a:solidFill>
              </a:rPr>
              <a:t>Our</a:t>
            </a:r>
            <a:r>
              <a:rPr b="1" lang="en"/>
              <a:t> </a:t>
            </a:r>
            <a:r>
              <a:rPr b="1" lang="en">
                <a:solidFill>
                  <a:srgbClr val="980000"/>
                </a:solidFill>
              </a:rPr>
              <a:t>Why</a:t>
            </a:r>
            <a:endParaRPr b="1">
              <a:solidFill>
                <a:srgbClr val="980000"/>
              </a:solidFill>
            </a:endParaRPr>
          </a:p>
        </p:txBody>
      </p:sp>
      <p:pic>
        <p:nvPicPr>
          <p:cNvPr id="155" name="Google Shape;155;p27"/>
          <p:cNvPicPr preferRelativeResize="0"/>
          <p:nvPr/>
        </p:nvPicPr>
        <p:blipFill>
          <a:blip r:embed="rId3">
            <a:alphaModFix/>
          </a:blip>
          <a:stretch>
            <a:fillRect/>
          </a:stretch>
        </p:blipFill>
        <p:spPr>
          <a:xfrm>
            <a:off x="200550" y="215900"/>
            <a:ext cx="2374900" cy="888225"/>
          </a:xfrm>
          <a:prstGeom prst="rect">
            <a:avLst/>
          </a:prstGeom>
          <a:noFill/>
          <a:ln>
            <a:noFill/>
          </a:ln>
        </p:spPr>
      </p:pic>
      <p:pic>
        <p:nvPicPr>
          <p:cNvPr id="156" name="Google Shape;156;p27"/>
          <p:cNvPicPr preferRelativeResize="0"/>
          <p:nvPr/>
        </p:nvPicPr>
        <p:blipFill rotWithShape="1">
          <a:blip r:embed="rId4">
            <a:alphaModFix/>
          </a:blip>
          <a:srcRect b="0" l="0" r="0" t="43120"/>
          <a:stretch/>
        </p:blipFill>
        <p:spPr>
          <a:xfrm>
            <a:off x="3926614" y="-27375"/>
            <a:ext cx="3617186" cy="5143500"/>
          </a:xfrm>
          <a:prstGeom prst="rect">
            <a:avLst/>
          </a:prstGeom>
          <a:noFill/>
          <a:ln>
            <a:noFill/>
          </a:ln>
        </p:spPr>
      </p:pic>
      <p:sp>
        <p:nvSpPr>
          <p:cNvPr id="157" name="Google Shape;157;p27"/>
          <p:cNvSpPr txBox="1"/>
          <p:nvPr/>
        </p:nvSpPr>
        <p:spPr>
          <a:xfrm>
            <a:off x="254800" y="2057400"/>
            <a:ext cx="3403800" cy="35433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Clr>
                <a:srgbClr val="A32034"/>
              </a:buClr>
              <a:buSzPts val="3300"/>
              <a:buFont typeface="Verdana"/>
              <a:buNone/>
            </a:pPr>
            <a:r>
              <a:rPr b="1" lang="en" sz="3300">
                <a:solidFill>
                  <a:schemeClr val="accent1"/>
                </a:solidFill>
                <a:latin typeface="Verdana"/>
                <a:ea typeface="Verdana"/>
                <a:cs typeface="Verdana"/>
                <a:sym typeface="Verdana"/>
              </a:rPr>
              <a:t>Discuss:</a:t>
            </a:r>
            <a:endParaRPr b="1" sz="1500">
              <a:solidFill>
                <a:schemeClr val="accent1"/>
              </a:solidFill>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Verdana"/>
                <a:ea typeface="Verdana"/>
                <a:cs typeface="Verdana"/>
                <a:sym typeface="Verdana"/>
              </a:rPr>
              <a:t>Reflect on both different audiences and the competencies leaders needs to address that challenge you named.</a:t>
            </a:r>
            <a:endParaRPr b="1">
              <a:solidFill>
                <a:schemeClr val="dk1"/>
              </a:solidFill>
              <a:latin typeface="Verdana"/>
              <a:ea typeface="Verdana"/>
              <a:cs typeface="Verdana"/>
              <a:sym typeface="Verdana"/>
            </a:endParaRPr>
          </a:p>
          <a:p>
            <a:pPr indent="-317500" lvl="0" marL="457200" rtl="0" algn="l">
              <a:lnSpc>
                <a:spcPct val="115000"/>
              </a:lnSpc>
              <a:spcBef>
                <a:spcPts val="0"/>
              </a:spcBef>
              <a:spcAft>
                <a:spcPts val="0"/>
              </a:spcAft>
              <a:buClr>
                <a:schemeClr val="dk1"/>
              </a:buClr>
              <a:buSzPts val="1400"/>
              <a:buFont typeface="Verdana"/>
              <a:buChar char="-"/>
            </a:pPr>
            <a:r>
              <a:rPr lang="en">
                <a:solidFill>
                  <a:schemeClr val="dk1"/>
                </a:solidFill>
                <a:latin typeface="Verdana"/>
                <a:ea typeface="Verdana"/>
                <a:cs typeface="Verdana"/>
                <a:sym typeface="Verdana"/>
              </a:rPr>
              <a:t>Does these three “user” groups fit your context? Why or why not?</a:t>
            </a:r>
            <a:endParaRPr>
              <a:solidFill>
                <a:schemeClr val="dk1"/>
              </a:solidFill>
              <a:latin typeface="Verdana"/>
              <a:ea typeface="Verdana"/>
              <a:cs typeface="Verdana"/>
              <a:sym typeface="Verdana"/>
            </a:endParaRPr>
          </a:p>
          <a:p>
            <a:pPr indent="-317500" lvl="0" marL="457200" rtl="0" algn="l">
              <a:lnSpc>
                <a:spcPct val="115000"/>
              </a:lnSpc>
              <a:spcBef>
                <a:spcPts val="0"/>
              </a:spcBef>
              <a:spcAft>
                <a:spcPts val="0"/>
              </a:spcAft>
              <a:buClr>
                <a:schemeClr val="dk1"/>
              </a:buClr>
              <a:buSzPts val="1400"/>
              <a:buFont typeface="Verdana"/>
              <a:buChar char="-"/>
            </a:pPr>
            <a:r>
              <a:rPr lang="en">
                <a:solidFill>
                  <a:schemeClr val="dk1"/>
                </a:solidFill>
                <a:latin typeface="Verdana"/>
                <a:ea typeface="Verdana"/>
                <a:cs typeface="Verdana"/>
                <a:sym typeface="Verdana"/>
              </a:rPr>
              <a:t>Name 1 or 2 competency each group needs.</a:t>
            </a:r>
            <a:endParaRPr>
              <a:solidFill>
                <a:schemeClr val="dk1"/>
              </a:solidFill>
              <a:latin typeface="Verdana"/>
              <a:ea typeface="Verdana"/>
              <a:cs typeface="Verdana"/>
              <a:sym typeface="Verdana"/>
            </a:endParaRPr>
          </a:p>
          <a:p>
            <a:pPr indent="0" lvl="0" marL="0" rtl="0" algn="l">
              <a:lnSpc>
                <a:spcPct val="115000"/>
              </a:lnSpc>
              <a:spcBef>
                <a:spcPts val="0"/>
              </a:spcBef>
              <a:spcAft>
                <a:spcPts val="0"/>
              </a:spcAft>
              <a:buNone/>
            </a:pPr>
            <a:r>
              <a:t/>
            </a:r>
            <a:endParaRPr b="1" sz="1300">
              <a:solidFill>
                <a:schemeClr val="dk1"/>
              </a:solidFill>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Verdana"/>
              <a:ea typeface="Verdana"/>
              <a:cs typeface="Verdana"/>
              <a:sym typeface="Verdana"/>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8"/>
          <p:cNvSpPr txBox="1"/>
          <p:nvPr/>
        </p:nvSpPr>
        <p:spPr>
          <a:xfrm>
            <a:off x="508802" y="650929"/>
            <a:ext cx="7092300" cy="2333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Clr>
                <a:srgbClr val="A32034"/>
              </a:buClr>
              <a:buSzPts val="3300"/>
              <a:buFont typeface="Verdana"/>
              <a:buNone/>
            </a:pPr>
            <a:r>
              <a:rPr b="1" lang="en" sz="3300">
                <a:solidFill>
                  <a:srgbClr val="A32034"/>
                </a:solidFill>
                <a:latin typeface="Verdana"/>
                <a:ea typeface="Verdana"/>
                <a:cs typeface="Verdana"/>
                <a:sym typeface="Verdana"/>
              </a:rPr>
              <a:t>What?</a:t>
            </a:r>
            <a:endParaRPr b="1" i="0" sz="3300" u="none" cap="none" strike="noStrike">
              <a:solidFill>
                <a:srgbClr val="A32034"/>
              </a:solidFill>
              <a:latin typeface="Verdana"/>
              <a:ea typeface="Verdana"/>
              <a:cs typeface="Verdana"/>
              <a:sym typeface="Verdana"/>
            </a:endParaRPr>
          </a:p>
        </p:txBody>
      </p:sp>
      <p:sp>
        <p:nvSpPr>
          <p:cNvPr id="163" name="Google Shape;163;p28"/>
          <p:cNvSpPr txBox="1"/>
          <p:nvPr/>
        </p:nvSpPr>
        <p:spPr>
          <a:xfrm>
            <a:off x="508800" y="1308101"/>
            <a:ext cx="7425600" cy="3261000"/>
          </a:xfrm>
          <a:prstGeom prst="rect">
            <a:avLst/>
          </a:prstGeom>
          <a:noFill/>
          <a:ln>
            <a:noFill/>
          </a:ln>
        </p:spPr>
        <p:txBody>
          <a:bodyPr anchorCtr="0" anchor="t" bIns="34275" lIns="68575" spcFirstLastPara="1" rIns="68575" wrap="square" tIns="34275">
            <a:noAutofit/>
          </a:bodyPr>
          <a:lstStyle/>
          <a:p>
            <a:pPr indent="0" lvl="0" marL="0" rtl="0" algn="l">
              <a:lnSpc>
                <a:spcPct val="115000"/>
              </a:lnSpc>
              <a:spcBef>
                <a:spcPts val="0"/>
              </a:spcBef>
              <a:spcAft>
                <a:spcPts val="0"/>
              </a:spcAft>
              <a:buNone/>
            </a:pPr>
            <a:r>
              <a:rPr lang="en" sz="1600">
                <a:solidFill>
                  <a:schemeClr val="dk1"/>
                </a:solidFill>
                <a:latin typeface="Verdana"/>
                <a:ea typeface="Verdana"/>
                <a:cs typeface="Verdana"/>
                <a:sym typeface="Verdana"/>
              </a:rPr>
              <a:t>Luther Seminary is </a:t>
            </a:r>
            <a:r>
              <a:rPr lang="en" sz="1600">
                <a:solidFill>
                  <a:schemeClr val="dk1"/>
                </a:solidFill>
                <a:latin typeface="Verdana"/>
                <a:ea typeface="Verdana"/>
                <a:cs typeface="Verdana"/>
                <a:sym typeface="Verdana"/>
              </a:rPr>
              <a:t>facilitating</a:t>
            </a:r>
            <a:r>
              <a:rPr lang="en" sz="1600">
                <a:solidFill>
                  <a:schemeClr val="dk1"/>
                </a:solidFill>
                <a:latin typeface="Verdana"/>
                <a:ea typeface="Verdana"/>
                <a:cs typeface="Verdana"/>
                <a:sym typeface="Verdana"/>
              </a:rPr>
              <a:t> listening sessions in order to gain a deeper understanding of the challenges and opportunities facing the church today. </a:t>
            </a:r>
            <a:endParaRPr sz="1600">
              <a:solidFill>
                <a:schemeClr val="dk1"/>
              </a:solidFill>
              <a:latin typeface="Verdana"/>
              <a:ea typeface="Verdana"/>
              <a:cs typeface="Verdana"/>
              <a:sym typeface="Verdana"/>
            </a:endParaRPr>
          </a:p>
          <a:p>
            <a:pPr indent="0" lvl="0" marL="0" rtl="0" algn="l">
              <a:lnSpc>
                <a:spcPct val="115000"/>
              </a:lnSpc>
              <a:spcBef>
                <a:spcPts val="0"/>
              </a:spcBef>
              <a:spcAft>
                <a:spcPts val="0"/>
              </a:spcAft>
              <a:buNone/>
            </a:pPr>
            <a:r>
              <a:rPr lang="en" sz="1600">
                <a:solidFill>
                  <a:schemeClr val="dk1"/>
                </a:solidFill>
                <a:latin typeface="Verdana"/>
                <a:ea typeface="Verdana"/>
                <a:cs typeface="Verdana"/>
                <a:sym typeface="Verdana"/>
              </a:rPr>
              <a:t>To date, </a:t>
            </a:r>
            <a:r>
              <a:rPr b="1" lang="en" sz="1600">
                <a:solidFill>
                  <a:srgbClr val="A32034"/>
                </a:solidFill>
                <a:latin typeface="Verdana"/>
                <a:ea typeface="Verdana"/>
                <a:cs typeface="Verdana"/>
                <a:sym typeface="Verdana"/>
              </a:rPr>
              <a:t>over twenty</a:t>
            </a:r>
            <a:r>
              <a:rPr lang="en" sz="1600">
                <a:solidFill>
                  <a:schemeClr val="dk1"/>
                </a:solidFill>
                <a:latin typeface="Verdana"/>
                <a:ea typeface="Verdana"/>
                <a:cs typeface="Verdana"/>
                <a:sym typeface="Verdana"/>
              </a:rPr>
              <a:t> Luther Seminary staff and faculty have facilitated </a:t>
            </a:r>
            <a:r>
              <a:rPr b="1" lang="en" sz="1600">
                <a:solidFill>
                  <a:srgbClr val="A32034"/>
                </a:solidFill>
                <a:latin typeface="Verdana"/>
                <a:ea typeface="Verdana"/>
                <a:cs typeface="Verdana"/>
                <a:sym typeface="Verdana"/>
              </a:rPr>
              <a:t>six listening sessions</a:t>
            </a:r>
            <a:r>
              <a:rPr lang="en" sz="1600">
                <a:solidFill>
                  <a:schemeClr val="dk1"/>
                </a:solidFill>
                <a:latin typeface="Verdana"/>
                <a:ea typeface="Verdana"/>
                <a:cs typeface="Verdana"/>
                <a:sym typeface="Verdana"/>
              </a:rPr>
              <a:t>, three in July and three in October 2021. Sessions gathered the following group of leaders:  </a:t>
            </a:r>
            <a:endParaRPr sz="1600">
              <a:solidFill>
                <a:schemeClr val="dk1"/>
              </a:solidFill>
              <a:latin typeface="Verdana"/>
              <a:ea typeface="Verdana"/>
              <a:cs typeface="Verdana"/>
              <a:sym typeface="Verdana"/>
            </a:endParaRPr>
          </a:p>
          <a:p>
            <a:pPr indent="-330200" lvl="0" marL="457200" rtl="0" algn="l">
              <a:lnSpc>
                <a:spcPct val="115000"/>
              </a:lnSpc>
              <a:spcBef>
                <a:spcPts val="0"/>
              </a:spcBef>
              <a:spcAft>
                <a:spcPts val="0"/>
              </a:spcAft>
              <a:buClr>
                <a:schemeClr val="dk1"/>
              </a:buClr>
              <a:buSzPts val="1600"/>
              <a:buFont typeface="Verdana"/>
              <a:buChar char="-"/>
            </a:pPr>
            <a:r>
              <a:rPr lang="en" sz="1600">
                <a:solidFill>
                  <a:schemeClr val="dk1"/>
                </a:solidFill>
                <a:latin typeface="Verdana"/>
                <a:ea typeface="Verdana"/>
                <a:cs typeface="Verdana"/>
                <a:sym typeface="Verdana"/>
              </a:rPr>
              <a:t>church leaders with various roles around the country (21)</a:t>
            </a:r>
            <a:endParaRPr sz="1600">
              <a:solidFill>
                <a:schemeClr val="dk1"/>
              </a:solidFill>
              <a:latin typeface="Verdana"/>
              <a:ea typeface="Verdana"/>
              <a:cs typeface="Verdana"/>
              <a:sym typeface="Verdana"/>
            </a:endParaRPr>
          </a:p>
          <a:p>
            <a:pPr indent="-330200" lvl="0" marL="457200" rtl="0" algn="l">
              <a:lnSpc>
                <a:spcPct val="115000"/>
              </a:lnSpc>
              <a:spcBef>
                <a:spcPts val="0"/>
              </a:spcBef>
              <a:spcAft>
                <a:spcPts val="0"/>
              </a:spcAft>
              <a:buSzPts val="1600"/>
              <a:buFont typeface="Verdana"/>
              <a:buChar char="-"/>
            </a:pPr>
            <a:r>
              <a:rPr lang="en" sz="1600">
                <a:solidFill>
                  <a:schemeClr val="dk1"/>
                </a:solidFill>
                <a:latin typeface="Verdana"/>
                <a:ea typeface="Verdana"/>
                <a:cs typeface="Verdana"/>
                <a:sym typeface="Verdana"/>
              </a:rPr>
              <a:t>leaders of color (10)</a:t>
            </a:r>
            <a:endParaRPr sz="1600">
              <a:solidFill>
                <a:schemeClr val="dk1"/>
              </a:solidFill>
              <a:latin typeface="Verdana"/>
              <a:ea typeface="Verdana"/>
              <a:cs typeface="Verdana"/>
              <a:sym typeface="Verdana"/>
            </a:endParaRPr>
          </a:p>
          <a:p>
            <a:pPr indent="-330200" lvl="0" marL="457200" rtl="0" algn="l">
              <a:lnSpc>
                <a:spcPct val="115000"/>
              </a:lnSpc>
              <a:spcBef>
                <a:spcPts val="0"/>
              </a:spcBef>
              <a:spcAft>
                <a:spcPts val="0"/>
              </a:spcAft>
              <a:buSzPts val="1600"/>
              <a:buFont typeface="Verdana"/>
              <a:buChar char="-"/>
            </a:pPr>
            <a:r>
              <a:rPr lang="en" sz="1600">
                <a:solidFill>
                  <a:schemeClr val="dk1"/>
                </a:solidFill>
                <a:latin typeface="Verdana"/>
                <a:ea typeface="Verdana"/>
                <a:cs typeface="Verdana"/>
                <a:sym typeface="Verdana"/>
              </a:rPr>
              <a:t>rural ministry leaders (25) and </a:t>
            </a:r>
            <a:endParaRPr sz="1600">
              <a:solidFill>
                <a:schemeClr val="dk1"/>
              </a:solidFill>
              <a:latin typeface="Verdana"/>
              <a:ea typeface="Verdana"/>
              <a:cs typeface="Verdana"/>
              <a:sym typeface="Verdana"/>
            </a:endParaRPr>
          </a:p>
          <a:p>
            <a:pPr indent="-330200" lvl="0" marL="457200" rtl="0" algn="l">
              <a:lnSpc>
                <a:spcPct val="115000"/>
              </a:lnSpc>
              <a:spcBef>
                <a:spcPts val="0"/>
              </a:spcBef>
              <a:spcAft>
                <a:spcPts val="0"/>
              </a:spcAft>
              <a:buSzPts val="1600"/>
              <a:buFont typeface="Verdana"/>
              <a:buChar char="-"/>
            </a:pPr>
            <a:r>
              <a:rPr lang="en" sz="1600">
                <a:solidFill>
                  <a:schemeClr val="dk1"/>
                </a:solidFill>
                <a:latin typeface="Verdana"/>
                <a:ea typeface="Verdana"/>
                <a:cs typeface="Verdana"/>
                <a:sym typeface="Verdana"/>
              </a:rPr>
              <a:t>lay leaders (10).</a:t>
            </a:r>
            <a:endParaRPr sz="1600">
              <a:solidFill>
                <a:schemeClr val="dk1"/>
              </a:solidFill>
              <a:latin typeface="Verdana"/>
              <a:ea typeface="Verdana"/>
              <a:cs typeface="Verdana"/>
              <a:sym typeface="Verdana"/>
            </a:endParaRPr>
          </a:p>
          <a:p>
            <a:pPr indent="0" lvl="0" marL="0" rtl="0" algn="l">
              <a:lnSpc>
                <a:spcPct val="115000"/>
              </a:lnSpc>
              <a:spcBef>
                <a:spcPts val="0"/>
              </a:spcBef>
              <a:spcAft>
                <a:spcPts val="0"/>
              </a:spcAft>
              <a:buNone/>
            </a:pPr>
            <a:r>
              <a:rPr lang="en" sz="1600">
                <a:solidFill>
                  <a:schemeClr val="dk1"/>
                </a:solidFill>
                <a:latin typeface="Verdana"/>
                <a:ea typeface="Verdana"/>
                <a:cs typeface="Verdana"/>
                <a:sym typeface="Verdana"/>
              </a:rPr>
              <a:t>In total, </a:t>
            </a:r>
            <a:r>
              <a:rPr b="1" lang="en" sz="1600">
                <a:solidFill>
                  <a:srgbClr val="A32034"/>
                </a:solidFill>
                <a:latin typeface="Verdana"/>
                <a:ea typeface="Verdana"/>
                <a:cs typeface="Verdana"/>
                <a:sym typeface="Verdana"/>
              </a:rPr>
              <a:t>sixty-six</a:t>
            </a:r>
            <a:r>
              <a:rPr lang="en" sz="1600">
                <a:solidFill>
                  <a:schemeClr val="dk1"/>
                </a:solidFill>
                <a:latin typeface="Verdana"/>
                <a:ea typeface="Verdana"/>
                <a:cs typeface="Verdana"/>
                <a:sym typeface="Verdana"/>
              </a:rPr>
              <a:t> leaders participated, with the majority representing the Evangelical Lutheran Church in America (ELCA). </a:t>
            </a:r>
            <a:endParaRPr b="1">
              <a:solidFill>
                <a:schemeClr val="dk1"/>
              </a:solidFill>
            </a:endParaRPr>
          </a:p>
          <a:p>
            <a:pPr indent="0" lvl="0" marL="0" rtl="0" algn="l">
              <a:lnSpc>
                <a:spcPct val="115000"/>
              </a:lnSpc>
              <a:spcBef>
                <a:spcPts val="0"/>
              </a:spcBef>
              <a:spcAft>
                <a:spcPts val="0"/>
              </a:spcAft>
              <a:buNone/>
            </a:pPr>
            <a:r>
              <a:t/>
            </a:r>
            <a:endParaRPr sz="1300">
              <a:solidFill>
                <a:schemeClr val="dk1"/>
              </a:solidFill>
              <a:latin typeface="Verdana"/>
              <a:ea typeface="Verdana"/>
              <a:cs typeface="Verdana"/>
              <a:sym typeface="Verdana"/>
            </a:endParaRPr>
          </a:p>
          <a:p>
            <a:pPr indent="-203200" lvl="0" marL="342900" marR="0" rtl="0" algn="l">
              <a:lnSpc>
                <a:spcPct val="110000"/>
              </a:lnSpc>
              <a:spcBef>
                <a:spcPts val="0"/>
              </a:spcBef>
              <a:spcAft>
                <a:spcPts val="0"/>
              </a:spcAft>
              <a:buClr>
                <a:srgbClr val="7F7F7F"/>
              </a:buClr>
              <a:buSzPts val="2100"/>
              <a:buFont typeface="Arial"/>
              <a:buNone/>
            </a:pPr>
            <a:r>
              <a:t/>
            </a:r>
            <a:endParaRPr b="0" i="0" sz="1400" u="none" cap="none" strike="noStrike">
              <a:solidFill>
                <a:schemeClr val="dk1"/>
              </a:solidFill>
              <a:latin typeface="Calibri"/>
              <a:ea typeface="Calibri"/>
              <a:cs typeface="Calibri"/>
              <a:sym typeface="Calibri"/>
            </a:endParaRPr>
          </a:p>
        </p:txBody>
      </p:sp>
      <p:sp>
        <p:nvSpPr>
          <p:cNvPr id="164" name="Google Shape;164;p28"/>
          <p:cNvSpPr/>
          <p:nvPr/>
        </p:nvSpPr>
        <p:spPr>
          <a:xfrm>
            <a:off x="8496795" y="-1"/>
            <a:ext cx="647100" cy="5143500"/>
          </a:xfrm>
          <a:prstGeom prst="rect">
            <a:avLst/>
          </a:prstGeom>
          <a:solidFill>
            <a:srgbClr val="A3203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165" name="Google Shape;165;p28"/>
          <p:cNvPicPr preferRelativeResize="0"/>
          <p:nvPr/>
        </p:nvPicPr>
        <p:blipFill rotWithShape="1">
          <a:blip r:embed="rId3">
            <a:alphaModFix/>
          </a:blip>
          <a:srcRect b="0" l="0" r="0" t="0"/>
          <a:stretch/>
        </p:blipFill>
        <p:spPr>
          <a:xfrm>
            <a:off x="8496795" y="4015046"/>
            <a:ext cx="643505" cy="1128454"/>
          </a:xfrm>
          <a:prstGeom prst="rect">
            <a:avLst/>
          </a:prstGeom>
          <a:noFill/>
          <a:ln>
            <a:noFill/>
          </a:ln>
        </p:spPr>
      </p:pic>
      <p:pic>
        <p:nvPicPr>
          <p:cNvPr id="166" name="Google Shape;166;p28"/>
          <p:cNvPicPr preferRelativeResize="0"/>
          <p:nvPr/>
        </p:nvPicPr>
        <p:blipFill rotWithShape="1">
          <a:blip r:embed="rId4">
            <a:alphaModFix/>
          </a:blip>
          <a:srcRect b="0" l="0" r="0" t="0"/>
          <a:stretch/>
        </p:blipFill>
        <p:spPr>
          <a:xfrm rot="-5400000">
            <a:off x="7854027" y="1013187"/>
            <a:ext cx="1953235" cy="30459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9"/>
          <p:cNvSpPr txBox="1"/>
          <p:nvPr/>
        </p:nvSpPr>
        <p:spPr>
          <a:xfrm>
            <a:off x="508802" y="650929"/>
            <a:ext cx="7092300" cy="2333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Clr>
                <a:srgbClr val="A32034"/>
              </a:buClr>
              <a:buSzPts val="3300"/>
              <a:buFont typeface="Verdana"/>
              <a:buNone/>
            </a:pPr>
            <a:r>
              <a:rPr b="1" lang="en" sz="3300">
                <a:solidFill>
                  <a:srgbClr val="A32034"/>
                </a:solidFill>
                <a:latin typeface="Verdana"/>
                <a:ea typeface="Verdana"/>
                <a:cs typeface="Verdana"/>
                <a:sym typeface="Verdana"/>
              </a:rPr>
              <a:t>Findings</a:t>
            </a:r>
            <a:endParaRPr b="1" i="0" sz="3300" u="none" cap="none" strike="noStrike">
              <a:solidFill>
                <a:srgbClr val="A32034"/>
              </a:solidFill>
              <a:latin typeface="Verdana"/>
              <a:ea typeface="Verdana"/>
              <a:cs typeface="Verdana"/>
              <a:sym typeface="Verdana"/>
            </a:endParaRPr>
          </a:p>
        </p:txBody>
      </p:sp>
      <p:sp>
        <p:nvSpPr>
          <p:cNvPr id="172" name="Google Shape;172;p29"/>
          <p:cNvSpPr txBox="1"/>
          <p:nvPr/>
        </p:nvSpPr>
        <p:spPr>
          <a:xfrm>
            <a:off x="508800" y="1225325"/>
            <a:ext cx="7425600" cy="3601800"/>
          </a:xfrm>
          <a:prstGeom prst="rect">
            <a:avLst/>
          </a:prstGeom>
          <a:noFill/>
          <a:ln>
            <a:noFill/>
          </a:ln>
        </p:spPr>
        <p:txBody>
          <a:bodyPr anchorCtr="0" anchor="t" bIns="34275" lIns="68575" spcFirstLastPara="1" rIns="68575" wrap="square" tIns="34275">
            <a:noAutofit/>
          </a:bodyPr>
          <a:lstStyle/>
          <a:p>
            <a:pPr indent="0" lvl="0" marL="0" rtl="0" algn="l">
              <a:lnSpc>
                <a:spcPct val="115000"/>
              </a:lnSpc>
              <a:spcBef>
                <a:spcPts val="0"/>
              </a:spcBef>
              <a:spcAft>
                <a:spcPts val="0"/>
              </a:spcAft>
              <a:buNone/>
            </a:pPr>
            <a:r>
              <a:rPr b="1" lang="en" sz="1600">
                <a:solidFill>
                  <a:schemeClr val="dk1"/>
                </a:solidFill>
                <a:latin typeface="Verdana"/>
                <a:ea typeface="Verdana"/>
                <a:cs typeface="Verdana"/>
                <a:sym typeface="Verdana"/>
              </a:rPr>
              <a:t>Most urgent needs of the church</a:t>
            </a:r>
            <a:endParaRPr b="1" sz="1600">
              <a:solidFill>
                <a:schemeClr val="dk1"/>
              </a:solidFill>
              <a:latin typeface="Verdana"/>
              <a:ea typeface="Verdana"/>
              <a:cs typeface="Verdana"/>
              <a:sym typeface="Verdana"/>
            </a:endParaRPr>
          </a:p>
          <a:p>
            <a:pPr indent="0" lvl="0" marL="0" rtl="0" algn="l">
              <a:lnSpc>
                <a:spcPct val="115000"/>
              </a:lnSpc>
              <a:spcBef>
                <a:spcPts val="0"/>
              </a:spcBef>
              <a:spcAft>
                <a:spcPts val="0"/>
              </a:spcAft>
              <a:buNone/>
            </a:pPr>
            <a:r>
              <a:t/>
            </a:r>
            <a:endParaRPr b="1" sz="1600">
              <a:solidFill>
                <a:schemeClr val="dk1"/>
              </a:solidFill>
              <a:latin typeface="Verdana"/>
              <a:ea typeface="Verdana"/>
              <a:cs typeface="Verdana"/>
              <a:sym typeface="Verdana"/>
            </a:endParaRPr>
          </a:p>
          <a:p>
            <a:pPr indent="0" lvl="0" marL="0" rtl="0" algn="l">
              <a:lnSpc>
                <a:spcPct val="115000"/>
              </a:lnSpc>
              <a:spcBef>
                <a:spcPts val="0"/>
              </a:spcBef>
              <a:spcAft>
                <a:spcPts val="0"/>
              </a:spcAft>
              <a:buNone/>
            </a:pPr>
            <a:r>
              <a:rPr lang="en" sz="1600">
                <a:solidFill>
                  <a:schemeClr val="dk1"/>
                </a:solidFill>
                <a:latin typeface="Verdana"/>
                <a:ea typeface="Verdana"/>
                <a:cs typeface="Verdana"/>
                <a:sym typeface="Verdana"/>
              </a:rPr>
              <a:t>Leaders</a:t>
            </a:r>
            <a:r>
              <a:rPr lang="en" sz="1600">
                <a:solidFill>
                  <a:schemeClr val="dk1"/>
                </a:solidFill>
                <a:latin typeface="Verdana"/>
                <a:ea typeface="Verdana"/>
                <a:cs typeface="Verdana"/>
                <a:sym typeface="Verdana"/>
              </a:rPr>
              <a:t> had a robust view of church leadership that included </a:t>
            </a:r>
            <a:r>
              <a:rPr i="1" lang="en" sz="1600">
                <a:solidFill>
                  <a:srgbClr val="A32034"/>
                </a:solidFill>
                <a:latin typeface="Verdana"/>
                <a:ea typeface="Verdana"/>
                <a:cs typeface="Verdana"/>
                <a:sym typeface="Verdana"/>
              </a:rPr>
              <a:t>ministerial character, ministerial competence, </a:t>
            </a:r>
            <a:r>
              <a:rPr lang="en" sz="1600">
                <a:solidFill>
                  <a:srgbClr val="A32034"/>
                </a:solidFill>
                <a:latin typeface="Verdana"/>
                <a:ea typeface="Verdana"/>
                <a:cs typeface="Verdana"/>
                <a:sym typeface="Verdana"/>
              </a:rPr>
              <a:t>and</a:t>
            </a:r>
            <a:r>
              <a:rPr i="1" lang="en" sz="1600">
                <a:solidFill>
                  <a:srgbClr val="A32034"/>
                </a:solidFill>
                <a:latin typeface="Verdana"/>
                <a:ea typeface="Verdana"/>
                <a:cs typeface="Verdana"/>
                <a:sym typeface="Verdana"/>
              </a:rPr>
              <a:t> capacity for leading change</a:t>
            </a:r>
            <a:r>
              <a:rPr lang="en" sz="1600">
                <a:solidFill>
                  <a:srgbClr val="A32034"/>
                </a:solidFill>
                <a:latin typeface="Verdana"/>
                <a:ea typeface="Verdana"/>
                <a:cs typeface="Verdana"/>
                <a:sym typeface="Verdana"/>
              </a:rPr>
              <a:t>. </a:t>
            </a:r>
            <a:r>
              <a:rPr b="1" i="1" lang="en" sz="1600">
                <a:solidFill>
                  <a:schemeClr val="dk1"/>
                </a:solidFill>
                <a:latin typeface="Verdana"/>
                <a:ea typeface="Verdana"/>
                <a:cs typeface="Verdana"/>
                <a:sym typeface="Verdana"/>
              </a:rPr>
              <a:t>All three areas have urgent needs!</a:t>
            </a:r>
            <a:endParaRPr b="1" i="1" sz="1900">
              <a:solidFill>
                <a:schemeClr val="dk1"/>
              </a:solidFill>
              <a:latin typeface="Verdana"/>
              <a:ea typeface="Verdana"/>
              <a:cs typeface="Verdana"/>
              <a:sym typeface="Verdana"/>
            </a:endParaRPr>
          </a:p>
          <a:p>
            <a:pPr indent="0" lvl="0" marL="0" rtl="0" algn="l">
              <a:lnSpc>
                <a:spcPct val="150000"/>
              </a:lnSpc>
              <a:spcBef>
                <a:spcPts val="0"/>
              </a:spcBef>
              <a:spcAft>
                <a:spcPts val="0"/>
              </a:spcAft>
              <a:buNone/>
            </a:pPr>
            <a:r>
              <a:t/>
            </a:r>
            <a:endParaRPr i="0" sz="1400" u="none" cap="none" strike="noStrike">
              <a:solidFill>
                <a:schemeClr val="dk1"/>
              </a:solidFill>
              <a:latin typeface="Calibri"/>
              <a:ea typeface="Calibri"/>
              <a:cs typeface="Calibri"/>
              <a:sym typeface="Calibri"/>
            </a:endParaRPr>
          </a:p>
        </p:txBody>
      </p:sp>
      <p:sp>
        <p:nvSpPr>
          <p:cNvPr id="173" name="Google Shape;173;p29"/>
          <p:cNvSpPr/>
          <p:nvPr/>
        </p:nvSpPr>
        <p:spPr>
          <a:xfrm>
            <a:off x="8496795" y="-1"/>
            <a:ext cx="647100" cy="5143500"/>
          </a:xfrm>
          <a:prstGeom prst="rect">
            <a:avLst/>
          </a:prstGeom>
          <a:solidFill>
            <a:srgbClr val="A3203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174" name="Google Shape;174;p29"/>
          <p:cNvPicPr preferRelativeResize="0"/>
          <p:nvPr/>
        </p:nvPicPr>
        <p:blipFill rotWithShape="1">
          <a:blip r:embed="rId3">
            <a:alphaModFix/>
          </a:blip>
          <a:srcRect b="0" l="0" r="0" t="0"/>
          <a:stretch/>
        </p:blipFill>
        <p:spPr>
          <a:xfrm>
            <a:off x="8496795" y="4015046"/>
            <a:ext cx="643505" cy="1128454"/>
          </a:xfrm>
          <a:prstGeom prst="rect">
            <a:avLst/>
          </a:prstGeom>
          <a:noFill/>
          <a:ln>
            <a:noFill/>
          </a:ln>
        </p:spPr>
      </p:pic>
      <p:pic>
        <p:nvPicPr>
          <p:cNvPr id="175" name="Google Shape;175;p29"/>
          <p:cNvPicPr preferRelativeResize="0"/>
          <p:nvPr/>
        </p:nvPicPr>
        <p:blipFill rotWithShape="1">
          <a:blip r:embed="rId4">
            <a:alphaModFix/>
          </a:blip>
          <a:srcRect b="0" l="0" r="0" t="0"/>
          <a:stretch/>
        </p:blipFill>
        <p:spPr>
          <a:xfrm rot="-5400000">
            <a:off x="7854027" y="1013187"/>
            <a:ext cx="1953235" cy="304592"/>
          </a:xfrm>
          <a:prstGeom prst="rect">
            <a:avLst/>
          </a:prstGeom>
          <a:noFill/>
          <a:ln>
            <a:noFill/>
          </a:ln>
        </p:spPr>
      </p:pic>
      <p:sp>
        <p:nvSpPr>
          <p:cNvPr id="176" name="Google Shape;176;p29"/>
          <p:cNvSpPr txBox="1"/>
          <p:nvPr/>
        </p:nvSpPr>
        <p:spPr>
          <a:xfrm>
            <a:off x="508800" y="3149600"/>
            <a:ext cx="7425600" cy="17652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Clr>
                <a:srgbClr val="A32034"/>
              </a:buClr>
              <a:buSzPts val="3300"/>
              <a:buFont typeface="Verdana"/>
              <a:buNone/>
            </a:pPr>
            <a:r>
              <a:rPr b="1" lang="en" sz="3300">
                <a:solidFill>
                  <a:schemeClr val="accent1"/>
                </a:solidFill>
                <a:latin typeface="Verdana"/>
                <a:ea typeface="Verdana"/>
                <a:cs typeface="Verdana"/>
                <a:sym typeface="Verdana"/>
              </a:rPr>
              <a:t>Discuss:</a:t>
            </a:r>
            <a:endParaRPr b="1" sz="1500">
              <a:solidFill>
                <a:schemeClr val="accent1"/>
              </a:solidFill>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rPr b="1" lang="en" sz="1500">
                <a:solidFill>
                  <a:schemeClr val="dk1"/>
                </a:solidFill>
                <a:latin typeface="Verdana"/>
                <a:ea typeface="Verdana"/>
                <a:cs typeface="Verdana"/>
                <a:sym typeface="Verdana"/>
              </a:rPr>
              <a:t>Pick of the three areas: Ministerial character, ministerial competence, and capacity for leading change...</a:t>
            </a:r>
            <a:endParaRPr b="1" sz="1500">
              <a:solidFill>
                <a:schemeClr val="dk1"/>
              </a:solidFill>
              <a:latin typeface="Verdana"/>
              <a:ea typeface="Verdana"/>
              <a:cs typeface="Verdana"/>
              <a:sym typeface="Verdana"/>
            </a:endParaRPr>
          </a:p>
          <a:p>
            <a:pPr indent="-323850" lvl="0" marL="457200" rtl="0" algn="l">
              <a:lnSpc>
                <a:spcPct val="115000"/>
              </a:lnSpc>
              <a:spcBef>
                <a:spcPts val="0"/>
              </a:spcBef>
              <a:spcAft>
                <a:spcPts val="0"/>
              </a:spcAft>
              <a:buClr>
                <a:schemeClr val="dk1"/>
              </a:buClr>
              <a:buSzPts val="1500"/>
              <a:buFont typeface="Verdana"/>
              <a:buChar char="-"/>
            </a:pPr>
            <a:r>
              <a:rPr lang="en" sz="1500">
                <a:solidFill>
                  <a:schemeClr val="dk1"/>
                </a:solidFill>
                <a:latin typeface="Verdana"/>
                <a:ea typeface="Verdana"/>
                <a:cs typeface="Verdana"/>
                <a:sym typeface="Verdana"/>
              </a:rPr>
              <a:t>within that area, name the</a:t>
            </a:r>
            <a:r>
              <a:rPr lang="en" sz="1500">
                <a:solidFill>
                  <a:schemeClr val="dk1"/>
                </a:solidFill>
                <a:latin typeface="Verdana"/>
                <a:ea typeface="Verdana"/>
                <a:cs typeface="Verdana"/>
                <a:sym typeface="Verdana"/>
              </a:rPr>
              <a:t> 3-5</a:t>
            </a:r>
            <a:r>
              <a:rPr lang="en" sz="1500">
                <a:solidFill>
                  <a:schemeClr val="dk1"/>
                </a:solidFill>
                <a:latin typeface="Verdana"/>
                <a:ea typeface="Verdana"/>
                <a:cs typeface="Verdana"/>
                <a:sym typeface="Verdana"/>
              </a:rPr>
              <a:t> things most critical for leading in the church today.</a:t>
            </a:r>
            <a:endParaRPr sz="1500">
              <a:solidFill>
                <a:schemeClr val="dk1"/>
              </a:solidFill>
              <a:latin typeface="Verdana"/>
              <a:ea typeface="Verdana"/>
              <a:cs typeface="Verdana"/>
              <a:sym typeface="Verdana"/>
            </a:endParaRPr>
          </a:p>
          <a:p>
            <a:pPr indent="0" lvl="0" marL="0" rtl="0" algn="l">
              <a:lnSpc>
                <a:spcPct val="115000"/>
              </a:lnSpc>
              <a:spcBef>
                <a:spcPts val="0"/>
              </a:spcBef>
              <a:spcAft>
                <a:spcPts val="0"/>
              </a:spcAft>
              <a:buNone/>
            </a:pPr>
            <a:r>
              <a:t/>
            </a:r>
            <a:endParaRPr b="1" sz="1300">
              <a:solidFill>
                <a:schemeClr val="dk1"/>
              </a:solidFill>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Verdana"/>
              <a:ea typeface="Verdana"/>
              <a:cs typeface="Verdana"/>
              <a:sym typeface="Verdan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30"/>
          <p:cNvSpPr txBox="1"/>
          <p:nvPr/>
        </p:nvSpPr>
        <p:spPr>
          <a:xfrm>
            <a:off x="508802" y="650929"/>
            <a:ext cx="7092300" cy="2333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Clr>
                <a:srgbClr val="A32034"/>
              </a:buClr>
              <a:buSzPts val="3300"/>
              <a:buFont typeface="Verdana"/>
              <a:buNone/>
            </a:pPr>
            <a:r>
              <a:rPr b="1" lang="en" sz="3300">
                <a:solidFill>
                  <a:srgbClr val="A32034"/>
                </a:solidFill>
                <a:latin typeface="Verdana"/>
                <a:ea typeface="Verdana"/>
                <a:cs typeface="Verdana"/>
                <a:sym typeface="Verdana"/>
              </a:rPr>
              <a:t>Findings</a:t>
            </a:r>
            <a:endParaRPr b="1" i="0" sz="3300" u="none" cap="none" strike="noStrike">
              <a:solidFill>
                <a:srgbClr val="A32034"/>
              </a:solidFill>
              <a:latin typeface="Verdana"/>
              <a:ea typeface="Verdana"/>
              <a:cs typeface="Verdana"/>
              <a:sym typeface="Verdana"/>
            </a:endParaRPr>
          </a:p>
        </p:txBody>
      </p:sp>
      <p:sp>
        <p:nvSpPr>
          <p:cNvPr id="182" name="Google Shape;182;p30"/>
          <p:cNvSpPr txBox="1"/>
          <p:nvPr/>
        </p:nvSpPr>
        <p:spPr>
          <a:xfrm>
            <a:off x="508800" y="1225325"/>
            <a:ext cx="7425600" cy="3601800"/>
          </a:xfrm>
          <a:prstGeom prst="rect">
            <a:avLst/>
          </a:prstGeom>
          <a:noFill/>
          <a:ln>
            <a:noFill/>
          </a:ln>
        </p:spPr>
        <p:txBody>
          <a:bodyPr anchorCtr="0" anchor="t" bIns="34275" lIns="68575" spcFirstLastPara="1" rIns="68575" wrap="square" tIns="34275">
            <a:noAutofit/>
          </a:bodyPr>
          <a:lstStyle/>
          <a:p>
            <a:pPr indent="0" lvl="0" marL="0" rtl="0" algn="l">
              <a:lnSpc>
                <a:spcPct val="115000"/>
              </a:lnSpc>
              <a:spcBef>
                <a:spcPts val="0"/>
              </a:spcBef>
              <a:spcAft>
                <a:spcPts val="0"/>
              </a:spcAft>
              <a:buNone/>
            </a:pPr>
            <a:r>
              <a:rPr b="1" lang="en" sz="1600">
                <a:solidFill>
                  <a:schemeClr val="dk1"/>
                </a:solidFill>
                <a:latin typeface="Verdana"/>
                <a:ea typeface="Verdana"/>
                <a:cs typeface="Verdana"/>
                <a:sym typeface="Verdana"/>
              </a:rPr>
              <a:t>Most urgent needs of the church</a:t>
            </a:r>
            <a:r>
              <a:rPr lang="en" sz="1600">
                <a:solidFill>
                  <a:schemeClr val="dk1"/>
                </a:solidFill>
                <a:latin typeface="Verdana"/>
                <a:ea typeface="Verdana"/>
                <a:cs typeface="Verdana"/>
                <a:sym typeface="Verdana"/>
              </a:rPr>
              <a:t> </a:t>
            </a:r>
            <a:r>
              <a:rPr lang="en" sz="1600">
                <a:solidFill>
                  <a:schemeClr val="dk1"/>
                </a:solidFill>
                <a:latin typeface="Verdana"/>
                <a:ea typeface="Verdana"/>
                <a:cs typeface="Verdana"/>
                <a:sym typeface="Verdana"/>
              </a:rPr>
              <a:t>in the next three to five years are: </a:t>
            </a:r>
            <a:endParaRPr sz="1600">
              <a:solidFill>
                <a:schemeClr val="dk1"/>
              </a:solidFill>
              <a:latin typeface="Verdana"/>
              <a:ea typeface="Verdana"/>
              <a:cs typeface="Verdana"/>
              <a:sym typeface="Verdana"/>
            </a:endParaRPr>
          </a:p>
          <a:p>
            <a:pPr indent="-330200" lvl="0" marL="457200" rtl="0" algn="l">
              <a:lnSpc>
                <a:spcPct val="150000"/>
              </a:lnSpc>
              <a:spcBef>
                <a:spcPts val="0"/>
              </a:spcBef>
              <a:spcAft>
                <a:spcPts val="0"/>
              </a:spcAft>
              <a:buClr>
                <a:srgbClr val="A32034"/>
              </a:buClr>
              <a:buSzPts val="1600"/>
              <a:buFont typeface="Verdana"/>
              <a:buChar char="●"/>
            </a:pPr>
            <a:r>
              <a:rPr lang="en" sz="1600">
                <a:solidFill>
                  <a:srgbClr val="A32034"/>
                </a:solidFill>
                <a:latin typeface="Verdana"/>
                <a:ea typeface="Verdana"/>
                <a:cs typeface="Verdana"/>
                <a:sym typeface="Verdana"/>
              </a:rPr>
              <a:t>leading adaptive change faithfully with a missional imagination</a:t>
            </a:r>
            <a:endParaRPr sz="1600">
              <a:solidFill>
                <a:schemeClr val="dk1"/>
              </a:solidFill>
              <a:latin typeface="Verdana"/>
              <a:ea typeface="Verdana"/>
              <a:cs typeface="Verdana"/>
              <a:sym typeface="Verdana"/>
            </a:endParaRPr>
          </a:p>
          <a:p>
            <a:pPr indent="-330200" lvl="0" marL="457200" rtl="0" algn="l">
              <a:lnSpc>
                <a:spcPct val="150000"/>
              </a:lnSpc>
              <a:spcBef>
                <a:spcPts val="0"/>
              </a:spcBef>
              <a:spcAft>
                <a:spcPts val="0"/>
              </a:spcAft>
              <a:buClr>
                <a:srgbClr val="A32034"/>
              </a:buClr>
              <a:buSzPts val="1600"/>
              <a:buFont typeface="Verdana"/>
              <a:buChar char="●"/>
            </a:pPr>
            <a:r>
              <a:rPr lang="en" sz="1600">
                <a:solidFill>
                  <a:srgbClr val="A32034"/>
                </a:solidFill>
                <a:latin typeface="Verdana"/>
                <a:ea typeface="Verdana"/>
                <a:cs typeface="Verdana"/>
                <a:sym typeface="Verdana"/>
              </a:rPr>
              <a:t>tending the spiritual and mental well-being of current leaders</a:t>
            </a:r>
            <a:endParaRPr sz="1600">
              <a:solidFill>
                <a:srgbClr val="A32034"/>
              </a:solidFill>
              <a:latin typeface="Verdana"/>
              <a:ea typeface="Verdana"/>
              <a:cs typeface="Verdana"/>
              <a:sym typeface="Verdana"/>
            </a:endParaRPr>
          </a:p>
          <a:p>
            <a:pPr indent="-330200" lvl="0" marL="457200" rtl="0" algn="l">
              <a:lnSpc>
                <a:spcPct val="150000"/>
              </a:lnSpc>
              <a:spcBef>
                <a:spcPts val="0"/>
              </a:spcBef>
              <a:spcAft>
                <a:spcPts val="0"/>
              </a:spcAft>
              <a:buClr>
                <a:srgbClr val="A32034"/>
              </a:buClr>
              <a:buSzPts val="1600"/>
              <a:buFont typeface="Verdana"/>
              <a:buChar char="●"/>
            </a:pPr>
            <a:r>
              <a:rPr lang="en" sz="1600">
                <a:solidFill>
                  <a:srgbClr val="A32034"/>
                </a:solidFill>
                <a:latin typeface="Verdana"/>
                <a:ea typeface="Verdana"/>
                <a:cs typeface="Verdana"/>
                <a:sym typeface="Verdana"/>
              </a:rPr>
              <a:t>equipping lay leaders</a:t>
            </a:r>
            <a:endParaRPr sz="1600">
              <a:solidFill>
                <a:srgbClr val="A32034"/>
              </a:solidFill>
              <a:latin typeface="Verdana"/>
              <a:ea typeface="Verdana"/>
              <a:cs typeface="Verdana"/>
              <a:sym typeface="Verdana"/>
            </a:endParaRPr>
          </a:p>
          <a:p>
            <a:pPr indent="-330200" lvl="0" marL="457200" rtl="0" algn="l">
              <a:lnSpc>
                <a:spcPct val="150000"/>
              </a:lnSpc>
              <a:spcBef>
                <a:spcPts val="0"/>
              </a:spcBef>
              <a:spcAft>
                <a:spcPts val="0"/>
              </a:spcAft>
              <a:buClr>
                <a:srgbClr val="A32034"/>
              </a:buClr>
              <a:buSzPts val="1600"/>
              <a:buFont typeface="Verdana"/>
              <a:buChar char="●"/>
            </a:pPr>
            <a:r>
              <a:rPr lang="en" sz="1600">
                <a:solidFill>
                  <a:srgbClr val="A32034"/>
                </a:solidFill>
                <a:latin typeface="Verdana"/>
                <a:ea typeface="Verdana"/>
                <a:cs typeface="Verdana"/>
                <a:sym typeface="Verdana"/>
              </a:rPr>
              <a:t>developing new and different leaders</a:t>
            </a:r>
            <a:endParaRPr sz="1600">
              <a:solidFill>
                <a:schemeClr val="dk1"/>
              </a:solidFill>
              <a:latin typeface="Verdana"/>
              <a:ea typeface="Verdana"/>
              <a:cs typeface="Verdana"/>
              <a:sym typeface="Verdana"/>
            </a:endParaRPr>
          </a:p>
          <a:p>
            <a:pPr indent="-330200" lvl="0" marL="457200" rtl="0" algn="l">
              <a:lnSpc>
                <a:spcPct val="150000"/>
              </a:lnSpc>
              <a:spcBef>
                <a:spcPts val="0"/>
              </a:spcBef>
              <a:spcAft>
                <a:spcPts val="0"/>
              </a:spcAft>
              <a:buClr>
                <a:srgbClr val="A32034"/>
              </a:buClr>
              <a:buSzPts val="1600"/>
              <a:buFont typeface="Verdana"/>
              <a:buChar char="●"/>
            </a:pPr>
            <a:r>
              <a:rPr lang="en" sz="1600">
                <a:solidFill>
                  <a:srgbClr val="A32034"/>
                </a:solidFill>
                <a:latin typeface="Verdana"/>
                <a:ea typeface="Verdana"/>
                <a:cs typeface="Verdana"/>
                <a:sym typeface="Verdana"/>
              </a:rPr>
              <a:t>rethinking core aspects of ministry</a:t>
            </a:r>
            <a:endParaRPr i="0" sz="1600" u="none" cap="none" strike="noStrike">
              <a:solidFill>
                <a:schemeClr val="dk1"/>
              </a:solidFill>
              <a:latin typeface="Calibri"/>
              <a:ea typeface="Calibri"/>
              <a:cs typeface="Calibri"/>
              <a:sym typeface="Calibri"/>
            </a:endParaRPr>
          </a:p>
        </p:txBody>
      </p:sp>
      <p:sp>
        <p:nvSpPr>
          <p:cNvPr id="183" name="Google Shape;183;p30"/>
          <p:cNvSpPr/>
          <p:nvPr/>
        </p:nvSpPr>
        <p:spPr>
          <a:xfrm>
            <a:off x="8496795" y="-1"/>
            <a:ext cx="647100" cy="5143500"/>
          </a:xfrm>
          <a:prstGeom prst="rect">
            <a:avLst/>
          </a:prstGeom>
          <a:solidFill>
            <a:srgbClr val="A3203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184" name="Google Shape;184;p30"/>
          <p:cNvPicPr preferRelativeResize="0"/>
          <p:nvPr/>
        </p:nvPicPr>
        <p:blipFill rotWithShape="1">
          <a:blip r:embed="rId3">
            <a:alphaModFix/>
          </a:blip>
          <a:srcRect b="0" l="0" r="0" t="0"/>
          <a:stretch/>
        </p:blipFill>
        <p:spPr>
          <a:xfrm>
            <a:off x="8496795" y="4015046"/>
            <a:ext cx="643505" cy="1128454"/>
          </a:xfrm>
          <a:prstGeom prst="rect">
            <a:avLst/>
          </a:prstGeom>
          <a:noFill/>
          <a:ln>
            <a:noFill/>
          </a:ln>
        </p:spPr>
      </p:pic>
      <p:pic>
        <p:nvPicPr>
          <p:cNvPr id="185" name="Google Shape;185;p30"/>
          <p:cNvPicPr preferRelativeResize="0"/>
          <p:nvPr/>
        </p:nvPicPr>
        <p:blipFill rotWithShape="1">
          <a:blip r:embed="rId4">
            <a:alphaModFix/>
          </a:blip>
          <a:srcRect b="0" l="0" r="0" t="0"/>
          <a:stretch/>
        </p:blipFill>
        <p:spPr>
          <a:xfrm rot="-5400000">
            <a:off x="7854027" y="1013187"/>
            <a:ext cx="1953235" cy="304592"/>
          </a:xfrm>
          <a:prstGeom prst="rect">
            <a:avLst/>
          </a:prstGeom>
          <a:noFill/>
          <a:ln>
            <a:noFill/>
          </a:ln>
        </p:spPr>
      </p:pic>
      <p:sp>
        <p:nvSpPr>
          <p:cNvPr id="186" name="Google Shape;186;p30"/>
          <p:cNvSpPr txBox="1"/>
          <p:nvPr/>
        </p:nvSpPr>
        <p:spPr>
          <a:xfrm>
            <a:off x="508800" y="3670300"/>
            <a:ext cx="7425600" cy="12444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Clr>
                <a:srgbClr val="A32034"/>
              </a:buClr>
              <a:buSzPts val="3300"/>
              <a:buFont typeface="Verdana"/>
              <a:buNone/>
            </a:pPr>
            <a:r>
              <a:rPr b="1" lang="en" sz="3300">
                <a:solidFill>
                  <a:schemeClr val="accent1"/>
                </a:solidFill>
                <a:latin typeface="Verdana"/>
                <a:ea typeface="Verdana"/>
                <a:cs typeface="Verdana"/>
                <a:sym typeface="Verdana"/>
              </a:rPr>
              <a:t>Discuss:</a:t>
            </a:r>
            <a:endParaRPr b="1" sz="1500">
              <a:solidFill>
                <a:schemeClr val="accent1"/>
              </a:solidFill>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Verdana"/>
                <a:ea typeface="Verdana"/>
                <a:cs typeface="Verdana"/>
                <a:sym typeface="Verdana"/>
              </a:rPr>
              <a:t>Do these five themes resonate with what you hear from congregational leaders? Is there anything you would add? </a:t>
            </a:r>
            <a:endParaRPr>
              <a:solidFill>
                <a:schemeClr val="dk1"/>
              </a:solidFill>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Verdana"/>
                <a:ea typeface="Verdana"/>
                <a:cs typeface="Verdana"/>
                <a:sym typeface="Verdana"/>
              </a:rPr>
              <a:t>Which of the five is most urgent in your context?</a:t>
            </a:r>
            <a:endParaRPr>
              <a:solidFill>
                <a:schemeClr val="dk1"/>
              </a:solidFill>
              <a:latin typeface="Verdana"/>
              <a:ea typeface="Verdana"/>
              <a:cs typeface="Verdana"/>
              <a:sym typeface="Verdana"/>
            </a:endParaRPr>
          </a:p>
          <a:p>
            <a:pPr indent="0" lvl="0" marL="0" rtl="0" algn="l">
              <a:lnSpc>
                <a:spcPct val="115000"/>
              </a:lnSpc>
              <a:spcBef>
                <a:spcPts val="0"/>
              </a:spcBef>
              <a:spcAft>
                <a:spcPts val="0"/>
              </a:spcAft>
              <a:buNone/>
            </a:pPr>
            <a:r>
              <a:t/>
            </a:r>
            <a:endParaRPr b="1" sz="1300">
              <a:solidFill>
                <a:schemeClr val="dk1"/>
              </a:solidFill>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Verdana"/>
              <a:ea typeface="Verdana"/>
              <a:cs typeface="Verdana"/>
              <a:sym typeface="Verdan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1"/>
          <p:cNvSpPr txBox="1"/>
          <p:nvPr/>
        </p:nvSpPr>
        <p:spPr>
          <a:xfrm>
            <a:off x="508802" y="650929"/>
            <a:ext cx="7092300" cy="2333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Clr>
                <a:srgbClr val="A32034"/>
              </a:buClr>
              <a:buSzPts val="3300"/>
              <a:buFont typeface="Verdana"/>
              <a:buNone/>
            </a:pPr>
            <a:r>
              <a:rPr b="1" lang="en" sz="3300">
                <a:solidFill>
                  <a:srgbClr val="A32034"/>
                </a:solidFill>
                <a:latin typeface="Verdana"/>
                <a:ea typeface="Verdana"/>
                <a:cs typeface="Verdana"/>
                <a:sym typeface="Verdana"/>
              </a:rPr>
              <a:t>Findings</a:t>
            </a:r>
            <a:endParaRPr b="1" i="0" sz="3300" u="none" cap="none" strike="noStrike">
              <a:solidFill>
                <a:srgbClr val="A32034"/>
              </a:solidFill>
              <a:latin typeface="Verdana"/>
              <a:ea typeface="Verdana"/>
              <a:cs typeface="Verdana"/>
              <a:sym typeface="Verdana"/>
            </a:endParaRPr>
          </a:p>
        </p:txBody>
      </p:sp>
      <p:sp>
        <p:nvSpPr>
          <p:cNvPr id="192" name="Google Shape;192;p31"/>
          <p:cNvSpPr txBox="1"/>
          <p:nvPr/>
        </p:nvSpPr>
        <p:spPr>
          <a:xfrm>
            <a:off x="508800" y="1225325"/>
            <a:ext cx="7425600" cy="3601800"/>
          </a:xfrm>
          <a:prstGeom prst="rect">
            <a:avLst/>
          </a:prstGeom>
          <a:noFill/>
          <a:ln>
            <a:noFill/>
          </a:ln>
        </p:spPr>
        <p:txBody>
          <a:bodyPr anchorCtr="0" anchor="t" bIns="34275" lIns="68575" spcFirstLastPara="1" rIns="68575" wrap="square" tIns="34275">
            <a:noAutofit/>
          </a:bodyPr>
          <a:lstStyle/>
          <a:p>
            <a:pPr indent="0" lvl="0" marL="0" rtl="0" algn="l">
              <a:lnSpc>
                <a:spcPct val="115000"/>
              </a:lnSpc>
              <a:spcBef>
                <a:spcPts val="0"/>
              </a:spcBef>
              <a:spcAft>
                <a:spcPts val="0"/>
              </a:spcAft>
              <a:buNone/>
            </a:pPr>
            <a:r>
              <a:rPr b="1" lang="en" sz="1600">
                <a:solidFill>
                  <a:schemeClr val="dk1"/>
                </a:solidFill>
                <a:latin typeface="Verdana"/>
                <a:ea typeface="Verdana"/>
                <a:cs typeface="Verdana"/>
                <a:sym typeface="Verdana"/>
              </a:rPr>
              <a:t>Most urgent needs of the church</a:t>
            </a:r>
            <a:r>
              <a:rPr lang="en" sz="1600">
                <a:solidFill>
                  <a:schemeClr val="dk1"/>
                </a:solidFill>
                <a:latin typeface="Verdana"/>
                <a:ea typeface="Verdana"/>
                <a:cs typeface="Verdana"/>
                <a:sym typeface="Verdana"/>
              </a:rPr>
              <a:t> in the next three to five years are: </a:t>
            </a:r>
            <a:endParaRPr sz="1600">
              <a:solidFill>
                <a:schemeClr val="dk1"/>
              </a:solidFill>
              <a:latin typeface="Verdana"/>
              <a:ea typeface="Verdana"/>
              <a:cs typeface="Verdana"/>
              <a:sym typeface="Verdana"/>
            </a:endParaRPr>
          </a:p>
          <a:p>
            <a:pPr indent="-330200" lvl="0" marL="457200" rtl="0" algn="l">
              <a:lnSpc>
                <a:spcPct val="150000"/>
              </a:lnSpc>
              <a:spcBef>
                <a:spcPts val="0"/>
              </a:spcBef>
              <a:spcAft>
                <a:spcPts val="0"/>
              </a:spcAft>
              <a:buClr>
                <a:srgbClr val="A32034"/>
              </a:buClr>
              <a:buSzPts val="1600"/>
              <a:buFont typeface="Verdana"/>
              <a:buChar char="●"/>
            </a:pPr>
            <a:r>
              <a:rPr lang="en" sz="1600">
                <a:solidFill>
                  <a:srgbClr val="A32034"/>
                </a:solidFill>
                <a:latin typeface="Verdana"/>
                <a:ea typeface="Verdana"/>
                <a:cs typeface="Verdana"/>
                <a:sym typeface="Verdana"/>
              </a:rPr>
              <a:t>leading adaptive change faithfully with a missional imagination</a:t>
            </a:r>
            <a:endParaRPr sz="1600">
              <a:solidFill>
                <a:schemeClr val="dk1"/>
              </a:solidFill>
              <a:latin typeface="Verdana"/>
              <a:ea typeface="Verdana"/>
              <a:cs typeface="Verdana"/>
              <a:sym typeface="Verdana"/>
            </a:endParaRPr>
          </a:p>
          <a:p>
            <a:pPr indent="0" lvl="0" marL="457200" rtl="0" algn="l">
              <a:lnSpc>
                <a:spcPct val="100000"/>
              </a:lnSpc>
              <a:spcBef>
                <a:spcPts val="0"/>
              </a:spcBef>
              <a:spcAft>
                <a:spcPts val="0"/>
              </a:spcAft>
              <a:buNone/>
            </a:pPr>
            <a:r>
              <a:rPr b="1" lang="en" sz="1500">
                <a:solidFill>
                  <a:schemeClr val="dk1"/>
                </a:solidFill>
              </a:rPr>
              <a:t>COVID disrupted </a:t>
            </a:r>
            <a:r>
              <a:rPr lang="en" sz="1500">
                <a:solidFill>
                  <a:schemeClr val="dk1"/>
                </a:solidFill>
              </a:rPr>
              <a:t>current patterns and denial of societal shifts, </a:t>
            </a:r>
            <a:r>
              <a:rPr b="1" lang="en" sz="1500">
                <a:solidFill>
                  <a:schemeClr val="dk1"/>
                </a:solidFill>
              </a:rPr>
              <a:t>exposed</a:t>
            </a:r>
            <a:r>
              <a:rPr lang="en" sz="1500">
                <a:solidFill>
                  <a:schemeClr val="dk1"/>
                </a:solidFill>
              </a:rPr>
              <a:t> congregation’s identity and uncertainties, and </a:t>
            </a:r>
            <a:r>
              <a:rPr b="1" lang="en" sz="1500">
                <a:solidFill>
                  <a:schemeClr val="dk1"/>
                </a:solidFill>
              </a:rPr>
              <a:t>accelerated</a:t>
            </a:r>
            <a:r>
              <a:rPr lang="en" sz="1500">
                <a:solidFill>
                  <a:schemeClr val="dk1"/>
                </a:solidFill>
              </a:rPr>
              <a:t> the decline of membership models and programmatic approaches to forming faith.</a:t>
            </a:r>
            <a:endParaRPr sz="1500">
              <a:solidFill>
                <a:schemeClr val="dk1"/>
              </a:solidFill>
            </a:endParaRPr>
          </a:p>
          <a:p>
            <a:pPr indent="0" lvl="0" marL="457200" rtl="0" algn="l">
              <a:lnSpc>
                <a:spcPct val="100000"/>
              </a:lnSpc>
              <a:spcBef>
                <a:spcPts val="0"/>
              </a:spcBef>
              <a:spcAft>
                <a:spcPts val="0"/>
              </a:spcAft>
              <a:buNone/>
            </a:pPr>
            <a:r>
              <a:rPr lang="en" sz="1500">
                <a:solidFill>
                  <a:schemeClr val="dk1"/>
                </a:solidFill>
              </a:rPr>
              <a:t>Congregations that have tied ministry to a particular model of church are facing </a:t>
            </a:r>
            <a:r>
              <a:rPr b="1" lang="en" sz="1500">
                <a:solidFill>
                  <a:schemeClr val="dk1"/>
                </a:solidFill>
              </a:rPr>
              <a:t>identity crisis</a:t>
            </a:r>
            <a:r>
              <a:rPr lang="en" sz="1500">
                <a:solidFill>
                  <a:schemeClr val="dk1"/>
                </a:solidFill>
              </a:rPr>
              <a:t>. This is particular true in rural settings. There is a need to rediscover and articulate congregation’s distinctive calling. </a:t>
            </a:r>
            <a:endParaRPr sz="1500">
              <a:solidFill>
                <a:schemeClr val="dk1"/>
              </a:solidFill>
            </a:endParaRPr>
          </a:p>
          <a:p>
            <a:pPr indent="0" lvl="0" marL="457200" rtl="0" algn="l">
              <a:lnSpc>
                <a:spcPct val="100000"/>
              </a:lnSpc>
              <a:spcBef>
                <a:spcPts val="0"/>
              </a:spcBef>
              <a:spcAft>
                <a:spcPts val="0"/>
              </a:spcAft>
              <a:buNone/>
            </a:pPr>
            <a:r>
              <a:rPr lang="en" sz="1500">
                <a:solidFill>
                  <a:schemeClr val="dk1"/>
                </a:solidFill>
              </a:rPr>
              <a:t>There is need to imagine new ways of being church, especially in rural contexts. </a:t>
            </a:r>
            <a:r>
              <a:rPr b="1" lang="en" sz="1500">
                <a:solidFill>
                  <a:schemeClr val="dk1"/>
                </a:solidFill>
              </a:rPr>
              <a:t>Resources, support, and stories</a:t>
            </a:r>
            <a:r>
              <a:rPr lang="en" sz="1500">
                <a:solidFill>
                  <a:schemeClr val="dk1"/>
                </a:solidFill>
              </a:rPr>
              <a:t> that embody the emerging future could help congregations move forward with hope.</a:t>
            </a:r>
            <a:endParaRPr sz="1500">
              <a:solidFill>
                <a:schemeClr val="dk1"/>
              </a:solidFill>
            </a:endParaRPr>
          </a:p>
          <a:p>
            <a:pPr indent="0" lvl="0" marL="457200" rtl="0" algn="l">
              <a:lnSpc>
                <a:spcPct val="115000"/>
              </a:lnSpc>
              <a:spcBef>
                <a:spcPts val="0"/>
              </a:spcBef>
              <a:spcAft>
                <a:spcPts val="0"/>
              </a:spcAft>
              <a:buNone/>
            </a:pPr>
            <a:r>
              <a:rPr lang="en" sz="1500">
                <a:solidFill>
                  <a:schemeClr val="dk1"/>
                </a:solidFill>
              </a:rPr>
              <a:t> </a:t>
            </a:r>
            <a:endParaRPr i="1" sz="1500">
              <a:solidFill>
                <a:schemeClr val="dk1"/>
              </a:solidFill>
            </a:endParaRPr>
          </a:p>
          <a:p>
            <a:pPr indent="0" lvl="0" marL="0" rtl="0" algn="l">
              <a:lnSpc>
                <a:spcPct val="115000"/>
              </a:lnSpc>
              <a:spcBef>
                <a:spcPts val="0"/>
              </a:spcBef>
              <a:spcAft>
                <a:spcPts val="0"/>
              </a:spcAft>
              <a:buNone/>
            </a:pPr>
            <a:r>
              <a:t/>
            </a:r>
            <a:endParaRPr sz="1600">
              <a:solidFill>
                <a:schemeClr val="dk1"/>
              </a:solidFill>
            </a:endParaRPr>
          </a:p>
          <a:p>
            <a:pPr indent="0" lvl="0" marL="457200" rtl="0" algn="l">
              <a:spcBef>
                <a:spcPts val="0"/>
              </a:spcBef>
              <a:spcAft>
                <a:spcPts val="0"/>
              </a:spcAft>
              <a:buNone/>
            </a:pPr>
            <a:r>
              <a:t/>
            </a:r>
            <a:endParaRPr sz="1600"/>
          </a:p>
        </p:txBody>
      </p:sp>
      <p:sp>
        <p:nvSpPr>
          <p:cNvPr id="193" name="Google Shape;193;p31"/>
          <p:cNvSpPr/>
          <p:nvPr/>
        </p:nvSpPr>
        <p:spPr>
          <a:xfrm>
            <a:off x="8496795" y="-1"/>
            <a:ext cx="647100" cy="5143500"/>
          </a:xfrm>
          <a:prstGeom prst="rect">
            <a:avLst/>
          </a:prstGeom>
          <a:solidFill>
            <a:srgbClr val="A3203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194" name="Google Shape;194;p31"/>
          <p:cNvPicPr preferRelativeResize="0"/>
          <p:nvPr/>
        </p:nvPicPr>
        <p:blipFill rotWithShape="1">
          <a:blip r:embed="rId3">
            <a:alphaModFix/>
          </a:blip>
          <a:srcRect b="0" l="0" r="0" t="0"/>
          <a:stretch/>
        </p:blipFill>
        <p:spPr>
          <a:xfrm>
            <a:off x="8496795" y="4015046"/>
            <a:ext cx="643505" cy="1128454"/>
          </a:xfrm>
          <a:prstGeom prst="rect">
            <a:avLst/>
          </a:prstGeom>
          <a:noFill/>
          <a:ln>
            <a:noFill/>
          </a:ln>
        </p:spPr>
      </p:pic>
      <p:pic>
        <p:nvPicPr>
          <p:cNvPr id="195" name="Google Shape;195;p31"/>
          <p:cNvPicPr preferRelativeResize="0"/>
          <p:nvPr/>
        </p:nvPicPr>
        <p:blipFill rotWithShape="1">
          <a:blip r:embed="rId4">
            <a:alphaModFix/>
          </a:blip>
          <a:srcRect b="0" l="0" r="0" t="0"/>
          <a:stretch/>
        </p:blipFill>
        <p:spPr>
          <a:xfrm rot="-5400000">
            <a:off x="7854027" y="1013187"/>
            <a:ext cx="1953235" cy="30459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2"/>
          <p:cNvSpPr txBox="1"/>
          <p:nvPr/>
        </p:nvSpPr>
        <p:spPr>
          <a:xfrm>
            <a:off x="508802" y="650929"/>
            <a:ext cx="7092300" cy="2333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Clr>
                <a:srgbClr val="A32034"/>
              </a:buClr>
              <a:buSzPts val="3300"/>
              <a:buFont typeface="Verdana"/>
              <a:buNone/>
            </a:pPr>
            <a:r>
              <a:rPr b="1" lang="en" sz="3300">
                <a:solidFill>
                  <a:srgbClr val="A32034"/>
                </a:solidFill>
                <a:latin typeface="Verdana"/>
                <a:ea typeface="Verdana"/>
                <a:cs typeface="Verdana"/>
                <a:sym typeface="Verdana"/>
              </a:rPr>
              <a:t>Findings</a:t>
            </a:r>
            <a:endParaRPr b="1" i="0" sz="3300" u="none" cap="none" strike="noStrike">
              <a:solidFill>
                <a:srgbClr val="A32034"/>
              </a:solidFill>
              <a:latin typeface="Verdana"/>
              <a:ea typeface="Verdana"/>
              <a:cs typeface="Verdana"/>
              <a:sym typeface="Verdana"/>
            </a:endParaRPr>
          </a:p>
        </p:txBody>
      </p:sp>
      <p:sp>
        <p:nvSpPr>
          <p:cNvPr id="201" name="Google Shape;201;p32"/>
          <p:cNvSpPr txBox="1"/>
          <p:nvPr/>
        </p:nvSpPr>
        <p:spPr>
          <a:xfrm>
            <a:off x="508800" y="1225325"/>
            <a:ext cx="7425600" cy="3601800"/>
          </a:xfrm>
          <a:prstGeom prst="rect">
            <a:avLst/>
          </a:prstGeom>
          <a:noFill/>
          <a:ln>
            <a:noFill/>
          </a:ln>
        </p:spPr>
        <p:txBody>
          <a:bodyPr anchorCtr="0" anchor="t" bIns="34275" lIns="68575" spcFirstLastPara="1" rIns="68575" wrap="square" tIns="34275">
            <a:noAutofit/>
          </a:bodyPr>
          <a:lstStyle/>
          <a:p>
            <a:pPr indent="0" lvl="0" marL="0" rtl="0" algn="l">
              <a:lnSpc>
                <a:spcPct val="115000"/>
              </a:lnSpc>
              <a:spcBef>
                <a:spcPts val="0"/>
              </a:spcBef>
              <a:spcAft>
                <a:spcPts val="0"/>
              </a:spcAft>
              <a:buNone/>
            </a:pPr>
            <a:r>
              <a:rPr b="1" lang="en" sz="1600">
                <a:solidFill>
                  <a:schemeClr val="dk1"/>
                </a:solidFill>
                <a:latin typeface="Verdana"/>
                <a:ea typeface="Verdana"/>
                <a:cs typeface="Verdana"/>
                <a:sym typeface="Verdana"/>
              </a:rPr>
              <a:t>Most urgent needs of the church</a:t>
            </a:r>
            <a:r>
              <a:rPr lang="en" sz="1600">
                <a:solidFill>
                  <a:schemeClr val="dk1"/>
                </a:solidFill>
                <a:latin typeface="Verdana"/>
                <a:ea typeface="Verdana"/>
                <a:cs typeface="Verdana"/>
                <a:sym typeface="Verdana"/>
              </a:rPr>
              <a:t> in the next three to five years are: </a:t>
            </a:r>
            <a:endParaRPr sz="1600">
              <a:solidFill>
                <a:schemeClr val="dk1"/>
              </a:solidFill>
              <a:latin typeface="Verdana"/>
              <a:ea typeface="Verdana"/>
              <a:cs typeface="Verdana"/>
              <a:sym typeface="Verdana"/>
            </a:endParaRPr>
          </a:p>
          <a:p>
            <a:pPr indent="-330200" lvl="0" marL="457200" rtl="0" algn="l">
              <a:lnSpc>
                <a:spcPct val="150000"/>
              </a:lnSpc>
              <a:spcBef>
                <a:spcPts val="0"/>
              </a:spcBef>
              <a:spcAft>
                <a:spcPts val="0"/>
              </a:spcAft>
              <a:buClr>
                <a:srgbClr val="A32034"/>
              </a:buClr>
              <a:buSzPts val="1600"/>
              <a:buFont typeface="Verdana"/>
              <a:buChar char="●"/>
            </a:pPr>
            <a:r>
              <a:rPr lang="en" sz="1600">
                <a:solidFill>
                  <a:srgbClr val="A32034"/>
                </a:solidFill>
                <a:latin typeface="Verdana"/>
                <a:ea typeface="Verdana"/>
                <a:cs typeface="Verdana"/>
                <a:sym typeface="Verdana"/>
              </a:rPr>
              <a:t>leading adaptive change faithfully with a missional imagination</a:t>
            </a:r>
            <a:endParaRPr sz="1600">
              <a:solidFill>
                <a:schemeClr val="dk1"/>
              </a:solidFill>
              <a:latin typeface="Verdana"/>
              <a:ea typeface="Verdana"/>
              <a:cs typeface="Verdana"/>
              <a:sym typeface="Verdana"/>
            </a:endParaRPr>
          </a:p>
          <a:p>
            <a:pPr indent="0" lvl="0" marL="457200" rtl="0" algn="l">
              <a:lnSpc>
                <a:spcPct val="100000"/>
              </a:lnSpc>
              <a:spcBef>
                <a:spcPts val="0"/>
              </a:spcBef>
              <a:spcAft>
                <a:spcPts val="0"/>
              </a:spcAft>
              <a:buNone/>
            </a:pPr>
            <a:r>
              <a:rPr b="1" lang="en" sz="1500">
                <a:solidFill>
                  <a:schemeClr val="dk1"/>
                </a:solidFill>
              </a:rPr>
              <a:t>Leaders need </a:t>
            </a:r>
            <a:r>
              <a:rPr lang="en" sz="1500">
                <a:solidFill>
                  <a:schemeClr val="dk1"/>
                </a:solidFill>
              </a:rPr>
              <a:t>guidance, skills, and support for navigating the massive changes local churches face so they remain faithful to their calling and imaginative about engaging their contexts. </a:t>
            </a:r>
            <a:endParaRPr sz="1500">
              <a:solidFill>
                <a:schemeClr val="dk1"/>
              </a:solidFill>
            </a:endParaRPr>
          </a:p>
          <a:p>
            <a:pPr indent="0" lvl="0" marL="457200" rtl="0" algn="l">
              <a:lnSpc>
                <a:spcPct val="100000"/>
              </a:lnSpc>
              <a:spcBef>
                <a:spcPts val="0"/>
              </a:spcBef>
              <a:spcAft>
                <a:spcPts val="0"/>
              </a:spcAft>
              <a:buNone/>
            </a:pPr>
            <a:r>
              <a:rPr b="1" lang="en" sz="1500">
                <a:solidFill>
                  <a:schemeClr val="dk1"/>
                </a:solidFill>
              </a:rPr>
              <a:t>Leaders want congregations</a:t>
            </a:r>
            <a:r>
              <a:rPr lang="en" sz="1500">
                <a:solidFill>
                  <a:schemeClr val="dk1"/>
                </a:solidFill>
              </a:rPr>
              <a:t> to know why they exist, to learn how to navigate change, permission to experiment, help getting congregations to become learning communities, and to increase their capacity for listening deeply. </a:t>
            </a:r>
            <a:endParaRPr sz="1500">
              <a:solidFill>
                <a:schemeClr val="dk1"/>
              </a:solidFill>
            </a:endParaRPr>
          </a:p>
          <a:p>
            <a:pPr indent="0" lvl="0" marL="457200" rtl="0" algn="l">
              <a:lnSpc>
                <a:spcPct val="100000"/>
              </a:lnSpc>
              <a:spcBef>
                <a:spcPts val="0"/>
              </a:spcBef>
              <a:spcAft>
                <a:spcPts val="0"/>
              </a:spcAft>
              <a:buNone/>
            </a:pPr>
            <a:r>
              <a:rPr lang="en" sz="1500">
                <a:solidFill>
                  <a:schemeClr val="dk1"/>
                </a:solidFill>
              </a:rPr>
              <a:t>One participant said:</a:t>
            </a:r>
            <a:r>
              <a:rPr i="1" lang="en" sz="1500">
                <a:solidFill>
                  <a:schemeClr val="dk1"/>
                </a:solidFill>
              </a:rPr>
              <a:t> ”We need to expand our imagination as to what church leadership looks like.” </a:t>
            </a:r>
            <a:endParaRPr i="1" sz="1500">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b="1" lang="en" sz="1500">
                <a:solidFill>
                  <a:schemeClr val="dk1"/>
                </a:solidFill>
              </a:rPr>
              <a:t>Leaders know </a:t>
            </a:r>
            <a:r>
              <a:rPr lang="en" sz="1500">
                <a:solidFill>
                  <a:schemeClr val="dk1"/>
                </a:solidFill>
              </a:rPr>
              <a:t>God is calling them into a new future and are unsure how to lean into that calling. Thriving puts Christ’s mission at the center grounding and shaping ministry.</a:t>
            </a:r>
            <a:endParaRPr i="1" sz="1500">
              <a:solidFill>
                <a:schemeClr val="dk1"/>
              </a:solidFill>
            </a:endParaRPr>
          </a:p>
          <a:p>
            <a:pPr indent="0" lvl="0" marL="0" rtl="0" algn="l">
              <a:lnSpc>
                <a:spcPct val="115000"/>
              </a:lnSpc>
              <a:spcBef>
                <a:spcPts val="0"/>
              </a:spcBef>
              <a:spcAft>
                <a:spcPts val="0"/>
              </a:spcAft>
              <a:buNone/>
            </a:pPr>
            <a:r>
              <a:t/>
            </a:r>
            <a:endParaRPr sz="1600">
              <a:solidFill>
                <a:schemeClr val="dk1"/>
              </a:solidFill>
            </a:endParaRPr>
          </a:p>
          <a:p>
            <a:pPr indent="0" lvl="0" marL="457200" rtl="0" algn="l">
              <a:spcBef>
                <a:spcPts val="0"/>
              </a:spcBef>
              <a:spcAft>
                <a:spcPts val="0"/>
              </a:spcAft>
              <a:buNone/>
            </a:pPr>
            <a:r>
              <a:t/>
            </a:r>
            <a:endParaRPr sz="1600"/>
          </a:p>
        </p:txBody>
      </p:sp>
      <p:sp>
        <p:nvSpPr>
          <p:cNvPr id="202" name="Google Shape;202;p32"/>
          <p:cNvSpPr/>
          <p:nvPr/>
        </p:nvSpPr>
        <p:spPr>
          <a:xfrm>
            <a:off x="8496795" y="-1"/>
            <a:ext cx="647100" cy="5143500"/>
          </a:xfrm>
          <a:prstGeom prst="rect">
            <a:avLst/>
          </a:prstGeom>
          <a:solidFill>
            <a:srgbClr val="A3203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03" name="Google Shape;203;p32"/>
          <p:cNvPicPr preferRelativeResize="0"/>
          <p:nvPr/>
        </p:nvPicPr>
        <p:blipFill rotWithShape="1">
          <a:blip r:embed="rId3">
            <a:alphaModFix/>
          </a:blip>
          <a:srcRect b="0" l="0" r="0" t="0"/>
          <a:stretch/>
        </p:blipFill>
        <p:spPr>
          <a:xfrm>
            <a:off x="8496795" y="4015046"/>
            <a:ext cx="643505" cy="1128454"/>
          </a:xfrm>
          <a:prstGeom prst="rect">
            <a:avLst/>
          </a:prstGeom>
          <a:noFill/>
          <a:ln>
            <a:noFill/>
          </a:ln>
        </p:spPr>
      </p:pic>
      <p:pic>
        <p:nvPicPr>
          <p:cNvPr id="204" name="Google Shape;204;p32"/>
          <p:cNvPicPr preferRelativeResize="0"/>
          <p:nvPr/>
        </p:nvPicPr>
        <p:blipFill rotWithShape="1">
          <a:blip r:embed="rId4">
            <a:alphaModFix/>
          </a:blip>
          <a:srcRect b="0" l="0" r="0" t="0"/>
          <a:stretch/>
        </p:blipFill>
        <p:spPr>
          <a:xfrm rot="-5400000">
            <a:off x="7854027" y="1013187"/>
            <a:ext cx="1953235" cy="30459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3"/>
          <p:cNvSpPr txBox="1"/>
          <p:nvPr/>
        </p:nvSpPr>
        <p:spPr>
          <a:xfrm>
            <a:off x="508802" y="650929"/>
            <a:ext cx="7092300" cy="2333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Clr>
                <a:srgbClr val="A32034"/>
              </a:buClr>
              <a:buSzPts val="3300"/>
              <a:buFont typeface="Verdana"/>
              <a:buNone/>
            </a:pPr>
            <a:r>
              <a:rPr b="1" lang="en" sz="3300">
                <a:solidFill>
                  <a:srgbClr val="A32034"/>
                </a:solidFill>
                <a:latin typeface="Verdana"/>
                <a:ea typeface="Verdana"/>
                <a:cs typeface="Verdana"/>
                <a:sym typeface="Verdana"/>
              </a:rPr>
              <a:t>Findings</a:t>
            </a:r>
            <a:endParaRPr b="1" i="0" sz="3300" u="none" cap="none" strike="noStrike">
              <a:solidFill>
                <a:srgbClr val="A32034"/>
              </a:solidFill>
              <a:latin typeface="Verdana"/>
              <a:ea typeface="Verdana"/>
              <a:cs typeface="Verdana"/>
              <a:sym typeface="Verdana"/>
            </a:endParaRPr>
          </a:p>
        </p:txBody>
      </p:sp>
      <p:sp>
        <p:nvSpPr>
          <p:cNvPr id="210" name="Google Shape;210;p33"/>
          <p:cNvSpPr txBox="1"/>
          <p:nvPr/>
        </p:nvSpPr>
        <p:spPr>
          <a:xfrm>
            <a:off x="508800" y="1225325"/>
            <a:ext cx="7425600" cy="3601800"/>
          </a:xfrm>
          <a:prstGeom prst="rect">
            <a:avLst/>
          </a:prstGeom>
          <a:noFill/>
          <a:ln>
            <a:noFill/>
          </a:ln>
        </p:spPr>
        <p:txBody>
          <a:bodyPr anchorCtr="0" anchor="t" bIns="34275" lIns="68575" spcFirstLastPara="1" rIns="68575" wrap="square" tIns="34275">
            <a:noAutofit/>
          </a:bodyPr>
          <a:lstStyle/>
          <a:p>
            <a:pPr indent="0" lvl="0" marL="0" rtl="0" algn="l">
              <a:lnSpc>
                <a:spcPct val="115000"/>
              </a:lnSpc>
              <a:spcBef>
                <a:spcPts val="0"/>
              </a:spcBef>
              <a:spcAft>
                <a:spcPts val="0"/>
              </a:spcAft>
              <a:buNone/>
            </a:pPr>
            <a:r>
              <a:rPr b="1" lang="en" sz="1600">
                <a:solidFill>
                  <a:schemeClr val="dk1"/>
                </a:solidFill>
                <a:latin typeface="Verdana"/>
                <a:ea typeface="Verdana"/>
                <a:cs typeface="Verdana"/>
                <a:sym typeface="Verdana"/>
              </a:rPr>
              <a:t>Most urgent needs of the church</a:t>
            </a:r>
            <a:r>
              <a:rPr lang="en" sz="1600">
                <a:solidFill>
                  <a:schemeClr val="dk1"/>
                </a:solidFill>
                <a:latin typeface="Verdana"/>
                <a:ea typeface="Verdana"/>
                <a:cs typeface="Verdana"/>
                <a:sym typeface="Verdana"/>
              </a:rPr>
              <a:t> in the next three to five years are: </a:t>
            </a:r>
            <a:endParaRPr sz="1600">
              <a:solidFill>
                <a:schemeClr val="dk1"/>
              </a:solidFill>
              <a:latin typeface="Verdana"/>
              <a:ea typeface="Verdana"/>
              <a:cs typeface="Verdana"/>
              <a:sym typeface="Verdana"/>
            </a:endParaRPr>
          </a:p>
          <a:p>
            <a:pPr indent="-330200" lvl="0" marL="457200" rtl="0" algn="l">
              <a:lnSpc>
                <a:spcPct val="150000"/>
              </a:lnSpc>
              <a:spcBef>
                <a:spcPts val="0"/>
              </a:spcBef>
              <a:spcAft>
                <a:spcPts val="0"/>
              </a:spcAft>
              <a:buClr>
                <a:srgbClr val="A32034"/>
              </a:buClr>
              <a:buSzPts val="1600"/>
              <a:buFont typeface="Verdana"/>
              <a:buChar char="●"/>
            </a:pPr>
            <a:r>
              <a:rPr lang="en" sz="1600">
                <a:solidFill>
                  <a:srgbClr val="A32034"/>
                </a:solidFill>
                <a:latin typeface="Verdana"/>
                <a:ea typeface="Verdana"/>
                <a:cs typeface="Verdana"/>
                <a:sym typeface="Verdana"/>
              </a:rPr>
              <a:t>tending the spiritual and mental well-being of current leaders</a:t>
            </a:r>
            <a:endParaRPr sz="1600">
              <a:solidFill>
                <a:srgbClr val="A32034"/>
              </a:solidFill>
              <a:latin typeface="Verdana"/>
              <a:ea typeface="Verdana"/>
              <a:cs typeface="Verdana"/>
              <a:sym typeface="Verdana"/>
            </a:endParaRPr>
          </a:p>
          <a:p>
            <a:pPr indent="0" lvl="0" marL="457200" rtl="0" algn="l">
              <a:spcBef>
                <a:spcPts val="0"/>
              </a:spcBef>
              <a:spcAft>
                <a:spcPts val="0"/>
              </a:spcAft>
              <a:buNone/>
            </a:pPr>
            <a:r>
              <a:rPr lang="en" sz="1500"/>
              <a:t>One participate said this: “Support mental health. Leaders are tired and burned out.” Burnout and exhaustion stem from: dealing with unresolved grief, navigating unprecedented change, and leading deeply divided communities. </a:t>
            </a:r>
            <a:r>
              <a:rPr b="1" lang="en" sz="1500"/>
              <a:t>Leaders must tend to their own spiritual and mental wellbeing</a:t>
            </a:r>
            <a:r>
              <a:rPr lang="en" sz="1500"/>
              <a:t> so they can lead adaptive change and remain curious about what God is doing in their midst. </a:t>
            </a:r>
            <a:endParaRPr sz="1500"/>
          </a:p>
          <a:p>
            <a:pPr indent="0" lvl="0" marL="457200" rtl="0" algn="l">
              <a:spcBef>
                <a:spcPts val="0"/>
              </a:spcBef>
              <a:spcAft>
                <a:spcPts val="0"/>
              </a:spcAft>
              <a:buNone/>
            </a:pPr>
            <a:r>
              <a:rPr b="1" lang="en" sz="1500"/>
              <a:t>Lay leaders see themselves as leaders. </a:t>
            </a:r>
            <a:r>
              <a:rPr lang="en" sz="1500"/>
              <a:t>They too want to grow spiritually and as a ministry leader. Don’t assume lay leaders have a biblical foundation and know how to pray. Mentors, training, and resources were ways lay leaders could be enriched.</a:t>
            </a:r>
            <a:endParaRPr sz="1500"/>
          </a:p>
          <a:p>
            <a:pPr indent="0" lvl="0" marL="457200" rtl="0" algn="l">
              <a:spcBef>
                <a:spcPts val="0"/>
              </a:spcBef>
              <a:spcAft>
                <a:spcPts val="0"/>
              </a:spcAft>
              <a:buNone/>
            </a:pPr>
            <a:r>
              <a:rPr lang="en" sz="1500"/>
              <a:t>There is also </a:t>
            </a:r>
            <a:r>
              <a:rPr b="1" lang="en" sz="1500"/>
              <a:t>a need for congregations to rediscover meaningful relational connections</a:t>
            </a:r>
            <a:r>
              <a:rPr lang="en" sz="1500"/>
              <a:t>. Cultivating communities where their questions are addressed and they can discover and use their gifts is extremely important. </a:t>
            </a:r>
            <a:r>
              <a:rPr lang="en" sz="1600"/>
              <a:t> </a:t>
            </a:r>
            <a:endParaRPr sz="1600"/>
          </a:p>
        </p:txBody>
      </p:sp>
      <p:sp>
        <p:nvSpPr>
          <p:cNvPr id="211" name="Google Shape;211;p33"/>
          <p:cNvSpPr/>
          <p:nvPr/>
        </p:nvSpPr>
        <p:spPr>
          <a:xfrm>
            <a:off x="8496795" y="-1"/>
            <a:ext cx="647100" cy="5143500"/>
          </a:xfrm>
          <a:prstGeom prst="rect">
            <a:avLst/>
          </a:prstGeom>
          <a:solidFill>
            <a:srgbClr val="A3203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12" name="Google Shape;212;p33"/>
          <p:cNvPicPr preferRelativeResize="0"/>
          <p:nvPr/>
        </p:nvPicPr>
        <p:blipFill rotWithShape="1">
          <a:blip r:embed="rId3">
            <a:alphaModFix/>
          </a:blip>
          <a:srcRect b="0" l="0" r="0" t="0"/>
          <a:stretch/>
        </p:blipFill>
        <p:spPr>
          <a:xfrm>
            <a:off x="8496795" y="4015046"/>
            <a:ext cx="643505" cy="1128454"/>
          </a:xfrm>
          <a:prstGeom prst="rect">
            <a:avLst/>
          </a:prstGeom>
          <a:noFill/>
          <a:ln>
            <a:noFill/>
          </a:ln>
        </p:spPr>
      </p:pic>
      <p:pic>
        <p:nvPicPr>
          <p:cNvPr id="213" name="Google Shape;213;p33"/>
          <p:cNvPicPr preferRelativeResize="0"/>
          <p:nvPr/>
        </p:nvPicPr>
        <p:blipFill rotWithShape="1">
          <a:blip r:embed="rId4">
            <a:alphaModFix/>
          </a:blip>
          <a:srcRect b="0" l="0" r="0" t="0"/>
          <a:stretch/>
        </p:blipFill>
        <p:spPr>
          <a:xfrm rot="-5400000">
            <a:off x="7854027" y="1013187"/>
            <a:ext cx="1953235" cy="30459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4"/>
          <p:cNvSpPr txBox="1"/>
          <p:nvPr/>
        </p:nvSpPr>
        <p:spPr>
          <a:xfrm>
            <a:off x="508802" y="650929"/>
            <a:ext cx="7092300" cy="2333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Clr>
                <a:srgbClr val="A32034"/>
              </a:buClr>
              <a:buSzPts val="3300"/>
              <a:buFont typeface="Verdana"/>
              <a:buNone/>
            </a:pPr>
            <a:r>
              <a:rPr b="1" lang="en" sz="3300">
                <a:solidFill>
                  <a:srgbClr val="A32034"/>
                </a:solidFill>
                <a:latin typeface="Verdana"/>
                <a:ea typeface="Verdana"/>
                <a:cs typeface="Verdana"/>
                <a:sym typeface="Verdana"/>
              </a:rPr>
              <a:t>Findings</a:t>
            </a:r>
            <a:endParaRPr b="1" i="0" sz="3300" u="none" cap="none" strike="noStrike">
              <a:solidFill>
                <a:srgbClr val="A32034"/>
              </a:solidFill>
              <a:latin typeface="Verdana"/>
              <a:ea typeface="Verdana"/>
              <a:cs typeface="Verdana"/>
              <a:sym typeface="Verdana"/>
            </a:endParaRPr>
          </a:p>
        </p:txBody>
      </p:sp>
      <p:sp>
        <p:nvSpPr>
          <p:cNvPr id="219" name="Google Shape;219;p34"/>
          <p:cNvSpPr txBox="1"/>
          <p:nvPr/>
        </p:nvSpPr>
        <p:spPr>
          <a:xfrm>
            <a:off x="508800" y="1225325"/>
            <a:ext cx="7425600" cy="3601800"/>
          </a:xfrm>
          <a:prstGeom prst="rect">
            <a:avLst/>
          </a:prstGeom>
          <a:noFill/>
          <a:ln>
            <a:noFill/>
          </a:ln>
        </p:spPr>
        <p:txBody>
          <a:bodyPr anchorCtr="0" anchor="t" bIns="34275" lIns="68575" spcFirstLastPara="1" rIns="68575" wrap="square" tIns="34275">
            <a:noAutofit/>
          </a:bodyPr>
          <a:lstStyle/>
          <a:p>
            <a:pPr indent="0" lvl="0" marL="0" rtl="0" algn="l">
              <a:lnSpc>
                <a:spcPct val="115000"/>
              </a:lnSpc>
              <a:spcBef>
                <a:spcPts val="0"/>
              </a:spcBef>
              <a:spcAft>
                <a:spcPts val="0"/>
              </a:spcAft>
              <a:buNone/>
            </a:pPr>
            <a:r>
              <a:rPr b="1" lang="en" sz="1600">
                <a:solidFill>
                  <a:schemeClr val="dk1"/>
                </a:solidFill>
                <a:latin typeface="Verdana"/>
                <a:ea typeface="Verdana"/>
                <a:cs typeface="Verdana"/>
                <a:sym typeface="Verdana"/>
              </a:rPr>
              <a:t>Most urgent needs of the church</a:t>
            </a:r>
            <a:r>
              <a:rPr lang="en" sz="1600">
                <a:solidFill>
                  <a:schemeClr val="dk1"/>
                </a:solidFill>
                <a:latin typeface="Verdana"/>
                <a:ea typeface="Verdana"/>
                <a:cs typeface="Verdana"/>
                <a:sym typeface="Verdana"/>
              </a:rPr>
              <a:t> in the next three to five years are: </a:t>
            </a:r>
            <a:endParaRPr sz="1600">
              <a:solidFill>
                <a:schemeClr val="dk1"/>
              </a:solidFill>
              <a:latin typeface="Verdana"/>
              <a:ea typeface="Verdana"/>
              <a:cs typeface="Verdana"/>
              <a:sym typeface="Verdana"/>
            </a:endParaRPr>
          </a:p>
          <a:p>
            <a:pPr indent="-330200" lvl="0" marL="457200" rtl="0" algn="l">
              <a:lnSpc>
                <a:spcPct val="150000"/>
              </a:lnSpc>
              <a:spcBef>
                <a:spcPts val="0"/>
              </a:spcBef>
              <a:spcAft>
                <a:spcPts val="0"/>
              </a:spcAft>
              <a:buClr>
                <a:srgbClr val="A32034"/>
              </a:buClr>
              <a:buSzPts val="1600"/>
              <a:buFont typeface="Verdana"/>
              <a:buChar char="●"/>
            </a:pPr>
            <a:r>
              <a:rPr lang="en" sz="1600">
                <a:solidFill>
                  <a:srgbClr val="A32034"/>
                </a:solidFill>
                <a:latin typeface="Verdana"/>
                <a:ea typeface="Verdana"/>
                <a:cs typeface="Verdana"/>
                <a:sym typeface="Verdana"/>
              </a:rPr>
              <a:t>equipping lay leaders</a:t>
            </a:r>
            <a:endParaRPr sz="1600">
              <a:solidFill>
                <a:srgbClr val="A32034"/>
              </a:solidFill>
              <a:latin typeface="Verdana"/>
              <a:ea typeface="Verdana"/>
              <a:cs typeface="Verdana"/>
              <a:sym typeface="Verdana"/>
            </a:endParaRPr>
          </a:p>
          <a:p>
            <a:pPr indent="0" lvl="0" marL="457200" rtl="0" algn="l">
              <a:spcBef>
                <a:spcPts val="0"/>
              </a:spcBef>
              <a:spcAft>
                <a:spcPts val="0"/>
              </a:spcAft>
              <a:buNone/>
            </a:pPr>
            <a:r>
              <a:rPr lang="en" sz="1500"/>
              <a:t>There is a need to expand clergy-centric models to include various forms of shared leadership. The root of this challenge includes expanding the </a:t>
            </a:r>
            <a:r>
              <a:rPr b="1" lang="en" sz="1500"/>
              <a:t>church’s vision of leadership</a:t>
            </a:r>
            <a:r>
              <a:rPr lang="en" sz="1500"/>
              <a:t> to involve </a:t>
            </a:r>
            <a:r>
              <a:rPr b="1" lang="en" sz="1500"/>
              <a:t>lay leaders working closely with rostered leaders</a:t>
            </a:r>
            <a:r>
              <a:rPr lang="en" sz="1500"/>
              <a:t> around a common calling/purpose. </a:t>
            </a:r>
            <a:endParaRPr sz="1500"/>
          </a:p>
          <a:p>
            <a:pPr indent="0" lvl="0" marL="457200" rtl="0" algn="l">
              <a:spcBef>
                <a:spcPts val="0"/>
              </a:spcBef>
              <a:spcAft>
                <a:spcPts val="0"/>
              </a:spcAft>
              <a:buNone/>
            </a:pPr>
            <a:r>
              <a:rPr b="1" lang="en" sz="1500"/>
              <a:t>All Christians have calling, and therefore are leaders. </a:t>
            </a:r>
            <a:r>
              <a:rPr lang="en" sz="1500"/>
              <a:t>Why are we not tending those callings and empowering everyone to live into and out of those callings? </a:t>
            </a:r>
            <a:endParaRPr sz="1500"/>
          </a:p>
          <a:p>
            <a:pPr indent="0" lvl="0" marL="457200" rtl="0" algn="l">
              <a:spcBef>
                <a:spcPts val="0"/>
              </a:spcBef>
              <a:spcAft>
                <a:spcPts val="0"/>
              </a:spcAft>
              <a:buNone/>
            </a:pPr>
            <a:r>
              <a:rPr lang="en" sz="1500"/>
              <a:t>One lay leader highlighted that </a:t>
            </a:r>
            <a:r>
              <a:rPr b="1" lang="en" sz="1500"/>
              <a:t>the church is the people</a:t>
            </a:r>
            <a:r>
              <a:rPr lang="en" sz="1500"/>
              <a:t>, so pastors and lay leaders must partner together to lead ministry. </a:t>
            </a:r>
            <a:endParaRPr sz="1500"/>
          </a:p>
          <a:p>
            <a:pPr indent="0" lvl="0" marL="457200" rtl="0" algn="l">
              <a:spcBef>
                <a:spcPts val="0"/>
              </a:spcBef>
              <a:spcAft>
                <a:spcPts val="0"/>
              </a:spcAft>
              <a:buNone/>
            </a:pPr>
            <a:r>
              <a:rPr lang="en" sz="1500"/>
              <a:t>The fact that there is </a:t>
            </a:r>
            <a:r>
              <a:rPr b="1" lang="en" sz="1500"/>
              <a:t>no “lay leader manual”</a:t>
            </a:r>
            <a:r>
              <a:rPr lang="en" sz="1500"/>
              <a:t> is both a blessing and a curse for lay leaders (and pastors)</a:t>
            </a:r>
            <a:r>
              <a:rPr lang="en" sz="1600"/>
              <a:t>.</a:t>
            </a:r>
            <a:endParaRPr sz="1600"/>
          </a:p>
        </p:txBody>
      </p:sp>
      <p:sp>
        <p:nvSpPr>
          <p:cNvPr id="220" name="Google Shape;220;p34"/>
          <p:cNvSpPr/>
          <p:nvPr/>
        </p:nvSpPr>
        <p:spPr>
          <a:xfrm>
            <a:off x="8496795" y="-1"/>
            <a:ext cx="647100" cy="5143500"/>
          </a:xfrm>
          <a:prstGeom prst="rect">
            <a:avLst/>
          </a:prstGeom>
          <a:solidFill>
            <a:srgbClr val="A3203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21" name="Google Shape;221;p34"/>
          <p:cNvPicPr preferRelativeResize="0"/>
          <p:nvPr/>
        </p:nvPicPr>
        <p:blipFill rotWithShape="1">
          <a:blip r:embed="rId3">
            <a:alphaModFix/>
          </a:blip>
          <a:srcRect b="0" l="0" r="0" t="0"/>
          <a:stretch/>
        </p:blipFill>
        <p:spPr>
          <a:xfrm>
            <a:off x="8496795" y="4015046"/>
            <a:ext cx="643505" cy="1128454"/>
          </a:xfrm>
          <a:prstGeom prst="rect">
            <a:avLst/>
          </a:prstGeom>
          <a:noFill/>
          <a:ln>
            <a:noFill/>
          </a:ln>
        </p:spPr>
      </p:pic>
      <p:pic>
        <p:nvPicPr>
          <p:cNvPr id="222" name="Google Shape;222;p34"/>
          <p:cNvPicPr preferRelativeResize="0"/>
          <p:nvPr/>
        </p:nvPicPr>
        <p:blipFill rotWithShape="1">
          <a:blip r:embed="rId4">
            <a:alphaModFix/>
          </a:blip>
          <a:srcRect b="0" l="0" r="0" t="0"/>
          <a:stretch/>
        </p:blipFill>
        <p:spPr>
          <a:xfrm rot="-5400000">
            <a:off x="7854027" y="1013187"/>
            <a:ext cx="1953235" cy="30459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5"/>
          <p:cNvSpPr txBox="1"/>
          <p:nvPr/>
        </p:nvSpPr>
        <p:spPr>
          <a:xfrm>
            <a:off x="508802" y="650929"/>
            <a:ext cx="7092300" cy="2333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Clr>
                <a:srgbClr val="A32034"/>
              </a:buClr>
              <a:buSzPts val="3300"/>
              <a:buFont typeface="Verdana"/>
              <a:buNone/>
            </a:pPr>
            <a:r>
              <a:rPr b="1" lang="en" sz="3300">
                <a:solidFill>
                  <a:srgbClr val="A32034"/>
                </a:solidFill>
                <a:latin typeface="Verdana"/>
                <a:ea typeface="Verdana"/>
                <a:cs typeface="Verdana"/>
                <a:sym typeface="Verdana"/>
              </a:rPr>
              <a:t>Findings</a:t>
            </a:r>
            <a:endParaRPr b="1" i="0" sz="3300" u="none" cap="none" strike="noStrike">
              <a:solidFill>
                <a:srgbClr val="A32034"/>
              </a:solidFill>
              <a:latin typeface="Verdana"/>
              <a:ea typeface="Verdana"/>
              <a:cs typeface="Verdana"/>
              <a:sym typeface="Verdana"/>
            </a:endParaRPr>
          </a:p>
        </p:txBody>
      </p:sp>
      <p:sp>
        <p:nvSpPr>
          <p:cNvPr id="228" name="Google Shape;228;p35"/>
          <p:cNvSpPr txBox="1"/>
          <p:nvPr/>
        </p:nvSpPr>
        <p:spPr>
          <a:xfrm>
            <a:off x="508800" y="1225325"/>
            <a:ext cx="7425600" cy="3601800"/>
          </a:xfrm>
          <a:prstGeom prst="rect">
            <a:avLst/>
          </a:prstGeom>
          <a:noFill/>
          <a:ln>
            <a:noFill/>
          </a:ln>
        </p:spPr>
        <p:txBody>
          <a:bodyPr anchorCtr="0" anchor="t" bIns="34275" lIns="68575" spcFirstLastPara="1" rIns="68575" wrap="square" tIns="34275">
            <a:noAutofit/>
          </a:bodyPr>
          <a:lstStyle/>
          <a:p>
            <a:pPr indent="0" lvl="0" marL="0" rtl="0" algn="l">
              <a:lnSpc>
                <a:spcPct val="115000"/>
              </a:lnSpc>
              <a:spcBef>
                <a:spcPts val="0"/>
              </a:spcBef>
              <a:spcAft>
                <a:spcPts val="0"/>
              </a:spcAft>
              <a:buNone/>
            </a:pPr>
            <a:r>
              <a:rPr b="1" lang="en" sz="1600">
                <a:solidFill>
                  <a:schemeClr val="dk1"/>
                </a:solidFill>
                <a:latin typeface="Verdana"/>
                <a:ea typeface="Verdana"/>
                <a:cs typeface="Verdana"/>
                <a:sym typeface="Verdana"/>
              </a:rPr>
              <a:t>Most urgent needs of the church</a:t>
            </a:r>
            <a:r>
              <a:rPr lang="en" sz="1600">
                <a:solidFill>
                  <a:schemeClr val="dk1"/>
                </a:solidFill>
                <a:latin typeface="Verdana"/>
                <a:ea typeface="Verdana"/>
                <a:cs typeface="Verdana"/>
                <a:sym typeface="Verdana"/>
              </a:rPr>
              <a:t> in the next three to five years are: </a:t>
            </a:r>
            <a:endParaRPr sz="1600">
              <a:solidFill>
                <a:schemeClr val="dk1"/>
              </a:solidFill>
              <a:latin typeface="Verdana"/>
              <a:ea typeface="Verdana"/>
              <a:cs typeface="Verdana"/>
              <a:sym typeface="Verdana"/>
            </a:endParaRPr>
          </a:p>
          <a:p>
            <a:pPr indent="-330200" lvl="0" marL="457200" rtl="0" algn="l">
              <a:lnSpc>
                <a:spcPct val="150000"/>
              </a:lnSpc>
              <a:spcBef>
                <a:spcPts val="0"/>
              </a:spcBef>
              <a:spcAft>
                <a:spcPts val="0"/>
              </a:spcAft>
              <a:buClr>
                <a:srgbClr val="A32034"/>
              </a:buClr>
              <a:buSzPts val="1600"/>
              <a:buFont typeface="Verdana"/>
              <a:buChar char="●"/>
            </a:pPr>
            <a:r>
              <a:rPr lang="en" sz="1600">
                <a:solidFill>
                  <a:srgbClr val="A32034"/>
                </a:solidFill>
                <a:latin typeface="Verdana"/>
                <a:ea typeface="Verdana"/>
                <a:cs typeface="Verdana"/>
                <a:sym typeface="Verdana"/>
              </a:rPr>
              <a:t>developing new and different leaders</a:t>
            </a:r>
            <a:endParaRPr sz="1600">
              <a:solidFill>
                <a:srgbClr val="A32034"/>
              </a:solidFill>
              <a:latin typeface="Verdana"/>
              <a:ea typeface="Verdana"/>
              <a:cs typeface="Verdana"/>
              <a:sym typeface="Verdana"/>
            </a:endParaRPr>
          </a:p>
          <a:p>
            <a:pPr indent="0" lvl="0" marL="457200" rtl="0" algn="l">
              <a:spcBef>
                <a:spcPts val="0"/>
              </a:spcBef>
              <a:spcAft>
                <a:spcPts val="0"/>
              </a:spcAft>
              <a:buNone/>
            </a:pPr>
            <a:r>
              <a:rPr b="1" lang="en" sz="1600"/>
              <a:t>There is </a:t>
            </a:r>
            <a:r>
              <a:rPr b="1" lang="en" sz="1600">
                <a:solidFill>
                  <a:schemeClr val="dk1"/>
                </a:solidFill>
              </a:rPr>
              <a:t>need for different types of leaders;</a:t>
            </a:r>
            <a:r>
              <a:rPr lang="en" sz="1600">
                <a:solidFill>
                  <a:schemeClr val="dk1"/>
                </a:solidFill>
              </a:rPr>
              <a:t> some specific leaders included bivocational leaders (both clergy and lay) and leaders with multi-ethnic competencies (including, but not exclusively, multilingual).</a:t>
            </a:r>
            <a:endParaRPr sz="1600">
              <a:solidFill>
                <a:schemeClr val="dk1"/>
              </a:solidFill>
            </a:endParaRPr>
          </a:p>
          <a:p>
            <a:pPr indent="0" lvl="0" marL="457200" rtl="0" algn="l">
              <a:spcBef>
                <a:spcPts val="0"/>
              </a:spcBef>
              <a:spcAft>
                <a:spcPts val="0"/>
              </a:spcAft>
              <a:buNone/>
            </a:pPr>
            <a:r>
              <a:rPr lang="en" sz="1600">
                <a:solidFill>
                  <a:schemeClr val="dk1"/>
                </a:solidFill>
              </a:rPr>
              <a:t>Looking to the future, </a:t>
            </a:r>
            <a:r>
              <a:rPr b="1" lang="en" sz="1600">
                <a:solidFill>
                  <a:schemeClr val="dk1"/>
                </a:solidFill>
              </a:rPr>
              <a:t>ministry capacities</a:t>
            </a:r>
            <a:r>
              <a:rPr lang="en" sz="1600">
                <a:solidFill>
                  <a:schemeClr val="dk1"/>
                </a:solidFill>
              </a:rPr>
              <a:t> will include bringing others into leaders, developing church and community partnership, community organizing and church planting skills, and an entrepreneurial spirit. One leader of color said this,”Church should not be an institution, but a movement.” </a:t>
            </a:r>
            <a:r>
              <a:rPr b="1" lang="en" sz="1600">
                <a:solidFill>
                  <a:schemeClr val="dk1"/>
                </a:solidFill>
              </a:rPr>
              <a:t>Ministries of justice and reconciliation </a:t>
            </a:r>
            <a:r>
              <a:rPr lang="en" sz="1600">
                <a:solidFill>
                  <a:schemeClr val="dk1"/>
                </a:solidFill>
              </a:rPr>
              <a:t>as well as </a:t>
            </a:r>
            <a:r>
              <a:rPr b="1" lang="en" sz="1600">
                <a:solidFill>
                  <a:schemeClr val="dk1"/>
                </a:solidFill>
              </a:rPr>
              <a:t>experimenting with new ministry models</a:t>
            </a:r>
            <a:r>
              <a:rPr lang="en" sz="1600">
                <a:solidFill>
                  <a:schemeClr val="dk1"/>
                </a:solidFill>
              </a:rPr>
              <a:t> were noted as significant. As the work of ministry shifts, so will its leadership.</a:t>
            </a:r>
            <a:endParaRPr sz="1600">
              <a:solidFill>
                <a:schemeClr val="dk1"/>
              </a:solidFill>
            </a:endParaRPr>
          </a:p>
        </p:txBody>
      </p:sp>
      <p:sp>
        <p:nvSpPr>
          <p:cNvPr id="229" name="Google Shape;229;p35"/>
          <p:cNvSpPr/>
          <p:nvPr/>
        </p:nvSpPr>
        <p:spPr>
          <a:xfrm>
            <a:off x="8496795" y="-1"/>
            <a:ext cx="647100" cy="5143500"/>
          </a:xfrm>
          <a:prstGeom prst="rect">
            <a:avLst/>
          </a:prstGeom>
          <a:solidFill>
            <a:srgbClr val="A3203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30" name="Google Shape;230;p35"/>
          <p:cNvPicPr preferRelativeResize="0"/>
          <p:nvPr/>
        </p:nvPicPr>
        <p:blipFill rotWithShape="1">
          <a:blip r:embed="rId3">
            <a:alphaModFix/>
          </a:blip>
          <a:srcRect b="0" l="0" r="0" t="0"/>
          <a:stretch/>
        </p:blipFill>
        <p:spPr>
          <a:xfrm>
            <a:off x="8496795" y="4015046"/>
            <a:ext cx="643505" cy="1128454"/>
          </a:xfrm>
          <a:prstGeom prst="rect">
            <a:avLst/>
          </a:prstGeom>
          <a:noFill/>
          <a:ln>
            <a:noFill/>
          </a:ln>
        </p:spPr>
      </p:pic>
      <p:pic>
        <p:nvPicPr>
          <p:cNvPr id="231" name="Google Shape;231;p35"/>
          <p:cNvPicPr preferRelativeResize="0"/>
          <p:nvPr/>
        </p:nvPicPr>
        <p:blipFill rotWithShape="1">
          <a:blip r:embed="rId4">
            <a:alphaModFix/>
          </a:blip>
          <a:srcRect b="0" l="0" r="0" t="0"/>
          <a:stretch/>
        </p:blipFill>
        <p:spPr>
          <a:xfrm rot="-5400000">
            <a:off x="7854027" y="1013187"/>
            <a:ext cx="1953235" cy="30459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6"/>
          <p:cNvSpPr txBox="1"/>
          <p:nvPr/>
        </p:nvSpPr>
        <p:spPr>
          <a:xfrm>
            <a:off x="508802" y="650929"/>
            <a:ext cx="7092300" cy="2333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Clr>
                <a:srgbClr val="A32034"/>
              </a:buClr>
              <a:buSzPts val="3300"/>
              <a:buFont typeface="Verdana"/>
              <a:buNone/>
            </a:pPr>
            <a:r>
              <a:rPr b="1" lang="en" sz="3300">
                <a:solidFill>
                  <a:srgbClr val="A32034"/>
                </a:solidFill>
                <a:latin typeface="Verdana"/>
                <a:ea typeface="Verdana"/>
                <a:cs typeface="Verdana"/>
                <a:sym typeface="Verdana"/>
              </a:rPr>
              <a:t>Findings</a:t>
            </a:r>
            <a:endParaRPr b="1" i="0" sz="3300" u="none" cap="none" strike="noStrike">
              <a:solidFill>
                <a:srgbClr val="A32034"/>
              </a:solidFill>
              <a:latin typeface="Verdana"/>
              <a:ea typeface="Verdana"/>
              <a:cs typeface="Verdana"/>
              <a:sym typeface="Verdana"/>
            </a:endParaRPr>
          </a:p>
        </p:txBody>
      </p:sp>
      <p:sp>
        <p:nvSpPr>
          <p:cNvPr id="237" name="Google Shape;237;p36"/>
          <p:cNvSpPr txBox="1"/>
          <p:nvPr/>
        </p:nvSpPr>
        <p:spPr>
          <a:xfrm>
            <a:off x="508800" y="1225325"/>
            <a:ext cx="7425600" cy="3601800"/>
          </a:xfrm>
          <a:prstGeom prst="rect">
            <a:avLst/>
          </a:prstGeom>
          <a:noFill/>
          <a:ln>
            <a:noFill/>
          </a:ln>
        </p:spPr>
        <p:txBody>
          <a:bodyPr anchorCtr="0" anchor="t" bIns="34275" lIns="68575" spcFirstLastPara="1" rIns="68575" wrap="square" tIns="34275">
            <a:noAutofit/>
          </a:bodyPr>
          <a:lstStyle/>
          <a:p>
            <a:pPr indent="0" lvl="0" marL="0" rtl="0" algn="l">
              <a:lnSpc>
                <a:spcPct val="115000"/>
              </a:lnSpc>
              <a:spcBef>
                <a:spcPts val="0"/>
              </a:spcBef>
              <a:spcAft>
                <a:spcPts val="0"/>
              </a:spcAft>
              <a:buNone/>
            </a:pPr>
            <a:r>
              <a:rPr b="1" lang="en" sz="1600">
                <a:solidFill>
                  <a:schemeClr val="dk1"/>
                </a:solidFill>
                <a:latin typeface="Verdana"/>
                <a:ea typeface="Verdana"/>
                <a:cs typeface="Verdana"/>
                <a:sym typeface="Verdana"/>
              </a:rPr>
              <a:t>Most urgent needs of the church</a:t>
            </a:r>
            <a:r>
              <a:rPr lang="en" sz="1600">
                <a:solidFill>
                  <a:schemeClr val="dk1"/>
                </a:solidFill>
                <a:latin typeface="Verdana"/>
                <a:ea typeface="Verdana"/>
                <a:cs typeface="Verdana"/>
                <a:sym typeface="Verdana"/>
              </a:rPr>
              <a:t> in the next three to five years are: </a:t>
            </a:r>
            <a:endParaRPr sz="1600">
              <a:solidFill>
                <a:schemeClr val="dk1"/>
              </a:solidFill>
              <a:latin typeface="Verdana"/>
              <a:ea typeface="Verdana"/>
              <a:cs typeface="Verdana"/>
              <a:sym typeface="Verdana"/>
            </a:endParaRPr>
          </a:p>
          <a:p>
            <a:pPr indent="-330200" lvl="0" marL="457200" rtl="0" algn="l">
              <a:lnSpc>
                <a:spcPct val="150000"/>
              </a:lnSpc>
              <a:spcBef>
                <a:spcPts val="0"/>
              </a:spcBef>
              <a:spcAft>
                <a:spcPts val="0"/>
              </a:spcAft>
              <a:buClr>
                <a:srgbClr val="A32034"/>
              </a:buClr>
              <a:buSzPts val="1600"/>
              <a:buFont typeface="Verdana"/>
              <a:buChar char="●"/>
            </a:pPr>
            <a:r>
              <a:rPr lang="en" sz="1600">
                <a:solidFill>
                  <a:srgbClr val="A32034"/>
                </a:solidFill>
                <a:latin typeface="Verdana"/>
                <a:ea typeface="Verdana"/>
                <a:cs typeface="Verdana"/>
                <a:sym typeface="Verdana"/>
              </a:rPr>
              <a:t>rethinking core aspects of ministry</a:t>
            </a:r>
            <a:endParaRPr sz="1600">
              <a:solidFill>
                <a:srgbClr val="A32034"/>
              </a:solidFill>
              <a:latin typeface="Verdana"/>
              <a:ea typeface="Verdana"/>
              <a:cs typeface="Verdana"/>
              <a:sym typeface="Verdana"/>
            </a:endParaRPr>
          </a:p>
          <a:p>
            <a:pPr indent="0" lvl="0" marL="457200" rtl="0" algn="l">
              <a:lnSpc>
                <a:spcPct val="100000"/>
              </a:lnSpc>
              <a:spcBef>
                <a:spcPts val="0"/>
              </a:spcBef>
              <a:spcAft>
                <a:spcPts val="0"/>
              </a:spcAft>
              <a:buNone/>
            </a:pPr>
            <a:r>
              <a:rPr b="1" lang="en" sz="1500">
                <a:solidFill>
                  <a:schemeClr val="dk1"/>
                </a:solidFill>
              </a:rPr>
              <a:t>Rethinking</a:t>
            </a:r>
            <a:r>
              <a:rPr lang="en" sz="1500">
                <a:solidFill>
                  <a:schemeClr val="dk1"/>
                </a:solidFill>
              </a:rPr>
              <a:t> how local churches create community, understand stewardship and financial wellness, form faith, evangelize, and participate in social outreach will be necessary moving forward.</a:t>
            </a:r>
            <a:endParaRPr sz="1500">
              <a:solidFill>
                <a:schemeClr val="dk1"/>
              </a:solidFill>
            </a:endParaRPr>
          </a:p>
          <a:p>
            <a:pPr indent="0" lvl="0" marL="457200" rtl="0" algn="l">
              <a:lnSpc>
                <a:spcPct val="100000"/>
              </a:lnSpc>
              <a:spcBef>
                <a:spcPts val="0"/>
              </a:spcBef>
              <a:spcAft>
                <a:spcPts val="0"/>
              </a:spcAft>
              <a:buNone/>
            </a:pPr>
            <a:r>
              <a:rPr b="1" lang="en" sz="1500">
                <a:solidFill>
                  <a:schemeClr val="dk1"/>
                </a:solidFill>
              </a:rPr>
              <a:t>Cultivating meaningful relationships</a:t>
            </a:r>
            <a:r>
              <a:rPr lang="en" sz="1500">
                <a:solidFill>
                  <a:schemeClr val="dk1"/>
                </a:solidFill>
              </a:rPr>
              <a:t> is foundational to the work of the church, and </a:t>
            </a:r>
            <a:r>
              <a:rPr b="1" lang="en" sz="1500">
                <a:solidFill>
                  <a:schemeClr val="dk1"/>
                </a:solidFill>
              </a:rPr>
              <a:t>digital technology</a:t>
            </a:r>
            <a:r>
              <a:rPr lang="en" sz="1500">
                <a:solidFill>
                  <a:schemeClr val="dk1"/>
                </a:solidFill>
              </a:rPr>
              <a:t> is now part of ministry moving forward. </a:t>
            </a:r>
            <a:endParaRPr sz="1500">
              <a:solidFill>
                <a:schemeClr val="dk1"/>
              </a:solidFill>
            </a:endParaRPr>
          </a:p>
          <a:p>
            <a:pPr indent="0" lvl="0" marL="457200" rtl="0" algn="l">
              <a:lnSpc>
                <a:spcPct val="100000"/>
              </a:lnSpc>
              <a:spcBef>
                <a:spcPts val="0"/>
              </a:spcBef>
              <a:spcAft>
                <a:spcPts val="0"/>
              </a:spcAft>
              <a:buNone/>
            </a:pPr>
            <a:r>
              <a:rPr b="1" lang="en" sz="1500">
                <a:solidFill>
                  <a:schemeClr val="dk1"/>
                </a:solidFill>
              </a:rPr>
              <a:t>Ministry</a:t>
            </a:r>
            <a:r>
              <a:rPr lang="en" sz="1500">
                <a:solidFill>
                  <a:schemeClr val="dk1"/>
                </a:solidFill>
              </a:rPr>
              <a:t> must connect faith with everyday life, help people make meaning of Jesus in their lived experience, and communicating Christianity in everyday language. Being honest about the challenges people face, both personally and communally will be critical.</a:t>
            </a:r>
            <a:endParaRPr sz="1500">
              <a:solidFill>
                <a:schemeClr val="dk1"/>
              </a:solidFill>
            </a:endParaRPr>
          </a:p>
          <a:p>
            <a:pPr indent="0" lvl="0" marL="457200" rtl="0" algn="l">
              <a:lnSpc>
                <a:spcPct val="100000"/>
              </a:lnSpc>
              <a:spcBef>
                <a:spcPts val="0"/>
              </a:spcBef>
              <a:spcAft>
                <a:spcPts val="0"/>
              </a:spcAft>
              <a:buNone/>
            </a:pPr>
            <a:r>
              <a:rPr b="1" lang="en" sz="1500">
                <a:solidFill>
                  <a:schemeClr val="dk1"/>
                </a:solidFill>
              </a:rPr>
              <a:t>Resources</a:t>
            </a:r>
            <a:r>
              <a:rPr lang="en" sz="1500">
                <a:solidFill>
                  <a:schemeClr val="dk1"/>
                </a:solidFill>
              </a:rPr>
              <a:t>—buildings, people, and/or finances—are gifts to steward, and </a:t>
            </a:r>
            <a:r>
              <a:rPr b="1" lang="en" sz="1500">
                <a:solidFill>
                  <a:schemeClr val="dk1"/>
                </a:solidFill>
              </a:rPr>
              <a:t>collaboration</a:t>
            </a:r>
            <a:r>
              <a:rPr lang="en" sz="1500">
                <a:solidFill>
                  <a:schemeClr val="dk1"/>
                </a:solidFill>
              </a:rPr>
              <a:t>/networking is becoming increasingly important. </a:t>
            </a:r>
            <a:endParaRPr sz="2000"/>
          </a:p>
        </p:txBody>
      </p:sp>
      <p:sp>
        <p:nvSpPr>
          <p:cNvPr id="238" name="Google Shape;238;p36"/>
          <p:cNvSpPr/>
          <p:nvPr/>
        </p:nvSpPr>
        <p:spPr>
          <a:xfrm>
            <a:off x="8496795" y="-1"/>
            <a:ext cx="647100" cy="5143500"/>
          </a:xfrm>
          <a:prstGeom prst="rect">
            <a:avLst/>
          </a:prstGeom>
          <a:solidFill>
            <a:srgbClr val="A3203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39" name="Google Shape;239;p36"/>
          <p:cNvPicPr preferRelativeResize="0"/>
          <p:nvPr/>
        </p:nvPicPr>
        <p:blipFill rotWithShape="1">
          <a:blip r:embed="rId3">
            <a:alphaModFix/>
          </a:blip>
          <a:srcRect b="0" l="0" r="0" t="0"/>
          <a:stretch/>
        </p:blipFill>
        <p:spPr>
          <a:xfrm>
            <a:off x="8496795" y="4015046"/>
            <a:ext cx="643505" cy="1128454"/>
          </a:xfrm>
          <a:prstGeom prst="rect">
            <a:avLst/>
          </a:prstGeom>
          <a:noFill/>
          <a:ln>
            <a:noFill/>
          </a:ln>
        </p:spPr>
      </p:pic>
      <p:pic>
        <p:nvPicPr>
          <p:cNvPr id="240" name="Google Shape;240;p36"/>
          <p:cNvPicPr preferRelativeResize="0"/>
          <p:nvPr/>
        </p:nvPicPr>
        <p:blipFill rotWithShape="1">
          <a:blip r:embed="rId4">
            <a:alphaModFix/>
          </a:blip>
          <a:srcRect b="0" l="0" r="0" t="0"/>
          <a:stretch/>
        </p:blipFill>
        <p:spPr>
          <a:xfrm rot="-5400000">
            <a:off x="7854027" y="1013187"/>
            <a:ext cx="1953235" cy="30459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7"/>
          <p:cNvSpPr txBox="1"/>
          <p:nvPr/>
        </p:nvSpPr>
        <p:spPr>
          <a:xfrm>
            <a:off x="508802" y="650929"/>
            <a:ext cx="7092300" cy="2333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Clr>
                <a:srgbClr val="A32034"/>
              </a:buClr>
              <a:buSzPts val="3300"/>
              <a:buFont typeface="Verdana"/>
              <a:buNone/>
            </a:pPr>
            <a:r>
              <a:rPr b="1" lang="en" sz="3300">
                <a:solidFill>
                  <a:srgbClr val="A32034"/>
                </a:solidFill>
                <a:latin typeface="Verdana"/>
                <a:ea typeface="Verdana"/>
                <a:cs typeface="Verdana"/>
                <a:sym typeface="Verdana"/>
              </a:rPr>
              <a:t>What did we learn?</a:t>
            </a:r>
            <a:endParaRPr b="1" i="0" sz="3300" u="none" cap="none" strike="noStrike">
              <a:solidFill>
                <a:srgbClr val="A32034"/>
              </a:solidFill>
              <a:latin typeface="Verdana"/>
              <a:ea typeface="Verdana"/>
              <a:cs typeface="Verdana"/>
              <a:sym typeface="Verdana"/>
            </a:endParaRPr>
          </a:p>
        </p:txBody>
      </p:sp>
      <p:sp>
        <p:nvSpPr>
          <p:cNvPr id="246" name="Google Shape;246;p37"/>
          <p:cNvSpPr txBox="1"/>
          <p:nvPr/>
        </p:nvSpPr>
        <p:spPr>
          <a:xfrm>
            <a:off x="508801" y="1547139"/>
            <a:ext cx="7425600" cy="3021900"/>
          </a:xfrm>
          <a:prstGeom prst="rect">
            <a:avLst/>
          </a:prstGeom>
          <a:noFill/>
          <a:ln>
            <a:noFill/>
          </a:ln>
        </p:spPr>
        <p:txBody>
          <a:bodyPr anchorCtr="0" anchor="t" bIns="34275" lIns="68575" spcFirstLastPara="1" rIns="68575" wrap="square" tIns="3427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Verdana"/>
                <a:ea typeface="Verdana"/>
                <a:cs typeface="Verdana"/>
                <a:sym typeface="Verdana"/>
              </a:rPr>
              <a:t>The church </a:t>
            </a:r>
            <a:r>
              <a:rPr lang="en" sz="1300">
                <a:solidFill>
                  <a:schemeClr val="dk1"/>
                </a:solidFill>
                <a:latin typeface="Verdana"/>
                <a:ea typeface="Verdana"/>
                <a:cs typeface="Verdana"/>
                <a:sym typeface="Verdana"/>
              </a:rPr>
              <a:t>has</a:t>
            </a:r>
            <a:r>
              <a:rPr b="1" lang="en" sz="1300">
                <a:solidFill>
                  <a:srgbClr val="A32034"/>
                </a:solidFill>
                <a:latin typeface="Verdana"/>
                <a:ea typeface="Verdana"/>
                <a:cs typeface="Verdana"/>
                <a:sym typeface="Verdana"/>
              </a:rPr>
              <a:t> a desire for new imagination</a:t>
            </a:r>
            <a:r>
              <a:rPr lang="en" sz="1300">
                <a:solidFill>
                  <a:schemeClr val="dk1"/>
                </a:solidFill>
                <a:latin typeface="Verdana"/>
                <a:ea typeface="Verdana"/>
                <a:cs typeface="Verdana"/>
                <a:sym typeface="Verdana"/>
              </a:rPr>
              <a:t> about who and what the church can be in this ailing world.</a:t>
            </a:r>
            <a:endParaRPr sz="1300">
              <a:solidFill>
                <a:schemeClr val="dk1"/>
              </a:solidFill>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Verdana"/>
                <a:ea typeface="Verdana"/>
                <a:cs typeface="Verdana"/>
                <a:sym typeface="Verdana"/>
              </a:rPr>
              <a:t>Many church members and leaders are </a:t>
            </a:r>
            <a:r>
              <a:rPr b="1" lang="en" sz="1300">
                <a:solidFill>
                  <a:srgbClr val="A32034"/>
                </a:solidFill>
                <a:latin typeface="Verdana"/>
                <a:ea typeface="Verdana"/>
                <a:cs typeface="Verdana"/>
                <a:sym typeface="Verdana"/>
              </a:rPr>
              <a:t>stuck</a:t>
            </a:r>
            <a:r>
              <a:rPr lang="en" sz="1300">
                <a:solidFill>
                  <a:schemeClr val="dk1"/>
                </a:solidFill>
                <a:latin typeface="Verdana"/>
                <a:ea typeface="Verdana"/>
                <a:cs typeface="Verdana"/>
                <a:sym typeface="Verdana"/>
              </a:rPr>
              <a:t> and have </a:t>
            </a:r>
            <a:r>
              <a:rPr b="1" lang="en" sz="1300">
                <a:solidFill>
                  <a:srgbClr val="A32034"/>
                </a:solidFill>
                <a:latin typeface="Verdana"/>
                <a:ea typeface="Verdana"/>
                <a:cs typeface="Verdana"/>
                <a:sym typeface="Verdana"/>
              </a:rPr>
              <a:t>a desire to lean into new models of ministry </a:t>
            </a:r>
            <a:r>
              <a:rPr lang="en" sz="1300">
                <a:solidFill>
                  <a:schemeClr val="dk1"/>
                </a:solidFill>
                <a:latin typeface="Verdana"/>
                <a:ea typeface="Verdana"/>
                <a:cs typeface="Verdana"/>
                <a:sym typeface="Verdana"/>
              </a:rPr>
              <a:t>where lay people are empowered to grow disciples that share the Gospel of Jesus Christ with our hurting world and serve/lead out of their particular giftedness. </a:t>
            </a:r>
            <a:endParaRPr sz="1300">
              <a:solidFill>
                <a:schemeClr val="dk1"/>
              </a:solidFill>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Verdana"/>
                <a:ea typeface="Verdana"/>
                <a:cs typeface="Verdana"/>
                <a:sym typeface="Verdana"/>
              </a:rPr>
              <a:t> </a:t>
            </a:r>
            <a:endParaRPr sz="1300">
              <a:solidFill>
                <a:schemeClr val="dk1"/>
              </a:solidFill>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rPr b="1" lang="en" sz="1300">
                <a:solidFill>
                  <a:srgbClr val="A32034"/>
                </a:solidFill>
                <a:latin typeface="Verdana"/>
                <a:ea typeface="Verdana"/>
                <a:cs typeface="Verdana"/>
                <a:sym typeface="Verdana"/>
              </a:rPr>
              <a:t>To move forward</a:t>
            </a:r>
            <a:r>
              <a:rPr lang="en" sz="1300">
                <a:solidFill>
                  <a:schemeClr val="dk1"/>
                </a:solidFill>
                <a:latin typeface="Verdana"/>
                <a:ea typeface="Verdana"/>
                <a:cs typeface="Verdana"/>
                <a:sym typeface="Verdana"/>
              </a:rPr>
              <a:t>, leaders need support, relationships need tending, and faith needs to be translated into everyday life for all people. </a:t>
            </a:r>
            <a:endParaRPr sz="1300">
              <a:solidFill>
                <a:schemeClr val="dk1"/>
              </a:solidFill>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Verdana"/>
                <a:ea typeface="Verdana"/>
                <a:cs typeface="Verdana"/>
                <a:sym typeface="Verdana"/>
              </a:rPr>
              <a:t>There is a need to return to </a:t>
            </a:r>
            <a:r>
              <a:rPr b="1" lang="en" sz="1300">
                <a:solidFill>
                  <a:srgbClr val="A32034"/>
                </a:solidFill>
                <a:latin typeface="Verdana"/>
                <a:ea typeface="Verdana"/>
                <a:cs typeface="Verdana"/>
                <a:sym typeface="Verdana"/>
              </a:rPr>
              <a:t>discovering why Jesus matters. </a:t>
            </a:r>
            <a:endParaRPr b="1" i="0" sz="1600" u="none" cap="none" strike="noStrike">
              <a:solidFill>
                <a:srgbClr val="A32034"/>
              </a:solidFill>
              <a:latin typeface="Verdana"/>
              <a:ea typeface="Verdana"/>
              <a:cs typeface="Verdana"/>
              <a:sym typeface="Verdana"/>
            </a:endParaRPr>
          </a:p>
        </p:txBody>
      </p:sp>
      <p:sp>
        <p:nvSpPr>
          <p:cNvPr id="247" name="Google Shape;247;p37"/>
          <p:cNvSpPr/>
          <p:nvPr/>
        </p:nvSpPr>
        <p:spPr>
          <a:xfrm>
            <a:off x="8496795" y="-1"/>
            <a:ext cx="647100" cy="5143500"/>
          </a:xfrm>
          <a:prstGeom prst="rect">
            <a:avLst/>
          </a:prstGeom>
          <a:solidFill>
            <a:srgbClr val="A3203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48" name="Google Shape;248;p37"/>
          <p:cNvPicPr preferRelativeResize="0"/>
          <p:nvPr/>
        </p:nvPicPr>
        <p:blipFill rotWithShape="1">
          <a:blip r:embed="rId3">
            <a:alphaModFix/>
          </a:blip>
          <a:srcRect b="0" l="0" r="0" t="0"/>
          <a:stretch/>
        </p:blipFill>
        <p:spPr>
          <a:xfrm>
            <a:off x="8496795" y="4015046"/>
            <a:ext cx="643505" cy="1128454"/>
          </a:xfrm>
          <a:prstGeom prst="rect">
            <a:avLst/>
          </a:prstGeom>
          <a:noFill/>
          <a:ln>
            <a:noFill/>
          </a:ln>
        </p:spPr>
      </p:pic>
      <p:pic>
        <p:nvPicPr>
          <p:cNvPr id="249" name="Google Shape;249;p37"/>
          <p:cNvPicPr preferRelativeResize="0"/>
          <p:nvPr/>
        </p:nvPicPr>
        <p:blipFill rotWithShape="1">
          <a:blip r:embed="rId4">
            <a:alphaModFix/>
          </a:blip>
          <a:srcRect b="0" l="0" r="0" t="0"/>
          <a:stretch/>
        </p:blipFill>
        <p:spPr>
          <a:xfrm rot="-5400000">
            <a:off x="7854027" y="1013187"/>
            <a:ext cx="1953235" cy="30459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8"/>
          <p:cNvSpPr txBox="1"/>
          <p:nvPr/>
        </p:nvSpPr>
        <p:spPr>
          <a:xfrm>
            <a:off x="508802" y="650929"/>
            <a:ext cx="7092300" cy="2333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Clr>
                <a:srgbClr val="A32034"/>
              </a:buClr>
              <a:buSzPts val="3300"/>
              <a:buFont typeface="Verdana"/>
              <a:buNone/>
            </a:pPr>
            <a:r>
              <a:rPr b="1" lang="en" sz="3300">
                <a:solidFill>
                  <a:srgbClr val="A32034"/>
                </a:solidFill>
                <a:latin typeface="Verdana"/>
                <a:ea typeface="Verdana"/>
                <a:cs typeface="Verdana"/>
                <a:sym typeface="Verdana"/>
              </a:rPr>
              <a:t>What did we learn?</a:t>
            </a:r>
            <a:endParaRPr b="1" i="0" sz="3300" u="none" cap="none" strike="noStrike">
              <a:solidFill>
                <a:srgbClr val="A32034"/>
              </a:solidFill>
              <a:latin typeface="Verdana"/>
              <a:ea typeface="Verdana"/>
              <a:cs typeface="Verdana"/>
              <a:sym typeface="Verdana"/>
            </a:endParaRPr>
          </a:p>
        </p:txBody>
      </p:sp>
      <p:sp>
        <p:nvSpPr>
          <p:cNvPr id="255" name="Google Shape;255;p38"/>
          <p:cNvSpPr txBox="1"/>
          <p:nvPr/>
        </p:nvSpPr>
        <p:spPr>
          <a:xfrm>
            <a:off x="508801" y="1547139"/>
            <a:ext cx="7425600" cy="3021900"/>
          </a:xfrm>
          <a:prstGeom prst="rect">
            <a:avLst/>
          </a:prstGeom>
          <a:noFill/>
          <a:ln>
            <a:noFill/>
          </a:ln>
        </p:spPr>
        <p:txBody>
          <a:bodyPr anchorCtr="0" anchor="t" bIns="34275" lIns="68575" spcFirstLastPara="1" rIns="68575" wrap="square" tIns="3427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Verdana"/>
                <a:ea typeface="Verdana"/>
                <a:cs typeface="Verdana"/>
                <a:sym typeface="Verdana"/>
              </a:rPr>
              <a:t>Future ministry leaders</a:t>
            </a:r>
            <a:r>
              <a:rPr b="1" lang="en" sz="1300">
                <a:solidFill>
                  <a:srgbClr val="A32034"/>
                </a:solidFill>
                <a:latin typeface="Verdana"/>
                <a:ea typeface="Verdana"/>
                <a:cs typeface="Verdana"/>
                <a:sym typeface="Verdana"/>
              </a:rPr>
              <a:t> need</a:t>
            </a:r>
            <a:r>
              <a:rPr lang="en" sz="1300">
                <a:solidFill>
                  <a:srgbClr val="A32034"/>
                </a:solidFill>
                <a:latin typeface="Verdana"/>
                <a:ea typeface="Verdana"/>
                <a:cs typeface="Verdana"/>
                <a:sym typeface="Verdana"/>
              </a:rPr>
              <a:t> </a:t>
            </a:r>
            <a:r>
              <a:rPr b="1" lang="en" sz="1300">
                <a:solidFill>
                  <a:srgbClr val="A32034"/>
                </a:solidFill>
                <a:latin typeface="Verdana"/>
                <a:ea typeface="Verdana"/>
                <a:cs typeface="Verdana"/>
                <a:sym typeface="Verdana"/>
              </a:rPr>
              <a:t>practices</a:t>
            </a:r>
            <a:r>
              <a:rPr lang="en" sz="1300">
                <a:solidFill>
                  <a:srgbClr val="A32034"/>
                </a:solidFill>
                <a:latin typeface="Verdana"/>
                <a:ea typeface="Verdana"/>
                <a:cs typeface="Verdana"/>
                <a:sym typeface="Verdana"/>
              </a:rPr>
              <a:t> </a:t>
            </a:r>
            <a:r>
              <a:rPr lang="en" sz="1300">
                <a:solidFill>
                  <a:schemeClr val="dk1"/>
                </a:solidFill>
                <a:latin typeface="Verdana"/>
                <a:ea typeface="Verdana"/>
                <a:cs typeface="Verdana"/>
                <a:sym typeface="Verdana"/>
              </a:rPr>
              <a:t>that ground (and tend) them spiritually and mentally as they lead others in discovering the difference faith makes in the world and in their lives. </a:t>
            </a:r>
            <a:endParaRPr sz="1300">
              <a:solidFill>
                <a:schemeClr val="dk1"/>
              </a:solidFill>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rPr b="1" lang="en" sz="1300">
                <a:solidFill>
                  <a:srgbClr val="A32034"/>
                </a:solidFill>
                <a:latin typeface="Verdana"/>
                <a:ea typeface="Verdana"/>
                <a:cs typeface="Verdana"/>
                <a:sym typeface="Verdana"/>
              </a:rPr>
              <a:t>Cultivating community, </a:t>
            </a:r>
            <a:r>
              <a:rPr lang="en" sz="1300">
                <a:solidFill>
                  <a:schemeClr val="dk1"/>
                </a:solidFill>
                <a:latin typeface="Verdana"/>
                <a:ea typeface="Verdana"/>
                <a:cs typeface="Verdana"/>
                <a:sym typeface="Verdana"/>
              </a:rPr>
              <a:t>especially amidst deep division, is critical, as is </a:t>
            </a:r>
            <a:r>
              <a:rPr b="1" lang="en" sz="1300">
                <a:solidFill>
                  <a:srgbClr val="A32034"/>
                </a:solidFill>
                <a:latin typeface="Verdana"/>
                <a:ea typeface="Verdana"/>
                <a:cs typeface="Verdana"/>
                <a:sym typeface="Verdana"/>
              </a:rPr>
              <a:t>empowering others</a:t>
            </a:r>
            <a:r>
              <a:rPr lang="en" sz="1300">
                <a:solidFill>
                  <a:schemeClr val="dk1"/>
                </a:solidFill>
                <a:latin typeface="Verdana"/>
                <a:ea typeface="Verdana"/>
                <a:cs typeface="Verdana"/>
                <a:sym typeface="Verdana"/>
              </a:rPr>
              <a:t>. </a:t>
            </a:r>
            <a:endParaRPr sz="1300">
              <a:solidFill>
                <a:schemeClr val="dk1"/>
              </a:solidFill>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Verdana"/>
                <a:ea typeface="Verdana"/>
                <a:cs typeface="Verdana"/>
                <a:sym typeface="Verdana"/>
              </a:rPr>
              <a:t>Because the church of the future does not look like the past, ministry leaders need </a:t>
            </a:r>
            <a:r>
              <a:rPr b="1" lang="en" sz="1300">
                <a:solidFill>
                  <a:srgbClr val="A32034"/>
                </a:solidFill>
                <a:latin typeface="Verdana"/>
                <a:ea typeface="Verdana"/>
                <a:cs typeface="Verdana"/>
                <a:sym typeface="Verdana"/>
              </a:rPr>
              <a:t>competencies</a:t>
            </a:r>
            <a:r>
              <a:rPr lang="en" sz="1300">
                <a:solidFill>
                  <a:schemeClr val="dk1"/>
                </a:solidFill>
                <a:latin typeface="Verdana"/>
                <a:ea typeface="Verdana"/>
                <a:cs typeface="Verdana"/>
                <a:sym typeface="Verdana"/>
              </a:rPr>
              <a:t> related to adaptive leadership, faithful innovation, exploring new ministry models, and capacities for practicing justice and reconciliation.</a:t>
            </a:r>
            <a:endParaRPr sz="1300">
              <a:solidFill>
                <a:schemeClr val="dk1"/>
              </a:solidFill>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Verdana"/>
              <a:ea typeface="Verdana"/>
              <a:cs typeface="Verdana"/>
              <a:sym typeface="Verdana"/>
            </a:endParaRPr>
          </a:p>
        </p:txBody>
      </p:sp>
      <p:sp>
        <p:nvSpPr>
          <p:cNvPr id="256" name="Google Shape;256;p38"/>
          <p:cNvSpPr/>
          <p:nvPr/>
        </p:nvSpPr>
        <p:spPr>
          <a:xfrm>
            <a:off x="8496795" y="-1"/>
            <a:ext cx="647100" cy="5143500"/>
          </a:xfrm>
          <a:prstGeom prst="rect">
            <a:avLst/>
          </a:prstGeom>
          <a:solidFill>
            <a:srgbClr val="A3203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57" name="Google Shape;257;p38"/>
          <p:cNvPicPr preferRelativeResize="0"/>
          <p:nvPr/>
        </p:nvPicPr>
        <p:blipFill rotWithShape="1">
          <a:blip r:embed="rId3">
            <a:alphaModFix/>
          </a:blip>
          <a:srcRect b="0" l="0" r="0" t="0"/>
          <a:stretch/>
        </p:blipFill>
        <p:spPr>
          <a:xfrm>
            <a:off x="8496795" y="4015046"/>
            <a:ext cx="643505" cy="1128454"/>
          </a:xfrm>
          <a:prstGeom prst="rect">
            <a:avLst/>
          </a:prstGeom>
          <a:noFill/>
          <a:ln>
            <a:noFill/>
          </a:ln>
        </p:spPr>
      </p:pic>
      <p:pic>
        <p:nvPicPr>
          <p:cNvPr id="258" name="Google Shape;258;p38"/>
          <p:cNvPicPr preferRelativeResize="0"/>
          <p:nvPr/>
        </p:nvPicPr>
        <p:blipFill rotWithShape="1">
          <a:blip r:embed="rId4">
            <a:alphaModFix/>
          </a:blip>
          <a:srcRect b="0" l="0" r="0" t="0"/>
          <a:stretch/>
        </p:blipFill>
        <p:spPr>
          <a:xfrm rot="-5400000">
            <a:off x="7854027" y="1013187"/>
            <a:ext cx="1953235" cy="30459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39"/>
          <p:cNvSpPr txBox="1"/>
          <p:nvPr/>
        </p:nvSpPr>
        <p:spPr>
          <a:xfrm>
            <a:off x="508802" y="650929"/>
            <a:ext cx="7092300" cy="2333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Clr>
                <a:srgbClr val="A32034"/>
              </a:buClr>
              <a:buSzPts val="3300"/>
              <a:buFont typeface="Verdana"/>
              <a:buNone/>
            </a:pPr>
            <a:r>
              <a:rPr b="1" lang="en" sz="3300">
                <a:solidFill>
                  <a:schemeClr val="accent1"/>
                </a:solidFill>
                <a:latin typeface="Verdana"/>
                <a:ea typeface="Verdana"/>
                <a:cs typeface="Verdana"/>
                <a:sym typeface="Verdana"/>
              </a:rPr>
              <a:t>Questions</a:t>
            </a:r>
            <a:endParaRPr b="1" i="0" sz="3300" u="none" cap="none" strike="noStrike">
              <a:solidFill>
                <a:schemeClr val="accent1"/>
              </a:solidFill>
              <a:latin typeface="Verdana"/>
              <a:ea typeface="Verdana"/>
              <a:cs typeface="Verdana"/>
              <a:sym typeface="Verdana"/>
            </a:endParaRPr>
          </a:p>
        </p:txBody>
      </p:sp>
      <p:sp>
        <p:nvSpPr>
          <p:cNvPr id="264" name="Google Shape;264;p39"/>
          <p:cNvSpPr txBox="1"/>
          <p:nvPr/>
        </p:nvSpPr>
        <p:spPr>
          <a:xfrm>
            <a:off x="508801" y="1394739"/>
            <a:ext cx="7425600" cy="3021900"/>
          </a:xfrm>
          <a:prstGeom prst="rect">
            <a:avLst/>
          </a:prstGeom>
          <a:noFill/>
          <a:ln>
            <a:noFill/>
          </a:ln>
        </p:spPr>
        <p:txBody>
          <a:bodyPr anchorCtr="0" anchor="t" bIns="34275" lIns="68575" spcFirstLastPara="1" rIns="68575" wrap="square" tIns="34275">
            <a:noAutofit/>
          </a:bodyPr>
          <a:lstStyle/>
          <a:p>
            <a:pPr indent="0" lvl="0" marL="0" rtl="0" algn="l">
              <a:lnSpc>
                <a:spcPct val="115000"/>
              </a:lnSpc>
              <a:spcBef>
                <a:spcPts val="0"/>
              </a:spcBef>
              <a:spcAft>
                <a:spcPts val="0"/>
              </a:spcAft>
              <a:buClr>
                <a:schemeClr val="dk1"/>
              </a:buClr>
              <a:buSzPts val="1100"/>
              <a:buFont typeface="Arial"/>
              <a:buNone/>
            </a:pPr>
            <a:r>
              <a:rPr b="1" lang="en" sz="1500">
                <a:solidFill>
                  <a:schemeClr val="dk1"/>
                </a:solidFill>
                <a:latin typeface="Verdana"/>
                <a:ea typeface="Verdana"/>
                <a:cs typeface="Verdana"/>
                <a:sym typeface="Verdana"/>
              </a:rPr>
              <a:t>What did you hear?</a:t>
            </a:r>
            <a:endParaRPr b="1" sz="1500">
              <a:solidFill>
                <a:schemeClr val="dk1"/>
              </a:solidFill>
              <a:latin typeface="Verdana"/>
              <a:ea typeface="Verdana"/>
              <a:cs typeface="Verdana"/>
              <a:sym typeface="Verdana"/>
            </a:endParaRPr>
          </a:p>
          <a:p>
            <a:pPr indent="-323850" lvl="0" marL="457200" rtl="0" algn="l">
              <a:lnSpc>
                <a:spcPct val="115000"/>
              </a:lnSpc>
              <a:spcBef>
                <a:spcPts val="0"/>
              </a:spcBef>
              <a:spcAft>
                <a:spcPts val="0"/>
              </a:spcAft>
              <a:buClr>
                <a:schemeClr val="dk1"/>
              </a:buClr>
              <a:buSzPts val="1500"/>
              <a:buFont typeface="Verdana"/>
              <a:buChar char="-"/>
            </a:pPr>
            <a:r>
              <a:rPr lang="en" sz="1500">
                <a:solidFill>
                  <a:schemeClr val="dk1"/>
                </a:solidFill>
                <a:latin typeface="Verdana"/>
                <a:ea typeface="Verdana"/>
                <a:cs typeface="Verdana"/>
                <a:sym typeface="Verdana"/>
              </a:rPr>
              <a:t>what resonated? what didn’t? what would you add?</a:t>
            </a:r>
            <a:endParaRPr sz="1500">
              <a:solidFill>
                <a:schemeClr val="dk1"/>
              </a:solidFill>
              <a:latin typeface="Verdana"/>
              <a:ea typeface="Verdana"/>
              <a:cs typeface="Verdana"/>
              <a:sym typeface="Verdana"/>
            </a:endParaRPr>
          </a:p>
          <a:p>
            <a:pPr indent="0" lvl="0" marL="457200" rtl="0" algn="l">
              <a:lnSpc>
                <a:spcPct val="115000"/>
              </a:lnSpc>
              <a:spcBef>
                <a:spcPts val="0"/>
              </a:spcBef>
              <a:spcAft>
                <a:spcPts val="0"/>
              </a:spcAft>
              <a:buNone/>
            </a:pPr>
            <a:r>
              <a:t/>
            </a:r>
            <a:endParaRPr sz="1500">
              <a:solidFill>
                <a:schemeClr val="dk1"/>
              </a:solidFill>
              <a:latin typeface="Verdana"/>
              <a:ea typeface="Verdana"/>
              <a:cs typeface="Verdana"/>
              <a:sym typeface="Verdana"/>
            </a:endParaRPr>
          </a:p>
          <a:p>
            <a:pPr indent="0" lvl="0" marL="0" rtl="0" algn="l">
              <a:lnSpc>
                <a:spcPct val="115000"/>
              </a:lnSpc>
              <a:spcBef>
                <a:spcPts val="0"/>
              </a:spcBef>
              <a:spcAft>
                <a:spcPts val="0"/>
              </a:spcAft>
              <a:buNone/>
            </a:pPr>
            <a:r>
              <a:rPr b="1" lang="en" sz="1500">
                <a:solidFill>
                  <a:schemeClr val="dk1"/>
                </a:solidFill>
                <a:latin typeface="Verdana"/>
                <a:ea typeface="Verdana"/>
                <a:cs typeface="Verdana"/>
                <a:sym typeface="Verdana"/>
              </a:rPr>
              <a:t>If you were to focus on </a:t>
            </a:r>
            <a:r>
              <a:rPr b="1" lang="en" sz="1500">
                <a:solidFill>
                  <a:schemeClr val="dk1"/>
                </a:solidFill>
                <a:latin typeface="Verdana"/>
                <a:ea typeface="Verdana"/>
                <a:cs typeface="Verdana"/>
                <a:sym typeface="Verdana"/>
              </a:rPr>
              <a:t>one</a:t>
            </a:r>
            <a:r>
              <a:rPr b="1" lang="en" sz="1500">
                <a:solidFill>
                  <a:schemeClr val="dk1"/>
                </a:solidFill>
                <a:latin typeface="Verdana"/>
                <a:ea typeface="Verdana"/>
                <a:cs typeface="Verdana"/>
                <a:sym typeface="Verdana"/>
              </a:rPr>
              <a:t> theme or learning,</a:t>
            </a:r>
            <a:r>
              <a:rPr lang="en" sz="1500">
                <a:solidFill>
                  <a:schemeClr val="dk1"/>
                </a:solidFill>
                <a:latin typeface="Verdana"/>
                <a:ea typeface="Verdana"/>
                <a:cs typeface="Verdana"/>
                <a:sym typeface="Verdana"/>
              </a:rPr>
              <a:t> </a:t>
            </a:r>
            <a:endParaRPr sz="1500">
              <a:solidFill>
                <a:schemeClr val="dk1"/>
              </a:solidFill>
              <a:latin typeface="Verdana"/>
              <a:ea typeface="Verdana"/>
              <a:cs typeface="Verdana"/>
              <a:sym typeface="Verdana"/>
            </a:endParaRPr>
          </a:p>
          <a:p>
            <a:pPr indent="-323850" lvl="0" marL="457200" rtl="0" algn="l">
              <a:lnSpc>
                <a:spcPct val="115000"/>
              </a:lnSpc>
              <a:spcBef>
                <a:spcPts val="0"/>
              </a:spcBef>
              <a:spcAft>
                <a:spcPts val="0"/>
              </a:spcAft>
              <a:buClr>
                <a:schemeClr val="dk1"/>
              </a:buClr>
              <a:buSzPts val="1500"/>
              <a:buFont typeface="Verdana"/>
              <a:buChar char="-"/>
            </a:pPr>
            <a:r>
              <a:rPr lang="en" sz="1500">
                <a:solidFill>
                  <a:schemeClr val="dk1"/>
                </a:solidFill>
                <a:latin typeface="Verdana"/>
                <a:ea typeface="Verdana"/>
                <a:cs typeface="Verdana"/>
                <a:sym typeface="Verdana"/>
              </a:rPr>
              <a:t>what would it be?  why?</a:t>
            </a:r>
            <a:endParaRPr sz="1500">
              <a:solidFill>
                <a:schemeClr val="dk1"/>
              </a:solidFill>
              <a:latin typeface="Verdana"/>
              <a:ea typeface="Verdana"/>
              <a:cs typeface="Verdana"/>
              <a:sym typeface="Verdana"/>
            </a:endParaRPr>
          </a:p>
          <a:p>
            <a:pPr indent="0" lvl="0" marL="457200" rtl="0" algn="l">
              <a:lnSpc>
                <a:spcPct val="115000"/>
              </a:lnSpc>
              <a:spcBef>
                <a:spcPts val="0"/>
              </a:spcBef>
              <a:spcAft>
                <a:spcPts val="0"/>
              </a:spcAft>
              <a:buNone/>
            </a:pPr>
            <a:r>
              <a:t/>
            </a:r>
            <a:endParaRPr sz="1500">
              <a:solidFill>
                <a:schemeClr val="dk1"/>
              </a:solidFill>
              <a:latin typeface="Verdana"/>
              <a:ea typeface="Verdana"/>
              <a:cs typeface="Verdana"/>
              <a:sym typeface="Verdana"/>
            </a:endParaRPr>
          </a:p>
          <a:p>
            <a:pPr indent="0" lvl="0" marL="0" rtl="0" algn="l">
              <a:lnSpc>
                <a:spcPct val="115000"/>
              </a:lnSpc>
              <a:spcBef>
                <a:spcPts val="0"/>
              </a:spcBef>
              <a:spcAft>
                <a:spcPts val="0"/>
              </a:spcAft>
              <a:buNone/>
            </a:pPr>
            <a:r>
              <a:rPr b="1" lang="en" sz="1500">
                <a:solidFill>
                  <a:schemeClr val="dk1"/>
                </a:solidFill>
                <a:latin typeface="Verdana"/>
                <a:ea typeface="Verdana"/>
                <a:cs typeface="Verdana"/>
                <a:sym typeface="Verdana"/>
              </a:rPr>
              <a:t>What aspect of this work aligns with your calling and gifts? </a:t>
            </a:r>
            <a:endParaRPr b="1" sz="1500">
              <a:solidFill>
                <a:schemeClr val="dk1"/>
              </a:solidFill>
              <a:latin typeface="Verdana"/>
              <a:ea typeface="Verdana"/>
              <a:cs typeface="Verdana"/>
              <a:sym typeface="Verdana"/>
            </a:endParaRPr>
          </a:p>
          <a:p>
            <a:pPr indent="-323850" lvl="0" marL="457200" rtl="0" algn="l">
              <a:lnSpc>
                <a:spcPct val="115000"/>
              </a:lnSpc>
              <a:spcBef>
                <a:spcPts val="0"/>
              </a:spcBef>
              <a:spcAft>
                <a:spcPts val="0"/>
              </a:spcAft>
              <a:buClr>
                <a:schemeClr val="dk1"/>
              </a:buClr>
              <a:buSzPts val="1500"/>
              <a:buFont typeface="Verdana"/>
              <a:buChar char="-"/>
            </a:pPr>
            <a:r>
              <a:rPr lang="en" sz="1500">
                <a:solidFill>
                  <a:schemeClr val="dk1"/>
                </a:solidFill>
                <a:latin typeface="Verdana"/>
                <a:ea typeface="Verdana"/>
                <a:cs typeface="Verdana"/>
                <a:sym typeface="Verdana"/>
              </a:rPr>
              <a:t>how might you participate in moving God’s church into the future?</a:t>
            </a:r>
            <a:endParaRPr sz="1500">
              <a:solidFill>
                <a:schemeClr val="dk1"/>
              </a:solidFill>
              <a:latin typeface="Verdana"/>
              <a:ea typeface="Verdana"/>
              <a:cs typeface="Verdana"/>
              <a:sym typeface="Verdana"/>
            </a:endParaRPr>
          </a:p>
          <a:p>
            <a:pPr indent="0" lvl="0" marL="457200" rtl="0" algn="l">
              <a:lnSpc>
                <a:spcPct val="115000"/>
              </a:lnSpc>
              <a:spcBef>
                <a:spcPts val="0"/>
              </a:spcBef>
              <a:spcAft>
                <a:spcPts val="0"/>
              </a:spcAft>
              <a:buNone/>
            </a:pPr>
            <a:r>
              <a:t/>
            </a:r>
            <a:endParaRPr sz="1500">
              <a:solidFill>
                <a:schemeClr val="dk1"/>
              </a:solidFill>
              <a:latin typeface="Verdana"/>
              <a:ea typeface="Verdana"/>
              <a:cs typeface="Verdana"/>
              <a:sym typeface="Verdana"/>
            </a:endParaRPr>
          </a:p>
          <a:p>
            <a:pPr indent="0" lvl="0" marL="0" rtl="0" algn="l">
              <a:lnSpc>
                <a:spcPct val="115000"/>
              </a:lnSpc>
              <a:spcBef>
                <a:spcPts val="0"/>
              </a:spcBef>
              <a:spcAft>
                <a:spcPts val="0"/>
              </a:spcAft>
              <a:buNone/>
            </a:pPr>
            <a:r>
              <a:rPr b="1" lang="en" sz="1500">
                <a:solidFill>
                  <a:schemeClr val="dk1"/>
                </a:solidFill>
                <a:latin typeface="Verdana"/>
                <a:ea typeface="Verdana"/>
                <a:cs typeface="Verdana"/>
                <a:sym typeface="Verdana"/>
              </a:rPr>
              <a:t>What do you need to learn to lead well in this time?</a:t>
            </a:r>
            <a:endParaRPr b="1" sz="1500">
              <a:solidFill>
                <a:schemeClr val="dk1"/>
              </a:solidFill>
              <a:latin typeface="Verdana"/>
              <a:ea typeface="Verdana"/>
              <a:cs typeface="Verdana"/>
              <a:sym typeface="Verdana"/>
            </a:endParaRPr>
          </a:p>
          <a:p>
            <a:pPr indent="-323850" lvl="0" marL="457200" rtl="0" algn="l">
              <a:lnSpc>
                <a:spcPct val="115000"/>
              </a:lnSpc>
              <a:spcBef>
                <a:spcPts val="0"/>
              </a:spcBef>
              <a:spcAft>
                <a:spcPts val="0"/>
              </a:spcAft>
              <a:buClr>
                <a:schemeClr val="dk1"/>
              </a:buClr>
              <a:buSzPts val="1500"/>
              <a:buFont typeface="Verdana"/>
              <a:buChar char="-"/>
            </a:pPr>
            <a:r>
              <a:rPr lang="en" sz="1500">
                <a:solidFill>
                  <a:schemeClr val="dk1"/>
                </a:solidFill>
                <a:latin typeface="Verdana"/>
                <a:ea typeface="Verdana"/>
                <a:cs typeface="Verdana"/>
                <a:sym typeface="Verdana"/>
              </a:rPr>
              <a:t>what are ways you can go about learning? who are people you can learn with and from?</a:t>
            </a:r>
            <a:endParaRPr sz="1500">
              <a:solidFill>
                <a:schemeClr val="dk1"/>
              </a:solidFill>
              <a:latin typeface="Verdana"/>
              <a:ea typeface="Verdana"/>
              <a:cs typeface="Verdana"/>
              <a:sym typeface="Verdana"/>
            </a:endParaRPr>
          </a:p>
          <a:p>
            <a:pPr indent="0" lvl="0" marL="0" rtl="0" algn="l">
              <a:lnSpc>
                <a:spcPct val="115000"/>
              </a:lnSpc>
              <a:spcBef>
                <a:spcPts val="0"/>
              </a:spcBef>
              <a:spcAft>
                <a:spcPts val="0"/>
              </a:spcAft>
              <a:buNone/>
            </a:pPr>
            <a:r>
              <a:t/>
            </a:r>
            <a:endParaRPr b="1" sz="1300">
              <a:solidFill>
                <a:schemeClr val="dk1"/>
              </a:solidFill>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Verdana"/>
              <a:ea typeface="Verdana"/>
              <a:cs typeface="Verdana"/>
              <a:sym typeface="Verdana"/>
            </a:endParaRPr>
          </a:p>
        </p:txBody>
      </p:sp>
      <p:sp>
        <p:nvSpPr>
          <p:cNvPr id="265" name="Google Shape;265;p39"/>
          <p:cNvSpPr/>
          <p:nvPr/>
        </p:nvSpPr>
        <p:spPr>
          <a:xfrm>
            <a:off x="8496795" y="-1"/>
            <a:ext cx="647100" cy="5143500"/>
          </a:xfrm>
          <a:prstGeom prst="rect">
            <a:avLst/>
          </a:prstGeom>
          <a:solidFill>
            <a:srgbClr val="A3203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66" name="Google Shape;266;p39"/>
          <p:cNvPicPr preferRelativeResize="0"/>
          <p:nvPr/>
        </p:nvPicPr>
        <p:blipFill rotWithShape="1">
          <a:blip r:embed="rId3">
            <a:alphaModFix/>
          </a:blip>
          <a:srcRect b="0" l="0" r="0" t="0"/>
          <a:stretch/>
        </p:blipFill>
        <p:spPr>
          <a:xfrm>
            <a:off x="8496795" y="4015046"/>
            <a:ext cx="643505" cy="1128454"/>
          </a:xfrm>
          <a:prstGeom prst="rect">
            <a:avLst/>
          </a:prstGeom>
          <a:noFill/>
          <a:ln>
            <a:noFill/>
          </a:ln>
        </p:spPr>
      </p:pic>
      <p:pic>
        <p:nvPicPr>
          <p:cNvPr id="267" name="Google Shape;267;p39"/>
          <p:cNvPicPr preferRelativeResize="0"/>
          <p:nvPr/>
        </p:nvPicPr>
        <p:blipFill rotWithShape="1">
          <a:blip r:embed="rId4">
            <a:alphaModFix/>
          </a:blip>
          <a:srcRect b="0" l="0" r="0" t="0"/>
          <a:stretch/>
        </p:blipFill>
        <p:spPr>
          <a:xfrm rot="-5400000">
            <a:off x="7854027" y="1013187"/>
            <a:ext cx="1953235" cy="30459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