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notesSlides/notesSlide1.xml" ContentType="application/vnd.openxmlformats-officedocument.presentationml.notesSlid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Shape 123"/>
          <p:cNvSpPr/>
          <p:nvPr>
            <p:ph type="sldImg"/>
          </p:nvPr>
        </p:nvSpPr>
        <p:spPr>
          <a:prstGeom prst="rect">
            <a:avLst/>
          </a:prstGeom>
        </p:spPr>
        <p:txBody>
          <a:bodyPr/>
          <a:lstStyle/>
          <a:p>
            <a:pPr/>
          </a:p>
        </p:txBody>
      </p:sp>
      <p:sp>
        <p:nvSpPr>
          <p:cNvPr id="124" name="Shape 124"/>
          <p:cNvSpPr/>
          <p:nvPr>
            <p:ph type="body" sz="quarter" idx="1"/>
          </p:nvPr>
        </p:nvSpPr>
        <p:spPr>
          <a:prstGeom prst="rect">
            <a:avLst/>
          </a:prstGeom>
        </p:spPr>
        <p:txBody>
          <a:bodyPr/>
          <a:lstStyle/>
          <a:p>
            <a:pPr/>
            <a:r>
              <a:t>Org. 1.0- until about mid-1990’s; Central physical address; Command and control; symbol: hierarchical org. chart</a:t>
            </a:r>
          </a:p>
          <a:p>
            <a:pPr/>
            <a:r>
              <a:t>Org. 20-from mid-1990’s to June 29, 2007 : Still command control; Central physical address w/</a:t>
            </a:r>
            <a:r>
              <a:rPr b="1"/>
              <a:t>Parallel web presence</a:t>
            </a:r>
          </a:p>
          <a:p>
            <a:pPr/>
            <a:r>
              <a:t>Org. 3.0 – iPhone – social networking available to masses</a:t>
            </a:r>
          </a:p>
          <a:p>
            <a:pPr/>
            <a:r>
              <a:t>Physical and web locations blur; fluidity of behavior on web flows back into bricks and mortar</a:t>
            </a:r>
          </a:p>
          <a:p>
            <a:pPr/>
            <a:r>
              <a:t>24/7/365 availability; need to think I.P address and P.O. (post office) physical address</a:t>
            </a:r>
          </a:p>
          <a:p>
            <a:pPr/>
          </a:p>
          <a:p>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hape 198"/>
          <p:cNvSpPr/>
          <p:nvPr>
            <p:ph type="sldImg"/>
          </p:nvPr>
        </p:nvSpPr>
        <p:spPr>
          <a:prstGeom prst="rect">
            <a:avLst/>
          </a:prstGeom>
        </p:spPr>
        <p:txBody>
          <a:bodyPr/>
          <a:lstStyle/>
          <a:p>
            <a:pPr/>
          </a:p>
        </p:txBody>
      </p:sp>
      <p:sp>
        <p:nvSpPr>
          <p:cNvPr id="199" name="Shape 199"/>
          <p:cNvSpPr/>
          <p:nvPr>
            <p:ph type="body" sz="quarter" idx="1"/>
          </p:nvPr>
        </p:nvSpPr>
        <p:spPr>
          <a:prstGeom prst="rect">
            <a:avLst/>
          </a:prstGeom>
        </p:spPr>
        <p:txBody>
          <a:bodyPr/>
          <a:lstStyle/>
          <a:p>
            <a:pPr/>
            <a:r>
              <a:t>TE and HH provide some examples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hape 204"/>
          <p:cNvSpPr/>
          <p:nvPr>
            <p:ph type="sldImg"/>
          </p:nvPr>
        </p:nvSpPr>
        <p:spPr>
          <a:prstGeom prst="rect">
            <a:avLst/>
          </a:prstGeom>
        </p:spPr>
        <p:txBody>
          <a:bodyPr/>
          <a:lstStyle/>
          <a:p>
            <a:pPr/>
          </a:p>
        </p:txBody>
      </p:sp>
      <p:sp>
        <p:nvSpPr>
          <p:cNvPr id="205" name="Shape 205"/>
          <p:cNvSpPr/>
          <p:nvPr>
            <p:ph type="body" sz="quarter" idx="1"/>
          </p:nvPr>
        </p:nvSpPr>
        <p:spPr>
          <a:prstGeom prst="rect">
            <a:avLst/>
          </a:prstGeom>
        </p:spPr>
        <p:txBody>
          <a:bodyPr/>
          <a:lstStyle/>
          <a:p>
            <a:pPr/>
            <a:r>
              <a:t>TE and HH provide some examples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hape 210"/>
          <p:cNvSpPr/>
          <p:nvPr>
            <p:ph type="sldImg"/>
          </p:nvPr>
        </p:nvSpPr>
        <p:spPr>
          <a:prstGeom prst="rect">
            <a:avLst/>
          </a:prstGeom>
        </p:spPr>
        <p:txBody>
          <a:bodyPr/>
          <a:lstStyle/>
          <a:p>
            <a:pPr/>
          </a:p>
        </p:txBody>
      </p:sp>
      <p:sp>
        <p:nvSpPr>
          <p:cNvPr id="211" name="Shape 211"/>
          <p:cNvSpPr/>
          <p:nvPr>
            <p:ph type="body" sz="quarter" idx="1"/>
          </p:nvPr>
        </p:nvSpPr>
        <p:spPr>
          <a:prstGeom prst="rect">
            <a:avLst/>
          </a:prstGeom>
        </p:spPr>
        <p:txBody>
          <a:bodyPr/>
          <a:lstStyle/>
          <a:p>
            <a:pPr/>
            <a:r>
              <a:t>TE and HH provide some examples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Shape 221"/>
          <p:cNvSpPr/>
          <p:nvPr>
            <p:ph type="sldImg"/>
          </p:nvPr>
        </p:nvSpPr>
        <p:spPr>
          <a:prstGeom prst="rect">
            <a:avLst/>
          </a:prstGeom>
        </p:spPr>
        <p:txBody>
          <a:bodyPr/>
          <a:lstStyle/>
          <a:p>
            <a:pPr/>
          </a:p>
        </p:txBody>
      </p:sp>
      <p:sp>
        <p:nvSpPr>
          <p:cNvPr id="222" name="Shape 222"/>
          <p:cNvSpPr/>
          <p:nvPr>
            <p:ph type="body" sz="quarter" idx="1"/>
          </p:nvPr>
        </p:nvSpPr>
        <p:spPr>
          <a:prstGeom prst="rect">
            <a:avLst/>
          </a:prstGeom>
        </p:spPr>
        <p:txBody>
          <a:bodyPr/>
          <a:lstStyle/>
          <a:p>
            <a:pPr/>
            <a:r>
              <a:t>Challenge: congs. may feel need to innovate</a:t>
            </a:r>
          </a:p>
          <a:p>
            <a:pPr/>
            <a:r>
              <a:t>But, goal is to innovate something meaningful, not yesterday’s “best practices”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Shape 229"/>
          <p:cNvSpPr/>
          <p:nvPr>
            <p:ph type="sldImg"/>
          </p:nvPr>
        </p:nvSpPr>
        <p:spPr>
          <a:prstGeom prst="rect">
            <a:avLst/>
          </a:prstGeom>
        </p:spPr>
        <p:txBody>
          <a:bodyPr/>
          <a:lstStyle/>
          <a:p>
            <a:pPr/>
          </a:p>
        </p:txBody>
      </p:sp>
      <p:sp>
        <p:nvSpPr>
          <p:cNvPr id="230" name="Shape 230"/>
          <p:cNvSpPr/>
          <p:nvPr>
            <p:ph type="body" sz="quarter" idx="1"/>
          </p:nvPr>
        </p:nvSpPr>
        <p:spPr>
          <a:prstGeom prst="rect">
            <a:avLst/>
          </a:prstGeom>
        </p:spPr>
        <p:txBody>
          <a:bodyPr/>
          <a:lstStyle/>
          <a:p>
            <a:pPr/>
            <a:r>
              <a:t>My latest insight-meaning behind picture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13"/>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2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gif"/><Relationship Id="rId5" Type="http://schemas.openxmlformats.org/officeDocument/2006/relationships/image" Target="../media/image3.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jpeg"/><Relationship Id="rId3" Type="http://schemas.openxmlformats.org/officeDocument/2006/relationships/image" Target="../media/image7.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1.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eg"/><Relationship Id="rId4"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Picture 3" descr="Picture 3"/>
          <p:cNvPicPr>
            <a:picLocks noChangeAspect="1"/>
          </p:cNvPicPr>
          <p:nvPr/>
        </p:nvPicPr>
        <p:blipFill>
          <a:blip r:embed="rId2">
            <a:extLst/>
          </a:blip>
          <a:stretch>
            <a:fillRect/>
          </a:stretch>
        </p:blipFill>
        <p:spPr>
          <a:xfrm>
            <a:off x="0" y="-433617"/>
            <a:ext cx="9144000" cy="4503436"/>
          </a:xfrm>
          <a:prstGeom prst="rect">
            <a:avLst/>
          </a:prstGeom>
          <a:ln w="12700">
            <a:miter lim="400000"/>
          </a:ln>
        </p:spPr>
      </p:pic>
      <p:sp>
        <p:nvSpPr>
          <p:cNvPr id="95" name="Title 1"/>
          <p:cNvSpPr txBox="1"/>
          <p:nvPr>
            <p:ph type="ctrTitle"/>
          </p:nvPr>
        </p:nvSpPr>
        <p:spPr>
          <a:xfrm>
            <a:off x="642783" y="3554326"/>
            <a:ext cx="8191683" cy="1470026"/>
          </a:xfrm>
          <a:prstGeom prst="rect">
            <a:avLst/>
          </a:prstGeom>
        </p:spPr>
        <p:txBody>
          <a:bodyPr/>
          <a:lstStyle/>
          <a:p>
            <a:pPr algn="l">
              <a:defRPr b="1" sz="3900">
                <a:latin typeface="Candara"/>
                <a:ea typeface="Candara"/>
                <a:cs typeface="Candara"/>
                <a:sym typeface="Candara"/>
              </a:defRPr>
            </a:pPr>
            <a:r>
              <a:t>Leading in a Connected World:</a:t>
            </a:r>
            <a:br/>
            <a:r>
              <a:rPr b="0"/>
              <a:t>Platform, People, and Purpose</a:t>
            </a:r>
          </a:p>
        </p:txBody>
      </p:sp>
      <p:sp>
        <p:nvSpPr>
          <p:cNvPr id="96" name="Subtitle 2"/>
          <p:cNvSpPr txBox="1"/>
          <p:nvPr>
            <p:ph type="subTitle" sz="quarter" idx="1"/>
          </p:nvPr>
        </p:nvSpPr>
        <p:spPr>
          <a:xfrm>
            <a:off x="4703302" y="5394666"/>
            <a:ext cx="3856707" cy="1098584"/>
          </a:xfrm>
          <a:prstGeom prst="rect">
            <a:avLst/>
          </a:prstGeom>
        </p:spPr>
        <p:txBody>
          <a:bodyPr/>
          <a:lstStyle>
            <a:lvl1pPr>
              <a:lnSpc>
                <a:spcPct val="90000"/>
              </a:lnSpc>
              <a:defRPr>
                <a:latin typeface="Calibri Light"/>
                <a:ea typeface="Calibri Light"/>
                <a:cs typeface="Calibri Light"/>
                <a:sym typeface="Calibri Light"/>
              </a:defRPr>
            </a:lvl1p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Title 3"/>
          <p:cNvSpPr txBox="1"/>
          <p:nvPr>
            <p:ph type="title"/>
          </p:nvPr>
        </p:nvSpPr>
        <p:spPr>
          <a:xfrm>
            <a:off x="457199" y="377637"/>
            <a:ext cx="3008315" cy="592768"/>
          </a:xfrm>
          <a:prstGeom prst="rect">
            <a:avLst/>
          </a:prstGeom>
        </p:spPr>
        <p:txBody>
          <a:bodyPr/>
          <a:lstStyle>
            <a:lvl1pPr algn="ctr" defTabSz="411479">
              <a:defRPr sz="2159"/>
            </a:lvl1pPr>
          </a:lstStyle>
          <a:p>
            <a:pPr/>
            <a:r>
              <a:t>The world is flattening</a:t>
            </a:r>
          </a:p>
        </p:txBody>
      </p:sp>
      <p:sp>
        <p:nvSpPr>
          <p:cNvPr id="99" name="Content Placeholder 4"/>
          <p:cNvSpPr txBox="1"/>
          <p:nvPr>
            <p:ph type="body" sz="half" idx="1"/>
          </p:nvPr>
        </p:nvSpPr>
        <p:spPr>
          <a:xfrm>
            <a:off x="3575048" y="667827"/>
            <a:ext cx="5300010" cy="2540681"/>
          </a:xfrm>
          <a:prstGeom prst="rect">
            <a:avLst/>
          </a:prstGeom>
        </p:spPr>
        <p:txBody>
          <a:bodyPr/>
          <a:lstStyle/>
          <a:p>
            <a:pPr>
              <a:lnSpc>
                <a:spcPct val="80000"/>
              </a:lnSpc>
              <a:spcBef>
                <a:spcPts val="600"/>
              </a:spcBef>
              <a:defRPr sz="2900"/>
            </a:pPr>
            <a:r>
              <a:t>Thomas Friedman concludes </a:t>
            </a:r>
            <a:r>
              <a:rPr i="1"/>
              <a:t>The World is Flat</a:t>
            </a:r>
            <a:r>
              <a:t> because </a:t>
            </a:r>
            <a:r>
              <a:rPr b="1">
                <a:solidFill>
                  <a:schemeClr val="accent6"/>
                </a:solidFill>
              </a:rPr>
              <a:t>globalization in leveling the playing field</a:t>
            </a:r>
            <a:r>
              <a:t>, giving individuals the power to collaborate and compete globally. </a:t>
            </a:r>
          </a:p>
        </p:txBody>
      </p:sp>
      <p:sp>
        <p:nvSpPr>
          <p:cNvPr id="100" name="Text Placeholder 5"/>
          <p:cNvSpPr/>
          <p:nvPr>
            <p:ph type="body" idx="13"/>
          </p:nvPr>
        </p:nvSpPr>
        <p:spPr>
          <a:xfrm>
            <a:off x="457199" y="3018117"/>
            <a:ext cx="3008315" cy="1042788"/>
          </a:xfrm>
          <a:prstGeom prst="rect">
            <a:avLst/>
          </a:prstGeom>
          <a:extLst>
            <a:ext uri="{C572A759-6A51-4108-AA02-DFA0A04FC94B}">
              <ma14:wrappingTextBoxFlag xmlns:ma14="http://schemas.microsoft.com/office/mac/drawingml/2011/main" val="1"/>
            </a:ext>
          </a:extLst>
        </p:spPr>
        <p:txBody>
          <a:bodyPr/>
          <a:lstStyle/>
          <a:p>
            <a:pPr marL="0" indent="0" algn="r">
              <a:spcBef>
                <a:spcPts val="300"/>
              </a:spcBef>
              <a:buSzTx/>
              <a:buFontTx/>
              <a:buNone/>
              <a:defRPr sz="1400"/>
            </a:pPr>
            <a:r>
              <a:t>Thomas L. Friedman, </a:t>
            </a:r>
            <a:r>
              <a:rPr i="1"/>
              <a:t>The World is Flat: A Brief History of the Twenty-First Century</a:t>
            </a:r>
            <a:r>
              <a:t>, 3</a:t>
            </a:r>
            <a:r>
              <a:rPr baseline="30000"/>
              <a:t>rd</a:t>
            </a:r>
            <a:r>
              <a:t> ed, (New York: Picador, 2007)</a:t>
            </a:r>
          </a:p>
        </p:txBody>
      </p:sp>
      <p:sp>
        <p:nvSpPr>
          <p:cNvPr id="101" name="Straight Connector 6"/>
          <p:cNvSpPr/>
          <p:nvPr/>
        </p:nvSpPr>
        <p:spPr>
          <a:xfrm flipH="1">
            <a:off x="3465512" y="273049"/>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pic>
        <p:nvPicPr>
          <p:cNvPr id="102" name="Picture 1" descr="Picture 1"/>
          <p:cNvPicPr>
            <a:picLocks noChangeAspect="1"/>
          </p:cNvPicPr>
          <p:nvPr/>
        </p:nvPicPr>
        <p:blipFill>
          <a:blip r:embed="rId2">
            <a:extLst/>
          </a:blip>
          <a:stretch>
            <a:fillRect/>
          </a:stretch>
        </p:blipFill>
        <p:spPr>
          <a:xfrm>
            <a:off x="179293" y="1030168"/>
            <a:ext cx="3139258" cy="1764401"/>
          </a:xfrm>
          <a:prstGeom prst="rect">
            <a:avLst/>
          </a:prstGeom>
          <a:ln w="12700">
            <a:miter lim="400000"/>
          </a:ln>
        </p:spPr>
      </p:pic>
      <p:sp>
        <p:nvSpPr>
          <p:cNvPr id="103" name="Content Placeholder 4"/>
          <p:cNvSpPr txBox="1"/>
          <p:nvPr/>
        </p:nvSpPr>
        <p:spPr>
          <a:xfrm>
            <a:off x="3575048" y="3290108"/>
            <a:ext cx="5300010" cy="283605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05180" indent="-305180" defTabSz="406908">
              <a:lnSpc>
                <a:spcPct val="80000"/>
              </a:lnSpc>
              <a:spcBef>
                <a:spcPts val="600"/>
              </a:spcBef>
              <a:buSzPct val="100000"/>
              <a:buFont typeface="Arial"/>
              <a:buChar char="•"/>
              <a:defRPr i="1" sz="2581"/>
            </a:pPr>
            <a:r>
              <a:t>Here Comes Everybody</a:t>
            </a:r>
            <a:r>
              <a:rPr i="0"/>
              <a:t>, by Clay Shirky, identifies how the </a:t>
            </a:r>
            <a:r>
              <a:rPr b="1" i="0">
                <a:solidFill>
                  <a:schemeClr val="accent6"/>
                </a:solidFill>
              </a:rPr>
              <a:t>Internet’s</a:t>
            </a:r>
            <a:r>
              <a:rPr i="0">
                <a:solidFill>
                  <a:schemeClr val="accent6"/>
                </a:solidFill>
              </a:rPr>
              <a:t> </a:t>
            </a:r>
            <a:r>
              <a:rPr b="1" i="0">
                <a:solidFill>
                  <a:schemeClr val="accent6"/>
                </a:solidFill>
              </a:rPr>
              <a:t>decentralizing communication</a:t>
            </a:r>
            <a:r>
              <a:rPr i="0">
                <a:solidFill>
                  <a:schemeClr val="accent6"/>
                </a:solidFill>
              </a:rPr>
              <a:t> </a:t>
            </a:r>
            <a:r>
              <a:rPr i="0"/>
              <a:t>has provided new ways for groups to organize without formal structures.</a:t>
            </a:r>
          </a:p>
          <a:p>
            <a:pPr algn="r" defTabSz="406908">
              <a:lnSpc>
                <a:spcPct val="80000"/>
              </a:lnSpc>
              <a:spcBef>
                <a:spcPts val="600"/>
              </a:spcBef>
              <a:defRPr sz="2581"/>
            </a:pPr>
          </a:p>
        </p:txBody>
      </p:sp>
      <p:sp>
        <p:nvSpPr>
          <p:cNvPr id="104" name="Text Placeholder 5"/>
          <p:cNvSpPr txBox="1"/>
          <p:nvPr/>
        </p:nvSpPr>
        <p:spPr>
          <a:xfrm>
            <a:off x="457199" y="4421887"/>
            <a:ext cx="3008315" cy="10319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r">
              <a:spcBef>
                <a:spcPts val="300"/>
              </a:spcBef>
              <a:defRPr sz="1400"/>
            </a:pPr>
            <a:r>
              <a:t>Clay Shirky, </a:t>
            </a:r>
            <a:r>
              <a:rPr i="1"/>
              <a:t>Here Comes Everybody: The Power of Organizing Without Organizations</a:t>
            </a:r>
            <a:r>
              <a:t>, (New York: Penguin Books, 2008).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4" grpId="2"/>
      <p:bldP build="whole" bldLvl="1" animBg="1" rev="0" advAuto="0" spid="103"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Title 3"/>
          <p:cNvSpPr txBox="1"/>
          <p:nvPr>
            <p:ph type="title"/>
          </p:nvPr>
        </p:nvSpPr>
        <p:spPr>
          <a:xfrm>
            <a:off x="457199" y="377637"/>
            <a:ext cx="3008315" cy="592768"/>
          </a:xfrm>
          <a:prstGeom prst="rect">
            <a:avLst/>
          </a:prstGeom>
        </p:spPr>
        <p:txBody>
          <a:bodyPr/>
          <a:lstStyle>
            <a:lvl1pPr algn="ctr" defTabSz="411479">
              <a:defRPr sz="2159"/>
            </a:lvl1pPr>
          </a:lstStyle>
          <a:p>
            <a:pPr/>
            <a:r>
              <a:t>The world is flattening</a:t>
            </a:r>
          </a:p>
        </p:txBody>
      </p:sp>
      <p:sp>
        <p:nvSpPr>
          <p:cNvPr id="107" name="Content Placeholder 4"/>
          <p:cNvSpPr txBox="1"/>
          <p:nvPr>
            <p:ph type="body" sz="half" idx="1"/>
          </p:nvPr>
        </p:nvSpPr>
        <p:spPr>
          <a:xfrm>
            <a:off x="3575048" y="542571"/>
            <a:ext cx="5300010" cy="2615912"/>
          </a:xfrm>
          <a:prstGeom prst="rect">
            <a:avLst/>
          </a:prstGeom>
        </p:spPr>
        <p:txBody>
          <a:bodyPr/>
          <a:lstStyle/>
          <a:p>
            <a:pPr>
              <a:spcBef>
                <a:spcPts val="600"/>
              </a:spcBef>
              <a:defRPr sz="2900"/>
            </a:pPr>
            <a:r>
              <a:t>And Nicholas Christakis and James Fowler acknowledge how </a:t>
            </a:r>
            <a:r>
              <a:rPr i="1"/>
              <a:t>Connected</a:t>
            </a:r>
            <a:r>
              <a:t> we are and the profound ways </a:t>
            </a:r>
            <a:r>
              <a:rPr b="1">
                <a:solidFill>
                  <a:schemeClr val="accent6"/>
                </a:solidFill>
              </a:rPr>
              <a:t>social networks form and shape us</a:t>
            </a:r>
            <a:r>
              <a:t>. </a:t>
            </a:r>
          </a:p>
        </p:txBody>
      </p:sp>
      <p:sp>
        <p:nvSpPr>
          <p:cNvPr id="108" name="Text Placeholder 5"/>
          <p:cNvSpPr/>
          <p:nvPr>
            <p:ph type="body" idx="13"/>
          </p:nvPr>
        </p:nvSpPr>
        <p:spPr>
          <a:xfrm>
            <a:off x="457199" y="3018117"/>
            <a:ext cx="3008315" cy="3108046"/>
          </a:xfrm>
          <a:prstGeom prst="rect">
            <a:avLst/>
          </a:prstGeom>
          <a:extLst>
            <a:ext uri="{C572A759-6A51-4108-AA02-DFA0A04FC94B}">
              <ma14:wrappingTextBoxFlag xmlns:ma14="http://schemas.microsoft.com/office/mac/drawingml/2011/main" val="1"/>
            </a:ext>
          </a:extLst>
        </p:spPr>
        <p:txBody>
          <a:bodyPr/>
          <a:lstStyle/>
          <a:p>
            <a:pPr marL="0" indent="0" algn="r">
              <a:spcBef>
                <a:spcPts val="300"/>
              </a:spcBef>
              <a:buSzTx/>
              <a:buFontTx/>
              <a:buNone/>
              <a:defRPr sz="1400"/>
            </a:pPr>
            <a:r>
              <a:t> Nicholas A. Christakis and James H. Fowler, </a:t>
            </a:r>
            <a:r>
              <a:rPr i="1"/>
              <a:t>Connected: The Surprising Power of Our Social Networks and How They Shape Our Lives - How Your Friends’ Friends’ Friend Affect Everything You Feel, Think, and Do</a:t>
            </a:r>
            <a:r>
              <a:t>, (New York: Back Bay Books, 2009).</a:t>
            </a:r>
          </a:p>
        </p:txBody>
      </p:sp>
      <p:sp>
        <p:nvSpPr>
          <p:cNvPr id="109" name="Straight Connector 6"/>
          <p:cNvSpPr/>
          <p:nvPr/>
        </p:nvSpPr>
        <p:spPr>
          <a:xfrm flipH="1">
            <a:off x="3465512" y="273049"/>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pic>
        <p:nvPicPr>
          <p:cNvPr id="110" name="Picture 1" descr="Picture 1"/>
          <p:cNvPicPr>
            <a:picLocks noChangeAspect="1"/>
          </p:cNvPicPr>
          <p:nvPr/>
        </p:nvPicPr>
        <p:blipFill>
          <a:blip r:embed="rId2">
            <a:extLst/>
          </a:blip>
          <a:stretch>
            <a:fillRect/>
          </a:stretch>
        </p:blipFill>
        <p:spPr>
          <a:xfrm>
            <a:off x="179293" y="1030168"/>
            <a:ext cx="3139258" cy="176440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Title 3"/>
          <p:cNvSpPr txBox="1"/>
          <p:nvPr>
            <p:ph type="title"/>
          </p:nvPr>
        </p:nvSpPr>
        <p:spPr>
          <a:xfrm>
            <a:off x="457199" y="392577"/>
            <a:ext cx="3008315" cy="592769"/>
          </a:xfrm>
          <a:prstGeom prst="rect">
            <a:avLst/>
          </a:prstGeom>
        </p:spPr>
        <p:txBody>
          <a:bodyPr/>
          <a:lstStyle>
            <a:lvl1pPr algn="ctr" defTabSz="411479">
              <a:defRPr sz="2159"/>
            </a:lvl1pPr>
          </a:lstStyle>
          <a:p>
            <a:pPr/>
            <a:r>
              <a:t>The world is flattening</a:t>
            </a:r>
          </a:p>
        </p:txBody>
      </p:sp>
      <p:sp>
        <p:nvSpPr>
          <p:cNvPr id="113" name="Content Placeholder 4"/>
          <p:cNvSpPr txBox="1"/>
          <p:nvPr>
            <p:ph type="body" sz="half" idx="1"/>
          </p:nvPr>
        </p:nvSpPr>
        <p:spPr>
          <a:xfrm>
            <a:off x="3575050" y="2611883"/>
            <a:ext cx="5111750" cy="3738395"/>
          </a:xfrm>
          <a:prstGeom prst="rect">
            <a:avLst/>
          </a:prstGeom>
        </p:spPr>
        <p:txBody>
          <a:bodyPr/>
          <a:lstStyle/>
          <a:p>
            <a:pPr marL="0" indent="0" defTabSz="448055">
              <a:lnSpc>
                <a:spcPct val="80000"/>
              </a:lnSpc>
              <a:spcBef>
                <a:spcPts val="600"/>
              </a:spcBef>
              <a:buSzTx/>
              <a:buNone/>
              <a:defRPr sz="2646"/>
            </a:pPr>
          </a:p>
          <a:p>
            <a:pPr marL="0" indent="0" algn="r" defTabSz="448055">
              <a:lnSpc>
                <a:spcPct val="80000"/>
              </a:lnSpc>
              <a:buSzTx/>
              <a:buNone/>
              <a:defRPr sz="2646"/>
            </a:pPr>
            <a:r>
              <a:t>And because this flattening process is happening “at warp speed and directly or indirectly touching a lot more people on the planet at once,” </a:t>
            </a:r>
            <a:r>
              <a:rPr sz="3332">
                <a:solidFill>
                  <a:schemeClr val="accent6"/>
                </a:solidFill>
              </a:rPr>
              <a:t>organizations that “lack the leadership, flexibility, and imagination to adapt” are at risk</a:t>
            </a:r>
            <a:r>
              <a:rPr sz="3332"/>
              <a:t>.</a:t>
            </a:r>
          </a:p>
        </p:txBody>
      </p:sp>
      <p:sp>
        <p:nvSpPr>
          <p:cNvPr id="114" name="Straight Connector 6"/>
          <p:cNvSpPr/>
          <p:nvPr/>
        </p:nvSpPr>
        <p:spPr>
          <a:xfrm flipH="1">
            <a:off x="3465512" y="273049"/>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pic>
        <p:nvPicPr>
          <p:cNvPr id="115" name="Picture 1" descr="Picture 1"/>
          <p:cNvPicPr>
            <a:picLocks noChangeAspect="1"/>
          </p:cNvPicPr>
          <p:nvPr/>
        </p:nvPicPr>
        <p:blipFill>
          <a:blip r:embed="rId2">
            <a:extLst/>
          </a:blip>
          <a:stretch>
            <a:fillRect/>
          </a:stretch>
        </p:blipFill>
        <p:spPr>
          <a:xfrm>
            <a:off x="179293" y="1030168"/>
            <a:ext cx="3139258" cy="1764401"/>
          </a:xfrm>
          <a:prstGeom prst="rect">
            <a:avLst/>
          </a:prstGeom>
          <a:ln w="12700">
            <a:miter lim="400000"/>
          </a:ln>
        </p:spPr>
      </p:pic>
      <p:sp>
        <p:nvSpPr>
          <p:cNvPr id="116" name="Rectangle 8"/>
          <p:cNvSpPr txBox="1"/>
          <p:nvPr/>
        </p:nvSpPr>
        <p:spPr>
          <a:xfrm>
            <a:off x="791881" y="3240304"/>
            <a:ext cx="2136590" cy="258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400"/>
            </a:pPr>
            <a:r>
              <a:t>The breadth and depth of these changes is </a:t>
            </a:r>
            <a:r>
              <a:rPr b="1"/>
              <a:t>qualitatively changing our experience</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6"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Title 3"/>
          <p:cNvSpPr txBox="1"/>
          <p:nvPr>
            <p:ph type="title"/>
          </p:nvPr>
        </p:nvSpPr>
        <p:spPr>
          <a:xfrm>
            <a:off x="457200" y="273050"/>
            <a:ext cx="2280460" cy="1162050"/>
          </a:xfrm>
          <a:prstGeom prst="rect">
            <a:avLst/>
          </a:prstGeom>
        </p:spPr>
        <p:txBody>
          <a:bodyPr/>
          <a:lstStyle/>
          <a:p>
            <a:pPr defTabSz="438911">
              <a:defRPr sz="2688"/>
            </a:pPr>
            <a:r>
              <a:t>Organizations </a:t>
            </a:r>
            <a:br/>
            <a:r>
              <a:t>1.0 to 3.0</a:t>
            </a:r>
          </a:p>
        </p:txBody>
      </p:sp>
      <p:sp>
        <p:nvSpPr>
          <p:cNvPr id="119" name="Straight Connector 6"/>
          <p:cNvSpPr/>
          <p:nvPr/>
        </p:nvSpPr>
        <p:spPr>
          <a:xfrm flipH="1">
            <a:off x="2839288" y="339551"/>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pic>
        <p:nvPicPr>
          <p:cNvPr id="120" name="Object 10" descr="Object 10"/>
          <p:cNvPicPr>
            <a:picLocks noChangeAspect="1"/>
          </p:cNvPicPr>
          <p:nvPr/>
        </p:nvPicPr>
        <p:blipFill>
          <a:blip r:embed="rId3">
            <a:extLst/>
          </a:blip>
          <a:stretch>
            <a:fillRect/>
          </a:stretch>
        </p:blipFill>
        <p:spPr>
          <a:xfrm>
            <a:off x="2998124" y="110836"/>
            <a:ext cx="5829993" cy="6422969"/>
          </a:xfrm>
          <a:prstGeom prst="rect">
            <a:avLst/>
          </a:prstGeom>
          <a:ln w="12700">
            <a:miter lim="400000"/>
          </a:ln>
        </p:spPr>
      </p:pic>
      <p:pic>
        <p:nvPicPr>
          <p:cNvPr id="121" name="Picture 2" descr="Picture 2"/>
          <p:cNvPicPr>
            <a:picLocks noChangeAspect="1"/>
          </p:cNvPicPr>
          <p:nvPr/>
        </p:nvPicPr>
        <p:blipFill>
          <a:blip r:embed="rId4">
            <a:extLst/>
          </a:blip>
          <a:stretch>
            <a:fillRect/>
          </a:stretch>
        </p:blipFill>
        <p:spPr>
          <a:xfrm>
            <a:off x="196734" y="1727822"/>
            <a:ext cx="2002315" cy="1935387"/>
          </a:xfrm>
          <a:prstGeom prst="rect">
            <a:avLst/>
          </a:prstGeom>
          <a:ln w="12700">
            <a:miter lim="400000"/>
          </a:ln>
        </p:spPr>
      </p:pic>
      <p:pic>
        <p:nvPicPr>
          <p:cNvPr id="122" name="Picture 4" descr="Picture 4"/>
          <p:cNvPicPr>
            <a:picLocks noChangeAspect="1"/>
          </p:cNvPicPr>
          <p:nvPr/>
        </p:nvPicPr>
        <p:blipFill>
          <a:blip r:embed="rId5">
            <a:extLst/>
          </a:blip>
          <a:stretch>
            <a:fillRect/>
          </a:stretch>
        </p:blipFill>
        <p:spPr>
          <a:xfrm>
            <a:off x="196736" y="4381265"/>
            <a:ext cx="2322073" cy="224504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 name="download-1.jpg" descr="download-1.jpg"/>
          <p:cNvPicPr>
            <a:picLocks noChangeAspect="1"/>
          </p:cNvPicPr>
          <p:nvPr/>
        </p:nvPicPr>
        <p:blipFill>
          <a:blip r:embed="rId2">
            <a:extLst/>
          </a:blip>
          <a:stretch>
            <a:fillRect/>
          </a:stretch>
        </p:blipFill>
        <p:spPr>
          <a:xfrm>
            <a:off x="2584598" y="1743262"/>
            <a:ext cx="2813787" cy="4228368"/>
          </a:xfrm>
          <a:prstGeom prst="rect">
            <a:avLst/>
          </a:prstGeom>
          <a:ln w="12700">
            <a:miter lim="400000"/>
          </a:ln>
        </p:spPr>
      </p:pic>
      <p:pic>
        <p:nvPicPr>
          <p:cNvPr id="127" name="Picture 10" descr="Picture 10"/>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sp>
        <p:nvSpPr>
          <p:cNvPr id="128" name="Title 1"/>
          <p:cNvSpPr txBox="1"/>
          <p:nvPr>
            <p:ph type="title"/>
          </p:nvPr>
        </p:nvSpPr>
        <p:spPr>
          <a:xfrm>
            <a:off x="139700" y="1722438"/>
            <a:ext cx="8229600" cy="1143001"/>
          </a:xfrm>
          <a:prstGeom prst="rect">
            <a:avLst/>
          </a:prstGeom>
        </p:spPr>
        <p:txBody>
          <a:bodyPr/>
          <a:lstStyle>
            <a:lvl1pPr algn="r">
              <a:defRPr sz="4000">
                <a:solidFill>
                  <a:srgbClr val="403152"/>
                </a:solidFill>
              </a:defRPr>
            </a:lvl1pPr>
          </a:lstStyle>
          <a:p>
            <a:pPr/>
            <a:r>
              <a:t>4 Foci for Leading</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Straight Connector 6"/>
          <p:cNvSpPr/>
          <p:nvPr/>
        </p:nvSpPr>
        <p:spPr>
          <a:xfrm flipH="1">
            <a:off x="3465512" y="273049"/>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sp>
        <p:nvSpPr>
          <p:cNvPr id="131" name="Title 3"/>
          <p:cNvSpPr txBox="1"/>
          <p:nvPr>
            <p:ph type="title"/>
          </p:nvPr>
        </p:nvSpPr>
        <p:spPr>
          <a:xfrm>
            <a:off x="4098476" y="562783"/>
            <a:ext cx="4358237" cy="1890368"/>
          </a:xfrm>
          <a:prstGeom prst="rect">
            <a:avLst/>
          </a:prstGeom>
        </p:spPr>
        <p:txBody>
          <a:bodyPr/>
          <a:lstStyle/>
          <a:p>
            <a:pPr algn="ctr">
              <a:defRPr b="0" sz="2800"/>
            </a:pPr>
            <a:r>
              <a:t>Do you know your mission?</a:t>
            </a:r>
            <a:br/>
            <a:r>
              <a:t>Are you engaging people in meaningful ways around that mission?</a:t>
            </a:r>
          </a:p>
        </p:txBody>
      </p:sp>
      <p:grpSp>
        <p:nvGrpSpPr>
          <p:cNvPr id="138" name="Group 1"/>
          <p:cNvGrpSpPr/>
          <p:nvPr/>
        </p:nvGrpSpPr>
        <p:grpSpPr>
          <a:xfrm>
            <a:off x="4572851" y="2724241"/>
            <a:ext cx="3265930" cy="3083835"/>
            <a:chOff x="0" y="0"/>
            <a:chExt cx="3265928" cy="3083834"/>
          </a:xfrm>
        </p:grpSpPr>
        <p:sp>
          <p:nvSpPr>
            <p:cNvPr id="132" name="Oval 3"/>
            <p:cNvSpPr/>
            <p:nvPr/>
          </p:nvSpPr>
          <p:spPr>
            <a:xfrm>
              <a:off x="0" y="0"/>
              <a:ext cx="3245379" cy="3083835"/>
            </a:xfrm>
            <a:prstGeom prst="ellipse">
              <a:avLst/>
            </a:prstGeom>
            <a:noFill/>
            <a:ln w="9525" cap="flat">
              <a:solidFill>
                <a:srgbClr val="4A7EBB"/>
              </a:solidFill>
              <a:prstDash val="lgDash"/>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133" name="TextBox 4"/>
            <p:cNvSpPr txBox="1"/>
            <p:nvPr/>
          </p:nvSpPr>
          <p:spPr>
            <a:xfrm>
              <a:off x="2019531" y="1312560"/>
              <a:ext cx="439706" cy="688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4000">
                  <a:solidFill>
                    <a:srgbClr val="F2F2F2"/>
                  </a:solidFill>
                </a:defRPr>
              </a:lvl1pPr>
            </a:lstStyle>
            <a:p>
              <a:pPr/>
              <a:r>
                <a:t>N</a:t>
              </a:r>
            </a:p>
          </p:txBody>
        </p:sp>
        <p:sp>
          <p:nvSpPr>
            <p:cNvPr id="134" name="Circular Arrow 5"/>
            <p:cNvSpPr/>
            <p:nvPr/>
          </p:nvSpPr>
          <p:spPr>
            <a:xfrm rot="9206957">
              <a:off x="1771628" y="1835615"/>
              <a:ext cx="879415" cy="612612"/>
            </a:xfrm>
            <a:custGeom>
              <a:avLst/>
              <a:gdLst/>
              <a:ahLst/>
              <a:cxnLst>
                <a:cxn ang="0">
                  <a:pos x="wd2" y="hd2"/>
                </a:cxn>
                <a:cxn ang="5400000">
                  <a:pos x="wd2" y="hd2"/>
                </a:cxn>
                <a:cxn ang="10800000">
                  <a:pos x="wd2" y="hd2"/>
                </a:cxn>
                <a:cxn ang="16200000">
                  <a:pos x="wd2" y="hd2"/>
                </a:cxn>
              </a:cxnLst>
              <a:rect l="0" t="0" r="r" b="b"/>
              <a:pathLst>
                <a:path w="21600" h="18913" fill="norm" stroke="1" extrusionOk="0">
                  <a:moveTo>
                    <a:pt x="0" y="2481"/>
                  </a:moveTo>
                  <a:lnTo>
                    <a:pt x="0" y="2481"/>
                  </a:lnTo>
                  <a:cubicBezTo>
                    <a:pt x="6477" y="-2687"/>
                    <a:pt x="14717" y="480"/>
                    <a:pt x="18405" y="9556"/>
                  </a:cubicBezTo>
                  <a:cubicBezTo>
                    <a:pt x="18987" y="10987"/>
                    <a:pt x="19433" y="12519"/>
                    <a:pt x="19731" y="14113"/>
                  </a:cubicBezTo>
                  <a:lnTo>
                    <a:pt x="21600" y="14113"/>
                  </a:lnTo>
                  <a:lnTo>
                    <a:pt x="18245" y="18913"/>
                  </a:lnTo>
                  <a:lnTo>
                    <a:pt x="13888" y="14113"/>
                  </a:lnTo>
                  <a:lnTo>
                    <a:pt x="15739" y="14113"/>
                  </a:lnTo>
                  <a:lnTo>
                    <a:pt x="15739" y="14113"/>
                  </a:lnTo>
                  <a:cubicBezTo>
                    <a:pt x="13922" y="6813"/>
                    <a:pt x="8392" y="3043"/>
                    <a:pt x="3388" y="5694"/>
                  </a:cubicBezTo>
                  <a:cubicBezTo>
                    <a:pt x="2823" y="5994"/>
                    <a:pt x="2279" y="6369"/>
                    <a:pt x="1762" y="6816"/>
                  </a:cubicBezTo>
                  <a:close/>
                </a:path>
              </a:pathLst>
            </a:cu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p>
          </p:txBody>
        </p:sp>
        <p:sp>
          <p:nvSpPr>
            <p:cNvPr id="135" name="Circular Arrow 8"/>
            <p:cNvSpPr/>
            <p:nvPr/>
          </p:nvSpPr>
          <p:spPr>
            <a:xfrm rot="15942832">
              <a:off x="1373185" y="1194810"/>
              <a:ext cx="786115" cy="624249"/>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p>
          </p:txBody>
        </p:sp>
        <p:sp>
          <p:nvSpPr>
            <p:cNvPr id="136" name="Circular Arrow 9"/>
            <p:cNvSpPr/>
            <p:nvPr/>
          </p:nvSpPr>
          <p:spPr>
            <a:xfrm rot="2988490">
              <a:off x="2380784" y="1308121"/>
              <a:ext cx="786115" cy="624249"/>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p>
          </p:txBody>
        </p:sp>
        <p:sp>
          <p:nvSpPr>
            <p:cNvPr id="137" name="Up Arrow 10"/>
            <p:cNvSpPr/>
            <p:nvPr/>
          </p:nvSpPr>
          <p:spPr>
            <a:xfrm>
              <a:off x="2059847" y="849089"/>
              <a:ext cx="399390" cy="5605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695"/>
                  </a:moveTo>
                  <a:lnTo>
                    <a:pt x="10800" y="0"/>
                  </a:lnTo>
                  <a:lnTo>
                    <a:pt x="21600" y="7695"/>
                  </a:lnTo>
                  <a:lnTo>
                    <a:pt x="16200" y="7695"/>
                  </a:lnTo>
                  <a:lnTo>
                    <a:pt x="16200" y="21600"/>
                  </a:lnTo>
                  <a:lnTo>
                    <a:pt x="5400" y="21600"/>
                  </a:lnTo>
                  <a:lnTo>
                    <a:pt x="5400" y="7695"/>
                  </a:lnTo>
                  <a:close/>
                </a:path>
              </a:pathLst>
            </a:custGeom>
            <a:solidFill>
              <a:srgbClr val="000000"/>
            </a:solidFill>
            <a:ln w="9525" cap="flat">
              <a:solidFill>
                <a:srgbClr val="000000"/>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grpSp>
      <p:sp>
        <p:nvSpPr>
          <p:cNvPr id="139" name="Title 3"/>
          <p:cNvSpPr txBox="1"/>
          <p:nvPr/>
        </p:nvSpPr>
        <p:spPr>
          <a:xfrm>
            <a:off x="457199" y="392577"/>
            <a:ext cx="3008315" cy="1367921"/>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defRPr b="1" sz="3600"/>
            </a:lvl1pPr>
          </a:lstStyle>
          <a:p>
            <a:pPr/>
            <a:r>
              <a:t>Creating a Compass</a:t>
            </a:r>
          </a:p>
        </p:txBody>
      </p:sp>
      <p:sp>
        <p:nvSpPr>
          <p:cNvPr id="140" name="TextBox 2"/>
          <p:cNvSpPr txBox="1"/>
          <p:nvPr/>
        </p:nvSpPr>
        <p:spPr>
          <a:xfrm>
            <a:off x="4780888" y="3810713"/>
            <a:ext cx="1370968"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Purpose and Identity</a:t>
            </a:r>
          </a:p>
        </p:txBody>
      </p:sp>
      <p:sp>
        <p:nvSpPr>
          <p:cNvPr id="141" name="Title 3"/>
          <p:cNvSpPr txBox="1"/>
          <p:nvPr/>
        </p:nvSpPr>
        <p:spPr>
          <a:xfrm>
            <a:off x="457199" y="1769192"/>
            <a:ext cx="3008315" cy="1367920"/>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lgn="ctr">
              <a:lnSpc>
                <a:spcPct val="90000"/>
              </a:lnSpc>
              <a:defRPr b="1" sz="2200"/>
            </a:pPr>
            <a:r>
              <a:t>Mission and identity</a:t>
            </a:r>
          </a:p>
          <a:p>
            <a:pPr algn="ctr">
              <a:lnSpc>
                <a:spcPct val="90000"/>
              </a:lnSpc>
              <a:defRPr sz="2200"/>
            </a:pPr>
            <a:r>
              <a:t> is central</a:t>
            </a:r>
            <a:endParaRPr b="1"/>
          </a:p>
          <a:p>
            <a:pPr algn="ctr">
              <a:lnSpc>
                <a:spcPct val="90000"/>
              </a:lnSpc>
              <a:defRPr b="1" sz="2200"/>
            </a:pPr>
            <a:r>
              <a:t>Structure</a:t>
            </a:r>
            <a:r>
              <a:rPr b="0"/>
              <a:t> is simply the holding space.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Text Placeholder 4"/>
          <p:cNvSpPr txBox="1"/>
          <p:nvPr>
            <p:ph type="body" sz="quarter" idx="1"/>
          </p:nvPr>
        </p:nvSpPr>
        <p:spPr>
          <a:xfrm>
            <a:off x="289581" y="4697200"/>
            <a:ext cx="3868341" cy="480743"/>
          </a:xfrm>
          <a:prstGeom prst="rect">
            <a:avLst/>
          </a:prstGeom>
        </p:spPr>
        <p:txBody>
          <a:bodyPr/>
          <a:lstStyle>
            <a:lvl1pPr algn="ctr" defTabSz="438911">
              <a:lnSpc>
                <a:spcPct val="90000"/>
              </a:lnSpc>
              <a:spcBef>
                <a:spcPts val="600"/>
              </a:spcBef>
              <a:defRPr sz="2688"/>
            </a:lvl1pPr>
          </a:lstStyle>
          <a:p>
            <a:pPr/>
            <a:r>
              <a:t>Internal</a:t>
            </a:r>
          </a:p>
        </p:txBody>
      </p:sp>
      <p:sp>
        <p:nvSpPr>
          <p:cNvPr id="144" name="Text Placeholder 5"/>
          <p:cNvSpPr/>
          <p:nvPr>
            <p:ph type="body" idx="13"/>
          </p:nvPr>
        </p:nvSpPr>
        <p:spPr>
          <a:xfrm>
            <a:off x="4930418" y="4292474"/>
            <a:ext cx="3887392" cy="480743"/>
          </a:xfrm>
          <a:prstGeom prst="rect">
            <a:avLst/>
          </a:prstGeom>
          <a:extLst>
            <a:ext uri="{C572A759-6A51-4108-AA02-DFA0A04FC94B}">
              <ma14:wrappingTextBoxFlag xmlns:ma14="http://schemas.microsoft.com/office/mac/drawingml/2011/main" val="1"/>
            </a:ext>
          </a:extLst>
        </p:spPr>
        <p:txBody>
          <a:bodyPr/>
          <a:lstStyle>
            <a:lvl1pPr marL="0" indent="0" algn="ctr" defTabSz="438911">
              <a:lnSpc>
                <a:spcPct val="90000"/>
              </a:lnSpc>
              <a:spcBef>
                <a:spcPts val="600"/>
              </a:spcBef>
              <a:buSzTx/>
              <a:buFontTx/>
              <a:buNone/>
              <a:defRPr b="1" sz="2688"/>
            </a:lvl1pPr>
          </a:lstStyle>
          <a:p>
            <a:pPr/>
            <a:r>
              <a:t>External</a:t>
            </a:r>
          </a:p>
        </p:txBody>
      </p:sp>
      <p:sp>
        <p:nvSpPr>
          <p:cNvPr id="145" name="Oval 7"/>
          <p:cNvSpPr/>
          <p:nvPr/>
        </p:nvSpPr>
        <p:spPr>
          <a:xfrm>
            <a:off x="740896" y="2452161"/>
            <a:ext cx="3212958" cy="3129471"/>
          </a:xfrm>
          <a:prstGeom prst="ellipse">
            <a:avLst/>
          </a:prstGeom>
          <a:ln w="57150">
            <a:solidFill>
              <a:srgbClr val="4A7EBB"/>
            </a:solidFill>
            <a:prstDash val="lgDash"/>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46" name="Oval 8"/>
          <p:cNvSpPr/>
          <p:nvPr/>
        </p:nvSpPr>
        <p:spPr>
          <a:xfrm>
            <a:off x="4930418" y="2587649"/>
            <a:ext cx="3212959" cy="3129472"/>
          </a:xfrm>
          <a:prstGeom prst="ellipse">
            <a:avLst/>
          </a:prstGeom>
          <a:ln w="57150">
            <a:solidFill>
              <a:srgbClr val="4A7EBB"/>
            </a:solidFill>
            <a:prstDash val="lgDash"/>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47" name="Striped Right Arrow 9"/>
          <p:cNvSpPr/>
          <p:nvPr/>
        </p:nvSpPr>
        <p:spPr>
          <a:xfrm rot="13953539">
            <a:off x="2659029" y="4777354"/>
            <a:ext cx="1738835" cy="9397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65" y="5400"/>
                </a:lnTo>
                <a:lnTo>
                  <a:pt x="365" y="16200"/>
                </a:lnTo>
                <a:lnTo>
                  <a:pt x="0" y="16200"/>
                </a:lnTo>
                <a:close/>
                <a:moveTo>
                  <a:pt x="730" y="5400"/>
                </a:moveTo>
                <a:lnTo>
                  <a:pt x="1459" y="5400"/>
                </a:lnTo>
                <a:lnTo>
                  <a:pt x="1459" y="16200"/>
                </a:lnTo>
                <a:lnTo>
                  <a:pt x="730" y="16200"/>
                </a:lnTo>
                <a:close/>
                <a:moveTo>
                  <a:pt x="1824" y="5400"/>
                </a:moveTo>
                <a:lnTo>
                  <a:pt x="15763" y="5400"/>
                </a:lnTo>
                <a:lnTo>
                  <a:pt x="15763" y="0"/>
                </a:lnTo>
                <a:lnTo>
                  <a:pt x="21600" y="10800"/>
                </a:lnTo>
                <a:lnTo>
                  <a:pt x="15763" y="21600"/>
                </a:lnTo>
                <a:lnTo>
                  <a:pt x="15763" y="16200"/>
                </a:lnTo>
                <a:lnTo>
                  <a:pt x="1824" y="16200"/>
                </a:lnTo>
                <a:close/>
              </a:path>
            </a:pathLst>
          </a:custGeom>
          <a:ln w="38100">
            <a:solidFill>
              <a:schemeClr val="accent1">
                <a:alpha val="39000"/>
              </a:schemeClr>
            </a:solidFill>
            <a:miter/>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48" name="Striped Right Arrow 10"/>
          <p:cNvSpPr/>
          <p:nvPr/>
        </p:nvSpPr>
        <p:spPr>
          <a:xfrm rot="8282165">
            <a:off x="2036778" y="2151542"/>
            <a:ext cx="1738835" cy="9397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65" y="5400"/>
                </a:lnTo>
                <a:lnTo>
                  <a:pt x="365" y="16200"/>
                </a:lnTo>
                <a:lnTo>
                  <a:pt x="0" y="16200"/>
                </a:lnTo>
                <a:close/>
                <a:moveTo>
                  <a:pt x="730" y="5400"/>
                </a:moveTo>
                <a:lnTo>
                  <a:pt x="1459" y="5400"/>
                </a:lnTo>
                <a:lnTo>
                  <a:pt x="1459" y="16200"/>
                </a:lnTo>
                <a:lnTo>
                  <a:pt x="730" y="16200"/>
                </a:lnTo>
                <a:close/>
                <a:moveTo>
                  <a:pt x="1824" y="5400"/>
                </a:moveTo>
                <a:lnTo>
                  <a:pt x="15763" y="5400"/>
                </a:lnTo>
                <a:lnTo>
                  <a:pt x="15763" y="0"/>
                </a:lnTo>
                <a:lnTo>
                  <a:pt x="21600" y="10800"/>
                </a:lnTo>
                <a:lnTo>
                  <a:pt x="15763" y="21600"/>
                </a:lnTo>
                <a:lnTo>
                  <a:pt x="15763" y="16200"/>
                </a:lnTo>
                <a:lnTo>
                  <a:pt x="1824" y="16200"/>
                </a:lnTo>
                <a:close/>
              </a:path>
            </a:pathLst>
          </a:custGeom>
          <a:ln w="38100">
            <a:solidFill>
              <a:schemeClr val="accent1">
                <a:alpha val="39000"/>
              </a:schemeClr>
            </a:solidFill>
            <a:miter/>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49" name="Striped Right Arrow 11"/>
          <p:cNvSpPr/>
          <p:nvPr/>
        </p:nvSpPr>
        <p:spPr>
          <a:xfrm rot="5876309">
            <a:off x="5384706" y="5281726"/>
            <a:ext cx="1477455" cy="8707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98" y="5400"/>
                </a:lnTo>
                <a:lnTo>
                  <a:pt x="398" y="16200"/>
                </a:lnTo>
                <a:lnTo>
                  <a:pt x="0" y="16200"/>
                </a:lnTo>
                <a:close/>
                <a:moveTo>
                  <a:pt x="796" y="5400"/>
                </a:moveTo>
                <a:lnTo>
                  <a:pt x="1591" y="5400"/>
                </a:lnTo>
                <a:lnTo>
                  <a:pt x="1591" y="16200"/>
                </a:lnTo>
                <a:lnTo>
                  <a:pt x="796" y="16200"/>
                </a:lnTo>
                <a:close/>
                <a:moveTo>
                  <a:pt x="1989" y="5400"/>
                </a:moveTo>
                <a:lnTo>
                  <a:pt x="15235" y="5400"/>
                </a:lnTo>
                <a:lnTo>
                  <a:pt x="15235" y="0"/>
                </a:lnTo>
                <a:lnTo>
                  <a:pt x="21600" y="10800"/>
                </a:lnTo>
                <a:lnTo>
                  <a:pt x="15235" y="21600"/>
                </a:lnTo>
                <a:lnTo>
                  <a:pt x="15235" y="16200"/>
                </a:lnTo>
                <a:lnTo>
                  <a:pt x="1989" y="16200"/>
                </a:lnTo>
                <a:close/>
              </a:path>
            </a:pathLst>
          </a:custGeom>
          <a:ln w="38100">
            <a:solidFill>
              <a:schemeClr val="accent1">
                <a:alpha val="39000"/>
              </a:schemeClr>
            </a:solidFill>
            <a:miter/>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50" name="Striped Right Arrow 12"/>
          <p:cNvSpPr/>
          <p:nvPr/>
        </p:nvSpPr>
        <p:spPr>
          <a:xfrm rot="13991856">
            <a:off x="4457732" y="2097957"/>
            <a:ext cx="1738835" cy="9397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365" y="5400"/>
                </a:lnTo>
                <a:lnTo>
                  <a:pt x="365" y="16200"/>
                </a:lnTo>
                <a:lnTo>
                  <a:pt x="0" y="16200"/>
                </a:lnTo>
                <a:close/>
                <a:moveTo>
                  <a:pt x="730" y="5400"/>
                </a:moveTo>
                <a:lnTo>
                  <a:pt x="1459" y="5400"/>
                </a:lnTo>
                <a:lnTo>
                  <a:pt x="1459" y="16200"/>
                </a:lnTo>
                <a:lnTo>
                  <a:pt x="730" y="16200"/>
                </a:lnTo>
                <a:close/>
                <a:moveTo>
                  <a:pt x="1824" y="5400"/>
                </a:moveTo>
                <a:lnTo>
                  <a:pt x="15763" y="5400"/>
                </a:lnTo>
                <a:lnTo>
                  <a:pt x="15763" y="0"/>
                </a:lnTo>
                <a:lnTo>
                  <a:pt x="21600" y="10800"/>
                </a:lnTo>
                <a:lnTo>
                  <a:pt x="15763" y="21600"/>
                </a:lnTo>
                <a:lnTo>
                  <a:pt x="15763" y="16200"/>
                </a:lnTo>
                <a:lnTo>
                  <a:pt x="1824" y="16200"/>
                </a:lnTo>
                <a:close/>
              </a:path>
            </a:pathLst>
          </a:custGeom>
          <a:ln w="38100">
            <a:solidFill>
              <a:schemeClr val="accent1">
                <a:alpha val="39000"/>
              </a:schemeClr>
            </a:solidFill>
            <a:miter/>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51" name="Circular Arrow 17"/>
          <p:cNvSpPr/>
          <p:nvPr/>
        </p:nvSpPr>
        <p:spPr>
          <a:xfrm rot="17214529">
            <a:off x="940300" y="3561801"/>
            <a:ext cx="1403156" cy="536579"/>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a:solidFill>
              <a:schemeClr val="accent1">
                <a:alpha val="77000"/>
              </a:schemeClr>
            </a:solidFill>
          </a:ln>
          <a:effectLst>
            <a:outerShdw sx="100000" sy="100000" kx="0" ky="0" algn="b" rotWithShape="0" blurRad="38100" dist="23000" dir="5400000">
              <a:srgbClr val="000000">
                <a:alpha val="35000"/>
              </a:srgbClr>
            </a:outerShdw>
          </a:effectLst>
        </p:spPr>
        <p:txBody>
          <a:bodyPr lIns="45719" rIns="45719" anchor="ctr"/>
          <a:lstStyle/>
          <a:p>
            <a:pPr algn="ctr"/>
          </a:p>
        </p:txBody>
      </p:sp>
      <p:sp>
        <p:nvSpPr>
          <p:cNvPr id="152" name="Circular Arrow 18"/>
          <p:cNvSpPr/>
          <p:nvPr/>
        </p:nvSpPr>
        <p:spPr>
          <a:xfrm rot="5058051">
            <a:off x="2208445" y="3802767"/>
            <a:ext cx="1403156" cy="536579"/>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a:solidFill>
              <a:schemeClr val="accent1">
                <a:alpha val="77000"/>
              </a:schemeClr>
            </a:solidFill>
          </a:ln>
          <a:effectLst>
            <a:outerShdw sx="100000" sy="100000" kx="0" ky="0" algn="b" rotWithShape="0" blurRad="38100" dist="23000" dir="5400000">
              <a:srgbClr val="000000">
                <a:alpha val="35000"/>
              </a:srgbClr>
            </a:outerShdw>
          </a:effectLst>
        </p:spPr>
        <p:txBody>
          <a:bodyPr lIns="45719" rIns="45719" anchor="ctr"/>
          <a:lstStyle/>
          <a:p>
            <a:pPr algn="ctr"/>
          </a:p>
        </p:txBody>
      </p:sp>
      <p:sp>
        <p:nvSpPr>
          <p:cNvPr id="153" name="Circular Arrow 19"/>
          <p:cNvSpPr/>
          <p:nvPr/>
        </p:nvSpPr>
        <p:spPr>
          <a:xfrm rot="4185013">
            <a:off x="5541386" y="2494922"/>
            <a:ext cx="1403156" cy="536579"/>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a:solidFill>
              <a:schemeClr val="accent1">
                <a:alpha val="77000"/>
              </a:schemeClr>
            </a:solidFill>
          </a:ln>
          <a:effectLst>
            <a:outerShdw sx="100000" sy="100000" kx="0" ky="0" algn="b" rotWithShape="0" blurRad="38100" dist="23000" dir="5400000">
              <a:srgbClr val="000000">
                <a:alpha val="35000"/>
              </a:srgbClr>
            </a:outerShdw>
          </a:effectLst>
        </p:spPr>
        <p:txBody>
          <a:bodyPr lIns="45719" rIns="45719" anchor="ctr"/>
          <a:lstStyle/>
          <a:p>
            <a:pPr algn="ctr"/>
          </a:p>
        </p:txBody>
      </p:sp>
      <p:sp>
        <p:nvSpPr>
          <p:cNvPr id="154" name="Circular Arrow 20"/>
          <p:cNvSpPr/>
          <p:nvPr/>
        </p:nvSpPr>
        <p:spPr>
          <a:xfrm rot="14513214">
            <a:off x="4386365" y="3126184"/>
            <a:ext cx="1403157" cy="536580"/>
          </a:xfrm>
          <a:custGeom>
            <a:avLst/>
            <a:gdLst/>
            <a:ahLst/>
            <a:cxnLst>
              <a:cxn ang="0">
                <a:pos x="wd2" y="hd2"/>
              </a:cxn>
              <a:cxn ang="5400000">
                <a:pos x="wd2" y="hd2"/>
              </a:cxn>
              <a:cxn ang="10800000">
                <a:pos x="wd2" y="hd2"/>
              </a:cxn>
              <a:cxn ang="16200000">
                <a:pos x="wd2" y="hd2"/>
              </a:cxn>
            </a:cxnLst>
            <a:rect l="0" t="0" r="r" b="b"/>
            <a:pathLst>
              <a:path w="21600" h="20183" fill="norm" stroke="1" extrusionOk="0">
                <a:moveTo>
                  <a:pt x="0" y="17214"/>
                </a:moveTo>
                <a:cubicBezTo>
                  <a:pt x="784" y="6191"/>
                  <a:pt x="5695" y="-1417"/>
                  <a:pt x="10969" y="223"/>
                </a:cubicBezTo>
                <a:cubicBezTo>
                  <a:pt x="14559" y="1339"/>
                  <a:pt x="17546" y="6571"/>
                  <a:pt x="18701" y="13765"/>
                </a:cubicBezTo>
                <a:lnTo>
                  <a:pt x="21600" y="13765"/>
                </a:lnTo>
                <a:lnTo>
                  <a:pt x="17791" y="20183"/>
                </a:lnTo>
                <a:lnTo>
                  <a:pt x="12721" y="13765"/>
                </a:lnTo>
                <a:lnTo>
                  <a:pt x="15530" y="13765"/>
                </a:lnTo>
                <a:cubicBezTo>
                  <a:pt x="13707" y="7341"/>
                  <a:pt x="9551" y="5006"/>
                  <a:pt x="6248" y="8551"/>
                </a:cubicBezTo>
                <a:cubicBezTo>
                  <a:pt x="4406" y="10528"/>
                  <a:pt x="3135" y="14045"/>
                  <a:pt x="2802" y="18086"/>
                </a:cubicBezTo>
                <a:close/>
              </a:path>
            </a:pathLst>
          </a:custGeom>
          <a:ln>
            <a:solidFill>
              <a:schemeClr val="accent1">
                <a:alpha val="77000"/>
              </a:schemeClr>
            </a:solidFill>
          </a:ln>
          <a:effectLst>
            <a:outerShdw sx="100000" sy="100000" kx="0" ky="0" algn="b" rotWithShape="0" blurRad="38100" dist="23000" dir="5400000">
              <a:srgbClr val="000000">
                <a:alpha val="35000"/>
              </a:srgbClr>
            </a:outerShdw>
          </a:effectLst>
        </p:spPr>
        <p:txBody>
          <a:bodyPr lIns="45719" rIns="45719" anchor="ctr"/>
          <a:lstStyle/>
          <a:p>
            <a:pPr algn="ctr"/>
          </a:p>
        </p:txBody>
      </p:sp>
      <p:sp>
        <p:nvSpPr>
          <p:cNvPr id="155" name="TextBox 21"/>
          <p:cNvSpPr txBox="1"/>
          <p:nvPr/>
        </p:nvSpPr>
        <p:spPr>
          <a:xfrm>
            <a:off x="1500230" y="3627749"/>
            <a:ext cx="149727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400">
                <a:solidFill>
                  <a:srgbClr val="403152"/>
                </a:solidFill>
              </a:defRPr>
            </a:lvl1pPr>
          </a:lstStyle>
          <a:p>
            <a:pPr/>
            <a:r>
              <a:t>bonding capital</a:t>
            </a:r>
          </a:p>
        </p:txBody>
      </p:sp>
      <p:sp>
        <p:nvSpPr>
          <p:cNvPr id="156" name="TextBox 22"/>
          <p:cNvSpPr txBox="1"/>
          <p:nvPr/>
        </p:nvSpPr>
        <p:spPr>
          <a:xfrm>
            <a:off x="5475580" y="3390996"/>
            <a:ext cx="149727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400">
                <a:solidFill>
                  <a:srgbClr val="403152"/>
                </a:solidFill>
              </a:defRPr>
            </a:pPr>
            <a:r>
              <a:t>bridging</a:t>
            </a:r>
          </a:p>
          <a:p>
            <a:pPr algn="ctr">
              <a:defRPr sz="2400">
                <a:solidFill>
                  <a:srgbClr val="403152"/>
                </a:solidFill>
              </a:defRPr>
            </a:pPr>
            <a:r>
              <a:t>capital</a:t>
            </a:r>
          </a:p>
        </p:txBody>
      </p:sp>
      <p:sp>
        <p:nvSpPr>
          <p:cNvPr id="157" name="Title 3"/>
          <p:cNvSpPr txBox="1"/>
          <p:nvPr/>
        </p:nvSpPr>
        <p:spPr>
          <a:xfrm>
            <a:off x="457199" y="392577"/>
            <a:ext cx="3008315" cy="1367921"/>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defRPr b="1" sz="3600"/>
            </a:lvl1pPr>
          </a:lstStyle>
          <a:p>
            <a:pPr/>
            <a:r>
              <a:t>Cultivating Community</a:t>
            </a:r>
          </a:p>
        </p:txBody>
      </p:sp>
      <p:sp>
        <p:nvSpPr>
          <p:cNvPr id="158" name="Title 3"/>
          <p:cNvSpPr txBox="1"/>
          <p:nvPr/>
        </p:nvSpPr>
        <p:spPr>
          <a:xfrm>
            <a:off x="4086030" y="401273"/>
            <a:ext cx="4602651" cy="1069344"/>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lgn="ctr">
              <a:defRPr b="1" sz="2400"/>
            </a:pPr>
            <a:r>
              <a:t>Relationships </a:t>
            </a:r>
            <a:r>
              <a:rPr b="0"/>
              <a:t>need tending - </a:t>
            </a:r>
            <a:endParaRPr sz="2000"/>
          </a:p>
          <a:p>
            <a:pPr algn="ctr">
              <a:defRPr sz="2400"/>
            </a:pPr>
            <a:r>
              <a:t>internally</a:t>
            </a:r>
            <a:r>
              <a:rPr b="1"/>
              <a:t> </a:t>
            </a:r>
            <a:r>
              <a:t>and externally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Content Placeholder 1" descr="Content Placeholder 1"/>
          <p:cNvPicPr>
            <a:picLocks noChangeAspect="1"/>
          </p:cNvPicPr>
          <p:nvPr/>
        </p:nvPicPr>
        <p:blipFill>
          <a:blip r:embed="rId2">
            <a:extLst/>
          </a:blip>
          <a:stretch>
            <a:fillRect/>
          </a:stretch>
        </p:blipFill>
        <p:spPr>
          <a:xfrm>
            <a:off x="3808976" y="2235262"/>
            <a:ext cx="5111751" cy="3833834"/>
          </a:xfrm>
          <a:prstGeom prst="rect">
            <a:avLst/>
          </a:prstGeom>
          <a:ln w="12700">
            <a:miter lim="400000"/>
          </a:ln>
        </p:spPr>
      </p:pic>
      <p:sp>
        <p:nvSpPr>
          <p:cNvPr id="161" name="Straight Connector 6"/>
          <p:cNvSpPr/>
          <p:nvPr/>
        </p:nvSpPr>
        <p:spPr>
          <a:xfrm flipH="1">
            <a:off x="3465512" y="273049"/>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sp>
        <p:nvSpPr>
          <p:cNvPr id="162" name="Title 3"/>
          <p:cNvSpPr txBox="1"/>
          <p:nvPr>
            <p:ph type="title"/>
          </p:nvPr>
        </p:nvSpPr>
        <p:spPr>
          <a:xfrm>
            <a:off x="4055183" y="686863"/>
            <a:ext cx="4358237" cy="1579404"/>
          </a:xfrm>
          <a:prstGeom prst="rect">
            <a:avLst/>
          </a:prstGeom>
        </p:spPr>
        <p:txBody>
          <a:bodyPr/>
          <a:lstStyle/>
          <a:p>
            <a:pPr algn="ctr">
              <a:defRPr b="0" sz="2500"/>
            </a:pPr>
            <a:r>
              <a:t>Do you have a vision?</a:t>
            </a:r>
            <a:br/>
            <a:r>
              <a:t>Are decisions made strategically?</a:t>
            </a:r>
            <a:br/>
            <a:r>
              <a:t>How does information flow?</a:t>
            </a:r>
          </a:p>
        </p:txBody>
      </p:sp>
      <p:sp>
        <p:nvSpPr>
          <p:cNvPr id="163" name="Title 3"/>
          <p:cNvSpPr txBox="1"/>
          <p:nvPr/>
        </p:nvSpPr>
        <p:spPr>
          <a:xfrm>
            <a:off x="457199" y="392577"/>
            <a:ext cx="3008315" cy="1367921"/>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defRPr b="1" sz="3600"/>
            </a:lvl1pPr>
          </a:lstStyle>
          <a:p>
            <a:pPr/>
            <a:r>
              <a:t>Generate Momentum</a:t>
            </a:r>
          </a:p>
        </p:txBody>
      </p:sp>
      <p:sp>
        <p:nvSpPr>
          <p:cNvPr id="164" name="Title 3"/>
          <p:cNvSpPr txBox="1"/>
          <p:nvPr/>
        </p:nvSpPr>
        <p:spPr>
          <a:xfrm>
            <a:off x="457199" y="1737281"/>
            <a:ext cx="3008315" cy="1367920"/>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lgn="ctr">
              <a:defRPr sz="2400"/>
            </a:pPr>
            <a:r>
              <a:t>Set direction.</a:t>
            </a:r>
            <a:endParaRPr b="1" sz="2000"/>
          </a:p>
          <a:p>
            <a:pPr algn="ctr">
              <a:defRPr sz="2400"/>
            </a:pPr>
            <a:r>
              <a:t>Lead people.</a:t>
            </a:r>
            <a:endParaRPr b="1" sz="2000"/>
          </a:p>
          <a:p>
            <a:pPr algn="ctr">
              <a:defRPr sz="2400"/>
            </a:pPr>
            <a:r>
              <a:t>Manage flow.</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Picture 1" descr="Picture 1"/>
          <p:cNvPicPr>
            <a:picLocks noChangeAspect="1"/>
          </p:cNvPicPr>
          <p:nvPr/>
        </p:nvPicPr>
        <p:blipFill>
          <a:blip r:embed="rId2">
            <a:extLst/>
          </a:blip>
          <a:stretch>
            <a:fillRect/>
          </a:stretch>
        </p:blipFill>
        <p:spPr>
          <a:xfrm>
            <a:off x="4406993" y="2453151"/>
            <a:ext cx="3784601" cy="2146301"/>
          </a:xfrm>
          <a:prstGeom prst="rect">
            <a:avLst/>
          </a:prstGeom>
          <a:ln w="12700">
            <a:miter lim="400000"/>
          </a:ln>
        </p:spPr>
      </p:pic>
      <p:pic>
        <p:nvPicPr>
          <p:cNvPr id="167" name="Picture 3" descr="Picture 3"/>
          <p:cNvPicPr>
            <a:picLocks noChangeAspect="1"/>
          </p:cNvPicPr>
          <p:nvPr/>
        </p:nvPicPr>
        <p:blipFill>
          <a:blip r:embed="rId3">
            <a:extLst/>
          </a:blip>
          <a:stretch>
            <a:fillRect/>
          </a:stretch>
        </p:blipFill>
        <p:spPr>
          <a:xfrm>
            <a:off x="3792827" y="433205"/>
            <a:ext cx="2540001" cy="1473201"/>
          </a:xfrm>
          <a:prstGeom prst="rect">
            <a:avLst/>
          </a:prstGeom>
          <a:ln w="12700">
            <a:miter lim="400000"/>
          </a:ln>
        </p:spPr>
      </p:pic>
      <p:sp>
        <p:nvSpPr>
          <p:cNvPr id="168" name="Straight Connector 6"/>
          <p:cNvSpPr/>
          <p:nvPr/>
        </p:nvSpPr>
        <p:spPr>
          <a:xfrm flipH="1">
            <a:off x="3465512" y="273049"/>
            <a:ext cx="1" cy="5853115"/>
          </a:xfrm>
          <a:prstGeom prst="line">
            <a:avLst/>
          </a:prstGeom>
          <a:ln w="25400">
            <a:solidFill>
              <a:srgbClr val="558ED5"/>
            </a:solidFill>
          </a:ln>
          <a:effectLst>
            <a:outerShdw sx="100000" sy="100000" kx="0" ky="0" algn="b" rotWithShape="0" blurRad="38100" dist="20000" dir="5400000">
              <a:srgbClr val="000000">
                <a:alpha val="38000"/>
              </a:srgbClr>
            </a:outerShdw>
          </a:effectLst>
        </p:spPr>
        <p:txBody>
          <a:bodyPr lIns="45719" rIns="45719"/>
          <a:lstStyle/>
          <a:p>
            <a:pPr/>
          </a:p>
        </p:txBody>
      </p:sp>
      <p:sp>
        <p:nvSpPr>
          <p:cNvPr id="169" name="Title 3"/>
          <p:cNvSpPr txBox="1"/>
          <p:nvPr>
            <p:ph type="title"/>
          </p:nvPr>
        </p:nvSpPr>
        <p:spPr>
          <a:xfrm>
            <a:off x="4098476" y="1338689"/>
            <a:ext cx="4358237" cy="1331719"/>
          </a:xfrm>
          <a:prstGeom prst="rect">
            <a:avLst/>
          </a:prstGeom>
        </p:spPr>
        <p:txBody>
          <a:bodyPr/>
          <a:lstStyle/>
          <a:p>
            <a:pPr algn="ctr">
              <a:defRPr b="0" sz="2500"/>
            </a:pPr>
            <a:br/>
            <a:r>
              <a:t>Are you risking today for the sake of a vital future?</a:t>
            </a:r>
          </a:p>
        </p:txBody>
      </p:sp>
      <p:sp>
        <p:nvSpPr>
          <p:cNvPr id="170" name="Title 3"/>
          <p:cNvSpPr txBox="1"/>
          <p:nvPr/>
        </p:nvSpPr>
        <p:spPr>
          <a:xfrm>
            <a:off x="457199" y="392577"/>
            <a:ext cx="3008315" cy="1079314"/>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a:defRPr b="1" sz="3200"/>
            </a:lvl1pPr>
          </a:lstStyle>
          <a:p>
            <a:pPr/>
            <a:r>
              <a:t>Experiment</a:t>
            </a:r>
            <a:endParaRPr sz="2400"/>
          </a:p>
        </p:txBody>
      </p:sp>
      <p:sp>
        <p:nvSpPr>
          <p:cNvPr id="171" name="Title 3"/>
          <p:cNvSpPr txBox="1"/>
          <p:nvPr/>
        </p:nvSpPr>
        <p:spPr>
          <a:xfrm>
            <a:off x="3327277" y="4929899"/>
            <a:ext cx="5490217" cy="1400142"/>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lgn="ctr">
              <a:defRPr sz="2800"/>
            </a:pPr>
            <a:r>
              <a:t>Eye to the Future</a:t>
            </a:r>
            <a:endParaRPr b="1"/>
          </a:p>
          <a:p>
            <a:pPr algn="ctr">
              <a:defRPr sz="2800"/>
            </a:pPr>
            <a:r>
              <a:t>Open system</a:t>
            </a:r>
            <a:endParaRPr b="1" sz="2000"/>
          </a:p>
          <a:p>
            <a:pPr algn="ctr">
              <a:defRPr sz="2800"/>
            </a:pPr>
            <a:r>
              <a:t>Collective Intelligence</a:t>
            </a:r>
          </a:p>
        </p:txBody>
      </p:sp>
      <p:sp>
        <p:nvSpPr>
          <p:cNvPr id="172" name="Title 3"/>
          <p:cNvSpPr txBox="1"/>
          <p:nvPr/>
        </p:nvSpPr>
        <p:spPr>
          <a:xfrm>
            <a:off x="457199" y="1085232"/>
            <a:ext cx="3008315" cy="1367920"/>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lgn="ctr">
              <a:defRPr sz="2400"/>
            </a:pPr>
            <a:r>
              <a:t>Become an </a:t>
            </a:r>
            <a:endParaRPr b="1" sz="2000"/>
          </a:p>
          <a:p>
            <a:pPr algn="ctr">
              <a:defRPr b="1" sz="2400"/>
            </a:pPr>
            <a:r>
              <a:t>agile learning community</a:t>
            </a:r>
            <a:r>
              <a:rPr b="0"/>
              <a: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4" name="Picture 1" descr="Picture 1"/>
          <p:cNvPicPr>
            <a:picLocks noChangeAspect="1"/>
          </p:cNvPicPr>
          <p:nvPr/>
        </p:nvPicPr>
        <p:blipFill>
          <a:blip r:embed="rId2">
            <a:alphaModFix amt="27171"/>
            <a:extLst/>
          </a:blip>
          <a:stretch>
            <a:fillRect/>
          </a:stretch>
        </p:blipFill>
        <p:spPr>
          <a:xfrm>
            <a:off x="943805" y="2163963"/>
            <a:ext cx="3784601" cy="2146301"/>
          </a:xfrm>
          <a:prstGeom prst="rect">
            <a:avLst/>
          </a:prstGeom>
          <a:ln w="12700">
            <a:miter lim="400000"/>
          </a:ln>
        </p:spPr>
      </p:pic>
      <p:pic>
        <p:nvPicPr>
          <p:cNvPr id="175" name="Picture 10" descr="Picture 10"/>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sp>
        <p:nvSpPr>
          <p:cNvPr id="176" name="Title 1"/>
          <p:cNvSpPr txBox="1"/>
          <p:nvPr>
            <p:ph type="title"/>
          </p:nvPr>
        </p:nvSpPr>
        <p:spPr>
          <a:prstGeom prst="rect">
            <a:avLst/>
          </a:prstGeom>
        </p:spPr>
        <p:txBody>
          <a:bodyPr/>
          <a:lstStyle>
            <a:lvl1pPr algn="r">
              <a:defRPr sz="4000">
                <a:solidFill>
                  <a:srgbClr val="403152"/>
                </a:solidFill>
              </a:defRPr>
            </a:lvl1pPr>
          </a:lstStyle>
          <a:p>
            <a:pPr/>
            <a:r>
              <a:t>4 Foci for Leading</a:t>
            </a:r>
          </a:p>
        </p:txBody>
      </p:sp>
      <p:sp>
        <p:nvSpPr>
          <p:cNvPr id="177" name="Content Placeholder 2"/>
          <p:cNvSpPr txBox="1"/>
          <p:nvPr>
            <p:ph type="body" sz="half" idx="1"/>
          </p:nvPr>
        </p:nvSpPr>
        <p:spPr>
          <a:xfrm>
            <a:off x="4811728" y="2014309"/>
            <a:ext cx="3682589" cy="3950532"/>
          </a:xfrm>
          <a:prstGeom prst="rect">
            <a:avLst/>
          </a:prstGeom>
        </p:spPr>
        <p:txBody>
          <a:bodyPr/>
          <a:lstStyle/>
          <a:p>
            <a:pPr>
              <a:spcBef>
                <a:spcPts val="500"/>
              </a:spcBef>
              <a:defRPr b="1" sz="2200"/>
            </a:pPr>
            <a:r>
              <a:t>Creating a Compass</a:t>
            </a:r>
            <a:r>
              <a:rPr b="0"/>
              <a:t> –Mission and Identity</a:t>
            </a:r>
          </a:p>
          <a:p>
            <a:pPr>
              <a:spcBef>
                <a:spcPts val="500"/>
              </a:spcBef>
              <a:defRPr b="1" sz="2200"/>
            </a:pPr>
            <a:r>
              <a:t>Cultivating</a:t>
            </a:r>
            <a:r>
              <a:rPr b="0"/>
              <a:t> </a:t>
            </a:r>
            <a:r>
              <a:t>Community </a:t>
            </a:r>
            <a:r>
              <a:rPr b="0"/>
              <a:t>– Attending to Relationships</a:t>
            </a:r>
          </a:p>
          <a:p>
            <a:pPr>
              <a:spcBef>
                <a:spcPts val="500"/>
              </a:spcBef>
              <a:defRPr b="1" sz="2200"/>
            </a:pPr>
            <a:r>
              <a:t>Generating</a:t>
            </a:r>
            <a:r>
              <a:rPr b="0"/>
              <a:t> </a:t>
            </a:r>
            <a:r>
              <a:t>Momentum</a:t>
            </a:r>
            <a:r>
              <a:rPr b="0"/>
              <a:t> – Setting Direction and Making Decisions</a:t>
            </a:r>
          </a:p>
          <a:p>
            <a:pPr>
              <a:spcBef>
                <a:spcPts val="500"/>
              </a:spcBef>
              <a:defRPr b="1" sz="2200"/>
            </a:pPr>
            <a:r>
              <a:t>Experimenting</a:t>
            </a:r>
            <a:r>
              <a:rPr b="0"/>
              <a:t> –Becoming an Agile Learning Community</a:t>
            </a:r>
          </a:p>
        </p:txBody>
      </p:sp>
      <p:grpSp>
        <p:nvGrpSpPr>
          <p:cNvPr id="184" name="Group 6"/>
          <p:cNvGrpSpPr/>
          <p:nvPr/>
        </p:nvGrpSpPr>
        <p:grpSpPr>
          <a:xfrm>
            <a:off x="1203141" y="2999495"/>
            <a:ext cx="3265929" cy="3083835"/>
            <a:chOff x="0" y="0"/>
            <a:chExt cx="3265928" cy="3083834"/>
          </a:xfrm>
        </p:grpSpPr>
        <p:sp>
          <p:nvSpPr>
            <p:cNvPr id="178" name="Oval 3"/>
            <p:cNvSpPr/>
            <p:nvPr/>
          </p:nvSpPr>
          <p:spPr>
            <a:xfrm>
              <a:off x="0" y="0"/>
              <a:ext cx="3245379" cy="3083835"/>
            </a:xfrm>
            <a:prstGeom prst="ellipse">
              <a:avLst/>
            </a:prstGeom>
            <a:noFill/>
            <a:ln w="9525" cap="flat">
              <a:solidFill>
                <a:srgbClr val="4A7EBB"/>
              </a:solidFill>
              <a:prstDash val="lgDash"/>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179" name="TextBox 4"/>
            <p:cNvSpPr txBox="1"/>
            <p:nvPr/>
          </p:nvSpPr>
          <p:spPr>
            <a:xfrm>
              <a:off x="2019531" y="1312560"/>
              <a:ext cx="439706" cy="688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4000">
                  <a:solidFill>
                    <a:srgbClr val="F2F2F2"/>
                  </a:solidFill>
                </a:defRPr>
              </a:lvl1pPr>
            </a:lstStyle>
            <a:p>
              <a:pPr/>
              <a:r>
                <a:t>N</a:t>
              </a:r>
            </a:p>
          </p:txBody>
        </p:sp>
        <p:sp>
          <p:nvSpPr>
            <p:cNvPr id="180" name="Circular Arrow 17"/>
            <p:cNvSpPr/>
            <p:nvPr/>
          </p:nvSpPr>
          <p:spPr>
            <a:xfrm rot="9206957">
              <a:off x="1771628" y="1835615"/>
              <a:ext cx="879415" cy="612612"/>
            </a:xfrm>
            <a:custGeom>
              <a:avLst/>
              <a:gdLst/>
              <a:ahLst/>
              <a:cxnLst>
                <a:cxn ang="0">
                  <a:pos x="wd2" y="hd2"/>
                </a:cxn>
                <a:cxn ang="5400000">
                  <a:pos x="wd2" y="hd2"/>
                </a:cxn>
                <a:cxn ang="10800000">
                  <a:pos x="wd2" y="hd2"/>
                </a:cxn>
                <a:cxn ang="16200000">
                  <a:pos x="wd2" y="hd2"/>
                </a:cxn>
              </a:cxnLst>
              <a:rect l="0" t="0" r="r" b="b"/>
              <a:pathLst>
                <a:path w="21600" h="18913" fill="norm" stroke="1" extrusionOk="0">
                  <a:moveTo>
                    <a:pt x="0" y="2481"/>
                  </a:moveTo>
                  <a:lnTo>
                    <a:pt x="0" y="2481"/>
                  </a:lnTo>
                  <a:cubicBezTo>
                    <a:pt x="6477" y="-2687"/>
                    <a:pt x="14717" y="480"/>
                    <a:pt x="18405" y="9556"/>
                  </a:cubicBezTo>
                  <a:cubicBezTo>
                    <a:pt x="18987" y="10987"/>
                    <a:pt x="19433" y="12519"/>
                    <a:pt x="19731" y="14113"/>
                  </a:cubicBezTo>
                  <a:lnTo>
                    <a:pt x="21600" y="14113"/>
                  </a:lnTo>
                  <a:lnTo>
                    <a:pt x="18245" y="18913"/>
                  </a:lnTo>
                  <a:lnTo>
                    <a:pt x="13888" y="14113"/>
                  </a:lnTo>
                  <a:lnTo>
                    <a:pt x="15739" y="14113"/>
                  </a:lnTo>
                  <a:lnTo>
                    <a:pt x="15739" y="14113"/>
                  </a:lnTo>
                  <a:cubicBezTo>
                    <a:pt x="13922" y="6813"/>
                    <a:pt x="8392" y="3043"/>
                    <a:pt x="3388" y="5694"/>
                  </a:cubicBezTo>
                  <a:cubicBezTo>
                    <a:pt x="2823" y="5994"/>
                    <a:pt x="2279" y="6369"/>
                    <a:pt x="1762" y="6816"/>
                  </a:cubicBezTo>
                  <a:close/>
                </a:path>
              </a:pathLst>
            </a:cu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p>
          </p:txBody>
        </p:sp>
        <p:sp>
          <p:nvSpPr>
            <p:cNvPr id="181" name="Circular Arrow 18"/>
            <p:cNvSpPr/>
            <p:nvPr/>
          </p:nvSpPr>
          <p:spPr>
            <a:xfrm rot="15942832">
              <a:off x="1373185" y="1194810"/>
              <a:ext cx="786115" cy="624249"/>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p>
          </p:txBody>
        </p:sp>
        <p:sp>
          <p:nvSpPr>
            <p:cNvPr id="182" name="Circular Arrow 19"/>
            <p:cNvSpPr/>
            <p:nvPr/>
          </p:nvSpPr>
          <p:spPr>
            <a:xfrm rot="2988490">
              <a:off x="2380784" y="1308121"/>
              <a:ext cx="786115" cy="624249"/>
            </a:xfrm>
            <a:custGeom>
              <a:avLst/>
              <a:gdLst/>
              <a:ahLst/>
              <a:cxnLst>
                <a:cxn ang="0">
                  <a:pos x="wd2" y="hd2"/>
                </a:cxn>
                <a:cxn ang="5400000">
                  <a:pos x="wd2" y="hd2"/>
                </a:cxn>
                <a:cxn ang="10800000">
                  <a:pos x="wd2" y="hd2"/>
                </a:cxn>
                <a:cxn ang="16200000">
                  <a:pos x="wd2" y="hd2"/>
                </a:cxn>
              </a:cxnLst>
              <a:rect l="0" t="0" r="r" b="b"/>
              <a:pathLst>
                <a:path w="21600" h="18993" fill="norm" stroke="1" extrusionOk="0">
                  <a:moveTo>
                    <a:pt x="0" y="3302"/>
                  </a:moveTo>
                  <a:cubicBezTo>
                    <a:pt x="5864" y="-2607"/>
                    <a:pt x="13858" y="-371"/>
                    <a:pt x="17856" y="8295"/>
                  </a:cubicBezTo>
                  <a:cubicBezTo>
                    <a:pt x="18779" y="10297"/>
                    <a:pt x="19435" y="12542"/>
                    <a:pt x="19788" y="14908"/>
                  </a:cubicBezTo>
                  <a:lnTo>
                    <a:pt x="21600" y="14908"/>
                  </a:lnTo>
                  <a:lnTo>
                    <a:pt x="18253" y="18993"/>
                  </a:lnTo>
                  <a:lnTo>
                    <a:pt x="14257" y="14908"/>
                  </a:lnTo>
                  <a:lnTo>
                    <a:pt x="16067" y="14908"/>
                  </a:lnTo>
                  <a:lnTo>
                    <a:pt x="16067" y="14908"/>
                  </a:lnTo>
                  <a:cubicBezTo>
                    <a:pt x="14680" y="6979"/>
                    <a:pt x="9602" y="2381"/>
                    <a:pt x="4727" y="4637"/>
                  </a:cubicBezTo>
                  <a:cubicBezTo>
                    <a:pt x="3646" y="5137"/>
                    <a:pt x="2630" y="5956"/>
                    <a:pt x="1731" y="7053"/>
                  </a:cubicBezTo>
                  <a:close/>
                </a:path>
              </a:pathLst>
            </a:custGeom>
            <a:gradFill flip="none" rotWithShape="1">
              <a:gsLst>
                <a:gs pos="0">
                  <a:srgbClr val="3F80CE"/>
                </a:gs>
                <a:gs pos="100000">
                  <a:schemeClr val="accent1">
                    <a:hueOff val="357503"/>
                    <a:satOff val="54545"/>
                    <a:lumOff val="29273"/>
                  </a:schemeClr>
                </a:gs>
              </a:gsLst>
              <a:lin ang="16200000" scaled="0"/>
            </a:gradFill>
            <a:ln w="9525" cap="flat">
              <a:solidFill>
                <a:srgbClr val="4A7EBB"/>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p>
          </p:txBody>
        </p:sp>
        <p:sp>
          <p:nvSpPr>
            <p:cNvPr id="183" name="Up Arrow 5"/>
            <p:cNvSpPr/>
            <p:nvPr/>
          </p:nvSpPr>
          <p:spPr>
            <a:xfrm>
              <a:off x="2059847" y="849089"/>
              <a:ext cx="399390" cy="5605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695"/>
                  </a:moveTo>
                  <a:lnTo>
                    <a:pt x="10800" y="0"/>
                  </a:lnTo>
                  <a:lnTo>
                    <a:pt x="21600" y="7695"/>
                  </a:lnTo>
                  <a:lnTo>
                    <a:pt x="16200" y="7695"/>
                  </a:lnTo>
                  <a:lnTo>
                    <a:pt x="16200" y="21600"/>
                  </a:lnTo>
                  <a:lnTo>
                    <a:pt x="5400" y="21600"/>
                  </a:lnTo>
                  <a:lnTo>
                    <a:pt x="5400" y="7695"/>
                  </a:lnTo>
                  <a:close/>
                </a:path>
              </a:pathLst>
            </a:custGeom>
            <a:solidFill>
              <a:srgbClr val="000000"/>
            </a:solidFill>
            <a:ln w="9525" cap="flat">
              <a:solidFill>
                <a:srgbClr val="000000"/>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grpSp>
      <p:sp>
        <p:nvSpPr>
          <p:cNvPr id="185" name="Striped Right Arrow 12"/>
          <p:cNvSpPr/>
          <p:nvPr/>
        </p:nvSpPr>
        <p:spPr>
          <a:xfrm rot="13304499">
            <a:off x="3171396" y="4964734"/>
            <a:ext cx="1651252" cy="7085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90" y="5400"/>
                </a:lnTo>
                <a:lnTo>
                  <a:pt x="290" y="16200"/>
                </a:lnTo>
                <a:lnTo>
                  <a:pt x="0" y="16200"/>
                </a:lnTo>
                <a:close/>
                <a:moveTo>
                  <a:pt x="579" y="5400"/>
                </a:moveTo>
                <a:lnTo>
                  <a:pt x="1159" y="5400"/>
                </a:lnTo>
                <a:lnTo>
                  <a:pt x="1159" y="16200"/>
                </a:lnTo>
                <a:lnTo>
                  <a:pt x="579" y="16200"/>
                </a:lnTo>
                <a:close/>
                <a:moveTo>
                  <a:pt x="1448" y="5400"/>
                </a:moveTo>
                <a:lnTo>
                  <a:pt x="16966" y="5400"/>
                </a:lnTo>
                <a:lnTo>
                  <a:pt x="16966" y="0"/>
                </a:lnTo>
                <a:lnTo>
                  <a:pt x="21600" y="10800"/>
                </a:lnTo>
                <a:lnTo>
                  <a:pt x="16966" y="21600"/>
                </a:lnTo>
                <a:lnTo>
                  <a:pt x="16966" y="16200"/>
                </a:lnTo>
                <a:lnTo>
                  <a:pt x="1448" y="16200"/>
                </a:lnTo>
                <a:close/>
              </a:path>
            </a:pathLst>
          </a:custGeom>
          <a:ln w="38100">
            <a:solidFill>
              <a:schemeClr val="accent1">
                <a:alpha val="39000"/>
              </a:schemeClr>
            </a:solidFill>
            <a:miter/>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86" name="Striped Right Arrow 13"/>
          <p:cNvSpPr/>
          <p:nvPr/>
        </p:nvSpPr>
        <p:spPr>
          <a:xfrm rot="6895637">
            <a:off x="1529333" y="5634097"/>
            <a:ext cx="889278" cy="6257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475" y="5400"/>
                </a:lnTo>
                <a:lnTo>
                  <a:pt x="475" y="16200"/>
                </a:lnTo>
                <a:lnTo>
                  <a:pt x="0" y="16200"/>
                </a:lnTo>
                <a:close/>
                <a:moveTo>
                  <a:pt x="950" y="5400"/>
                </a:moveTo>
                <a:lnTo>
                  <a:pt x="1900" y="5400"/>
                </a:lnTo>
                <a:lnTo>
                  <a:pt x="1900" y="16200"/>
                </a:lnTo>
                <a:lnTo>
                  <a:pt x="950" y="16200"/>
                </a:lnTo>
                <a:close/>
                <a:moveTo>
                  <a:pt x="2375" y="5400"/>
                </a:moveTo>
                <a:lnTo>
                  <a:pt x="14001" y="5400"/>
                </a:lnTo>
                <a:lnTo>
                  <a:pt x="14001" y="0"/>
                </a:lnTo>
                <a:lnTo>
                  <a:pt x="21600" y="10800"/>
                </a:lnTo>
                <a:lnTo>
                  <a:pt x="14001" y="21600"/>
                </a:lnTo>
                <a:lnTo>
                  <a:pt x="14001" y="16200"/>
                </a:lnTo>
                <a:lnTo>
                  <a:pt x="2375" y="16200"/>
                </a:lnTo>
                <a:close/>
              </a:path>
            </a:pathLst>
          </a:custGeom>
          <a:ln w="38100">
            <a:solidFill>
              <a:schemeClr val="accent1">
                <a:alpha val="39000"/>
              </a:schemeClr>
            </a:solidFill>
            <a:miter/>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87" name="Circular Arrow 21"/>
          <p:cNvSpPr/>
          <p:nvPr/>
        </p:nvSpPr>
        <p:spPr>
          <a:xfrm rot="6564754">
            <a:off x="1954469" y="5898032"/>
            <a:ext cx="1017949" cy="407953"/>
          </a:xfrm>
          <a:custGeom>
            <a:avLst/>
            <a:gdLst/>
            <a:ahLst/>
            <a:cxnLst>
              <a:cxn ang="0">
                <a:pos x="wd2" y="hd2"/>
              </a:cxn>
              <a:cxn ang="5400000">
                <a:pos x="wd2" y="hd2"/>
              </a:cxn>
              <a:cxn ang="10800000">
                <a:pos x="wd2" y="hd2"/>
              </a:cxn>
              <a:cxn ang="16200000">
                <a:pos x="wd2" y="hd2"/>
              </a:cxn>
            </a:cxnLst>
            <a:rect l="0" t="0" r="r" b="b"/>
            <a:pathLst>
              <a:path w="21600" h="20247" fill="norm" stroke="1" extrusionOk="0">
                <a:moveTo>
                  <a:pt x="0" y="17438"/>
                </a:moveTo>
                <a:lnTo>
                  <a:pt x="0" y="17438"/>
                </a:lnTo>
                <a:cubicBezTo>
                  <a:pt x="730" y="6365"/>
                  <a:pt x="5548" y="-1353"/>
                  <a:pt x="10761" y="198"/>
                </a:cubicBezTo>
                <a:cubicBezTo>
                  <a:pt x="14406" y="1283"/>
                  <a:pt x="17431" y="6728"/>
                  <a:pt x="18532" y="14186"/>
                </a:cubicBezTo>
                <a:lnTo>
                  <a:pt x="21600" y="14186"/>
                </a:lnTo>
                <a:lnTo>
                  <a:pt x="17491" y="20247"/>
                </a:lnTo>
                <a:lnTo>
                  <a:pt x="12295" y="14186"/>
                </a:lnTo>
                <a:lnTo>
                  <a:pt x="15293" y="14186"/>
                </a:lnTo>
                <a:lnTo>
                  <a:pt x="15293" y="14186"/>
                </a:lnTo>
                <a:cubicBezTo>
                  <a:pt x="13642" y="7631"/>
                  <a:pt x="9683" y="5030"/>
                  <a:pt x="6449" y="8377"/>
                </a:cubicBezTo>
                <a:cubicBezTo>
                  <a:pt x="4554" y="10340"/>
                  <a:pt x="3244" y="14042"/>
                  <a:pt x="2935" y="18311"/>
                </a:cubicBezTo>
                <a:close/>
              </a:path>
            </a:pathLst>
          </a:custGeom>
          <a:ln>
            <a:solidFill>
              <a:schemeClr val="accent1">
                <a:alpha val="77000"/>
              </a:schemeClr>
            </a:solidFill>
          </a:ln>
          <a:effectLst>
            <a:outerShdw sx="100000" sy="100000" kx="0" ky="0" algn="b" rotWithShape="0" blurRad="38100" dist="23000" dir="5400000">
              <a:srgbClr val="000000">
                <a:alpha val="35000"/>
              </a:srgbClr>
            </a:outerShdw>
          </a:effectLst>
        </p:spPr>
        <p:txBody>
          <a:bodyPr lIns="45719" rIns="45719" anchor="ctr"/>
          <a:lstStyle/>
          <a:p>
            <a:pPr algn="ctr"/>
          </a:p>
        </p:txBody>
      </p:sp>
      <p:sp>
        <p:nvSpPr>
          <p:cNvPr id="188" name="Circular Arrow 22"/>
          <p:cNvSpPr/>
          <p:nvPr/>
        </p:nvSpPr>
        <p:spPr>
          <a:xfrm rot="17559613">
            <a:off x="976310" y="5288014"/>
            <a:ext cx="1131437" cy="500184"/>
          </a:xfrm>
          <a:custGeom>
            <a:avLst/>
            <a:gdLst/>
            <a:ahLst/>
            <a:cxnLst>
              <a:cxn ang="0">
                <a:pos x="wd2" y="hd2"/>
              </a:cxn>
              <a:cxn ang="5400000">
                <a:pos x="wd2" y="hd2"/>
              </a:cxn>
              <a:cxn ang="10800000">
                <a:pos x="wd2" y="hd2"/>
              </a:cxn>
              <a:cxn ang="16200000">
                <a:pos x="wd2" y="hd2"/>
              </a:cxn>
            </a:cxnLst>
            <a:rect l="0" t="0" r="r" b="b"/>
            <a:pathLst>
              <a:path w="21600" h="20370" fill="norm" stroke="1" extrusionOk="0">
                <a:moveTo>
                  <a:pt x="0" y="17858"/>
                </a:moveTo>
                <a:lnTo>
                  <a:pt x="0" y="17858"/>
                </a:lnTo>
                <a:cubicBezTo>
                  <a:pt x="635" y="6695"/>
                  <a:pt x="5294" y="-1230"/>
                  <a:pt x="10406" y="157"/>
                </a:cubicBezTo>
                <a:cubicBezTo>
                  <a:pt x="14152" y="1174"/>
                  <a:pt x="17248" y="7023"/>
                  <a:pt x="18248" y="14973"/>
                </a:cubicBezTo>
                <a:lnTo>
                  <a:pt x="21600" y="14973"/>
                </a:lnTo>
                <a:lnTo>
                  <a:pt x="16988" y="20370"/>
                </a:lnTo>
                <a:lnTo>
                  <a:pt x="11574" y="14973"/>
                </a:lnTo>
                <a:lnTo>
                  <a:pt x="14889" y="14973"/>
                </a:lnTo>
                <a:lnTo>
                  <a:pt x="14889" y="14973"/>
                </a:lnTo>
                <a:cubicBezTo>
                  <a:pt x="13540" y="8096"/>
                  <a:pt x="9925" y="4938"/>
                  <a:pt x="6813" y="7919"/>
                </a:cubicBezTo>
                <a:cubicBezTo>
                  <a:pt x="4816" y="9833"/>
                  <a:pt x="3426" y="13940"/>
                  <a:pt x="3161" y="18716"/>
                </a:cubicBezTo>
                <a:close/>
              </a:path>
            </a:pathLst>
          </a:custGeom>
          <a:ln>
            <a:solidFill>
              <a:schemeClr val="accent1">
                <a:alpha val="77000"/>
              </a:schemeClr>
            </a:solidFill>
          </a:ln>
          <a:effectLst>
            <a:outerShdw sx="100000" sy="100000" kx="0" ky="0" algn="b" rotWithShape="0" blurRad="38100" dist="23000" dir="5400000">
              <a:srgbClr val="000000">
                <a:alpha val="35000"/>
              </a:srgbClr>
            </a:outerShdw>
          </a:effectLst>
        </p:spPr>
        <p:txBody>
          <a:bodyPr lIns="45719" rIns="45719" anchor="ctr"/>
          <a:lstStyle/>
          <a:p>
            <a:pPr algn="ctr"/>
          </a:p>
        </p:txBody>
      </p:sp>
      <p:sp>
        <p:nvSpPr>
          <p:cNvPr id="189" name="Striped Right Arrow 20"/>
          <p:cNvSpPr/>
          <p:nvPr/>
        </p:nvSpPr>
        <p:spPr>
          <a:xfrm rot="17134519">
            <a:off x="1614765" y="1550934"/>
            <a:ext cx="2804800" cy="10569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6364"/>
                </a:moveTo>
                <a:lnTo>
                  <a:pt x="254" y="6364"/>
                </a:lnTo>
                <a:lnTo>
                  <a:pt x="254" y="15236"/>
                </a:lnTo>
                <a:lnTo>
                  <a:pt x="0" y="15236"/>
                </a:lnTo>
                <a:close/>
                <a:moveTo>
                  <a:pt x="509" y="6364"/>
                </a:moveTo>
                <a:lnTo>
                  <a:pt x="1017" y="6364"/>
                </a:lnTo>
                <a:lnTo>
                  <a:pt x="1017" y="15236"/>
                </a:lnTo>
                <a:lnTo>
                  <a:pt x="509" y="15236"/>
                </a:lnTo>
                <a:close/>
                <a:moveTo>
                  <a:pt x="1272" y="6364"/>
                </a:moveTo>
                <a:lnTo>
                  <a:pt x="17530" y="6364"/>
                </a:lnTo>
                <a:lnTo>
                  <a:pt x="17530" y="0"/>
                </a:lnTo>
                <a:lnTo>
                  <a:pt x="21600" y="10800"/>
                </a:lnTo>
                <a:lnTo>
                  <a:pt x="17530" y="21600"/>
                </a:lnTo>
                <a:lnTo>
                  <a:pt x="17530" y="15236"/>
                </a:lnTo>
                <a:lnTo>
                  <a:pt x="1272" y="15236"/>
                </a:lnTo>
                <a:close/>
              </a:path>
            </a:pathLst>
          </a:custGeom>
          <a:solidFill>
            <a:schemeClr val="accent5">
              <a:alpha val="35000"/>
            </a:schemeClr>
          </a:solidFill>
          <a:ln>
            <a:solidFill>
              <a:srgbClr val="558ED5"/>
            </a:solidFill>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download.jpg" descr="download.jpg"/>
          <p:cNvPicPr>
            <a:picLocks noChangeAspect="1"/>
          </p:cNvPicPr>
          <p:nvPr/>
        </p:nvPicPr>
        <p:blipFill>
          <a:blip r:embed="rId2">
            <a:extLst/>
          </a:blip>
          <a:stretch>
            <a:fillRect/>
          </a:stretch>
        </p:blipFill>
        <p:spPr>
          <a:xfrm>
            <a:off x="2256432" y="1316106"/>
            <a:ext cx="2812070" cy="4225788"/>
          </a:xfrm>
          <a:prstGeom prst="rect">
            <a:avLst/>
          </a:prstGeom>
          <a:ln w="12700">
            <a:miter lim="400000"/>
          </a:ln>
        </p:spPr>
      </p:pic>
      <p:pic>
        <p:nvPicPr>
          <p:cNvPr id="192" name="Picture 10" descr="Picture 10"/>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sp>
        <p:nvSpPr>
          <p:cNvPr id="193" name="Title 1"/>
          <p:cNvSpPr txBox="1"/>
          <p:nvPr>
            <p:ph type="title"/>
          </p:nvPr>
        </p:nvSpPr>
        <p:spPr>
          <a:xfrm>
            <a:off x="-101600" y="1595437"/>
            <a:ext cx="8229600" cy="1143001"/>
          </a:xfrm>
          <a:prstGeom prst="rect">
            <a:avLst/>
          </a:prstGeom>
        </p:spPr>
        <p:txBody>
          <a:bodyPr/>
          <a:lstStyle/>
          <a:p>
            <a:pPr algn="r" defTabSz="406908">
              <a:defRPr sz="3559">
                <a:solidFill>
                  <a:srgbClr val="403152"/>
                </a:solidFill>
              </a:defRPr>
            </a:pPr>
            <a:r>
              <a:t>9 Disciplines for </a:t>
            </a:r>
          </a:p>
          <a:p>
            <a:pPr algn="r" defTabSz="406908">
              <a:defRPr sz="3559">
                <a:solidFill>
                  <a:srgbClr val="403152"/>
                </a:solidFill>
              </a:defRPr>
            </a:pPr>
            <a:r>
              <a:t>a Learning Church</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5" name="Picture 5" descr="Picture 5"/>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sp>
        <p:nvSpPr>
          <p:cNvPr id="196" name="Title 1"/>
          <p:cNvSpPr txBox="1"/>
          <p:nvPr>
            <p:ph type="title"/>
          </p:nvPr>
        </p:nvSpPr>
        <p:spPr>
          <a:xfrm>
            <a:off x="558800" y="414337"/>
            <a:ext cx="8229600" cy="1143001"/>
          </a:xfrm>
          <a:prstGeom prst="rect">
            <a:avLst/>
          </a:prstGeom>
        </p:spPr>
        <p:txBody>
          <a:bodyPr/>
          <a:lstStyle/>
          <a:p>
            <a:pPr algn="r" defTabSz="406908">
              <a:defRPr sz="3559">
                <a:solidFill>
                  <a:srgbClr val="403152"/>
                </a:solidFill>
              </a:defRPr>
            </a:pPr>
            <a:r>
              <a:t>9 Disciplines for </a:t>
            </a:r>
          </a:p>
          <a:p>
            <a:pPr algn="r" defTabSz="406908">
              <a:defRPr sz="3559">
                <a:solidFill>
                  <a:srgbClr val="403152"/>
                </a:solidFill>
              </a:defRPr>
            </a:pPr>
            <a:r>
              <a:t>a Learning Church</a:t>
            </a:r>
          </a:p>
        </p:txBody>
      </p:sp>
      <p:sp>
        <p:nvSpPr>
          <p:cNvPr id="197" name="Content Placeholder 2"/>
          <p:cNvSpPr txBox="1"/>
          <p:nvPr>
            <p:ph type="body" idx="1"/>
          </p:nvPr>
        </p:nvSpPr>
        <p:spPr>
          <a:xfrm>
            <a:off x="1713210" y="1668288"/>
            <a:ext cx="6802140" cy="4508675"/>
          </a:xfrm>
          <a:prstGeom prst="rect">
            <a:avLst/>
          </a:prstGeom>
        </p:spPr>
        <p:txBody>
          <a:bodyPr/>
          <a:lstStyle/>
          <a:p>
            <a:pPr lvl="1" marL="194310" indent="-97155" defTabSz="388620">
              <a:spcBef>
                <a:spcPts val="0"/>
              </a:spcBef>
              <a:buFontTx/>
              <a:buChar char="•"/>
              <a:defRPr sz="2040">
                <a:latin typeface="Helvetica Neue"/>
                <a:ea typeface="Helvetica Neue"/>
                <a:cs typeface="Helvetica Neue"/>
                <a:sym typeface="Helvetica Neue"/>
              </a:defRPr>
            </a:pPr>
            <a:r>
              <a:rPr b="1"/>
              <a:t>Cultivating Spaces for Conversation and Practice</a:t>
            </a:r>
            <a:endParaRPr b="1"/>
          </a:p>
          <a:p>
            <a:pPr lvl="1" marL="194310" indent="-97155" defTabSz="388620">
              <a:spcBef>
                <a:spcPts val="0"/>
              </a:spcBef>
              <a:buFontTx/>
              <a:buChar char="•"/>
              <a:defRPr sz="2040">
                <a:latin typeface="Helvetica Neue"/>
                <a:ea typeface="Helvetica Neue"/>
                <a:cs typeface="Helvetica Neue"/>
                <a:sym typeface="Helvetica Neue"/>
              </a:defRPr>
            </a:pPr>
            <a:r>
              <a:rPr b="1"/>
              <a:t>“</a:t>
            </a:r>
            <a:r>
              <a:t>creating safe spaces for people to practice and play in the Christian story and life.” </a:t>
            </a:r>
            <a:r>
              <a:rPr i="1"/>
              <a:t>Agile Church</a:t>
            </a:r>
            <a:r>
              <a:t>, 89</a:t>
            </a:r>
          </a:p>
          <a:p>
            <a:pPr lvl="1" marL="194310" indent="-97155" defTabSz="388620">
              <a:spcBef>
                <a:spcPts val="0"/>
              </a:spcBef>
              <a:buFontTx/>
              <a:buChar char="•"/>
              <a:defRPr sz="2040">
                <a:latin typeface="Helvetica Neue"/>
                <a:ea typeface="Helvetica Neue"/>
                <a:cs typeface="Helvetica Neue"/>
                <a:sym typeface="Helvetica Neue"/>
              </a:defRPr>
            </a:pPr>
            <a:r>
              <a:rPr b="1"/>
              <a:t>Address Fear and Shame </a:t>
            </a:r>
            <a:endParaRPr b="1"/>
          </a:p>
          <a:p>
            <a:pPr lvl="1" marL="194310" indent="-97155" defTabSz="388620">
              <a:spcBef>
                <a:spcPts val="0"/>
              </a:spcBef>
              <a:buFontTx/>
              <a:buChar char="•"/>
              <a:defRPr sz="2040">
                <a:latin typeface="Helvetica Neue"/>
                <a:ea typeface="Helvetica Neue"/>
                <a:cs typeface="Helvetica Neue"/>
                <a:sym typeface="Helvetica Neue"/>
              </a:defRPr>
            </a:pPr>
            <a:r>
              <a:t>“Brene Brown defines shame as the feeling that we are flawed and therefore unworthy of love and belonging. Shame is the fear of disconnection, the breaking of relationships…” it is an issue of vulnerability. </a:t>
            </a:r>
            <a:r>
              <a:rPr i="1"/>
              <a:t>Agile Church</a:t>
            </a:r>
            <a:r>
              <a:t>, 92</a:t>
            </a:r>
          </a:p>
          <a:p>
            <a:pPr lvl="1" marL="194310" indent="-97155" defTabSz="388620">
              <a:spcBef>
                <a:spcPts val="0"/>
              </a:spcBef>
              <a:buFontTx/>
              <a:buChar char="•"/>
              <a:defRPr sz="2040">
                <a:latin typeface="Helvetica Neue"/>
                <a:ea typeface="Helvetica Neue"/>
                <a:cs typeface="Helvetica Neue"/>
                <a:sym typeface="Helvetica Neue"/>
              </a:defRPr>
            </a:pPr>
            <a:r>
              <a:rPr b="1"/>
              <a:t>Engage Ambivalence and Conflict </a:t>
            </a:r>
            <a:endParaRPr b="1"/>
          </a:p>
          <a:p>
            <a:pPr lvl="1" marL="194310" indent="-97155" defTabSz="388620">
              <a:spcBef>
                <a:spcPts val="0"/>
              </a:spcBef>
              <a:buFontTx/>
              <a:buChar char="•"/>
              <a:defRPr sz="2040">
                <a:latin typeface="Helvetica Neue"/>
                <a:ea typeface="Helvetica Neue"/>
                <a:cs typeface="Helvetica Neue"/>
                <a:sym typeface="Helvetica Neue"/>
              </a:defRPr>
            </a:pPr>
            <a:r>
              <a:t>difference between espoused theory and theory-in-use. Awakened the disconnect and create “double-loop learning” or why are we doing what we are doing and is this what we want to be doing? - </a:t>
            </a:r>
            <a:r>
              <a:rPr i="1"/>
              <a:t>Agile Church</a:t>
            </a:r>
            <a:r>
              <a:t>, 94-95</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1" name="Picture 5" descr="Picture 5"/>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sp>
        <p:nvSpPr>
          <p:cNvPr id="202" name="Title 1"/>
          <p:cNvSpPr txBox="1"/>
          <p:nvPr>
            <p:ph type="title"/>
          </p:nvPr>
        </p:nvSpPr>
        <p:spPr>
          <a:xfrm>
            <a:off x="558800" y="414337"/>
            <a:ext cx="8229600" cy="1143001"/>
          </a:xfrm>
          <a:prstGeom prst="rect">
            <a:avLst/>
          </a:prstGeom>
        </p:spPr>
        <p:txBody>
          <a:bodyPr/>
          <a:lstStyle/>
          <a:p>
            <a:pPr algn="r" defTabSz="406908">
              <a:defRPr sz="3559">
                <a:solidFill>
                  <a:srgbClr val="403152"/>
                </a:solidFill>
              </a:defRPr>
            </a:pPr>
            <a:r>
              <a:t>9 Disciplines for </a:t>
            </a:r>
          </a:p>
          <a:p>
            <a:pPr algn="r" defTabSz="406908">
              <a:defRPr sz="3559">
                <a:solidFill>
                  <a:srgbClr val="403152"/>
                </a:solidFill>
              </a:defRPr>
            </a:pPr>
            <a:r>
              <a:t>a Learning Church</a:t>
            </a:r>
          </a:p>
        </p:txBody>
      </p:sp>
      <p:sp>
        <p:nvSpPr>
          <p:cNvPr id="203" name="Content Placeholder 2"/>
          <p:cNvSpPr txBox="1"/>
          <p:nvPr>
            <p:ph type="body" idx="1"/>
          </p:nvPr>
        </p:nvSpPr>
        <p:spPr>
          <a:xfrm>
            <a:off x="1713210" y="1668288"/>
            <a:ext cx="6802140" cy="4508675"/>
          </a:xfrm>
          <a:prstGeom prst="rect">
            <a:avLst/>
          </a:prstGeom>
        </p:spPr>
        <p:txBody>
          <a:bodyPr/>
          <a:lstStyle/>
          <a:p>
            <a:pPr lvl="1" marL="194310" indent="-97155" defTabSz="388620">
              <a:spcBef>
                <a:spcPts val="0"/>
              </a:spcBef>
              <a:buFontTx/>
              <a:buChar char="•"/>
              <a:defRPr sz="2040">
                <a:latin typeface="Helvetica Neue"/>
                <a:ea typeface="Helvetica Neue"/>
                <a:cs typeface="Helvetica Neue"/>
                <a:sym typeface="Helvetica Neue"/>
              </a:defRPr>
            </a:pPr>
            <a:r>
              <a:rPr b="1"/>
              <a:t>Interpret the Present in Light of the Past</a:t>
            </a:r>
            <a:r>
              <a:t> </a:t>
            </a:r>
          </a:p>
          <a:p>
            <a:pPr lvl="1" marL="194310" indent="-97155" defTabSz="388620">
              <a:spcBef>
                <a:spcPts val="0"/>
              </a:spcBef>
              <a:buFontTx/>
              <a:buChar char="•"/>
              <a:defRPr sz="2040">
                <a:latin typeface="Helvetica Neue"/>
                <a:ea typeface="Helvetica Neue"/>
                <a:cs typeface="Helvetica Neue"/>
                <a:sym typeface="Helvetica Neue"/>
              </a:defRPr>
            </a:pPr>
            <a:r>
              <a:t>“create holding environments for innovation..by helping the community interpret its legacy, present situation, and the future” in dialogue. “Church leaders are curators and stewards of the stories and practices of the community, which means they must help the church identify a useable past.” </a:t>
            </a:r>
            <a:r>
              <a:rPr i="1"/>
              <a:t>Agile Church</a:t>
            </a:r>
            <a:r>
              <a:t>, 96-97</a:t>
            </a:r>
          </a:p>
          <a:p>
            <a:pPr lvl="1" marL="194310" indent="-97155" defTabSz="388620">
              <a:spcBef>
                <a:spcPts val="0"/>
              </a:spcBef>
              <a:buFontTx/>
              <a:buChar char="•"/>
              <a:defRPr sz="2040">
                <a:latin typeface="Helvetica Neue"/>
                <a:ea typeface="Helvetica Neue"/>
                <a:cs typeface="Helvetica Neue"/>
                <a:sym typeface="Helvetica Neue"/>
              </a:defRPr>
            </a:pPr>
            <a:r>
              <a:rPr b="1"/>
              <a:t>Discover Open Spaces</a:t>
            </a:r>
            <a:r>
              <a:t> </a:t>
            </a:r>
          </a:p>
          <a:p>
            <a:pPr lvl="1" marL="194310" indent="-97155" defTabSz="388620">
              <a:spcBef>
                <a:spcPts val="0"/>
              </a:spcBef>
              <a:buFontTx/>
              <a:buChar char="•"/>
              <a:defRPr sz="2040">
                <a:latin typeface="Helvetica Neue"/>
                <a:ea typeface="Helvetica Neue"/>
                <a:cs typeface="Helvetica Neue"/>
                <a:sym typeface="Helvetica Neue"/>
              </a:defRPr>
            </a:pPr>
            <a:r>
              <a:t>Where are spaces to learn with neighbors? Find where people already gather and join! More like public library than church. </a:t>
            </a:r>
            <a:r>
              <a:rPr i="1"/>
              <a:t>Agile Church</a:t>
            </a:r>
            <a:r>
              <a:t>, 98-99</a:t>
            </a:r>
          </a:p>
          <a:p>
            <a:pPr lvl="1" marL="194310" indent="-97155" defTabSz="388620">
              <a:spcBef>
                <a:spcPts val="0"/>
              </a:spcBef>
              <a:buFontTx/>
              <a:buChar char="•"/>
              <a:defRPr sz="2040">
                <a:latin typeface="Helvetica Neue"/>
                <a:ea typeface="Helvetica Neue"/>
                <a:cs typeface="Helvetica Neue"/>
                <a:sym typeface="Helvetica Neue"/>
              </a:defRPr>
            </a:pPr>
            <a:r>
              <a:rPr b="1"/>
              <a:t>Be Present</a:t>
            </a:r>
            <a:r>
              <a:t> </a:t>
            </a:r>
          </a:p>
          <a:p>
            <a:pPr lvl="1" marL="194310" indent="-97155" defTabSz="388620">
              <a:spcBef>
                <a:spcPts val="0"/>
              </a:spcBef>
              <a:buFontTx/>
              <a:buChar char="•"/>
              <a:defRPr sz="2040">
                <a:latin typeface="Helvetica Neue"/>
                <a:ea typeface="Helvetica Neue"/>
                <a:cs typeface="Helvetica Neue"/>
                <a:sym typeface="Helvetica Neue"/>
              </a:defRPr>
            </a:pPr>
            <a:r>
              <a:t>learning, listening, and presence = trust. </a:t>
            </a:r>
            <a:r>
              <a:rPr i="1"/>
              <a:t>Agile Church</a:t>
            </a:r>
            <a:r>
              <a:t>, 101</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7" name="Picture 5" descr="Picture 5"/>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sp>
        <p:nvSpPr>
          <p:cNvPr id="208" name="Title 1"/>
          <p:cNvSpPr txBox="1"/>
          <p:nvPr>
            <p:ph type="title"/>
          </p:nvPr>
        </p:nvSpPr>
        <p:spPr>
          <a:xfrm>
            <a:off x="558800" y="414337"/>
            <a:ext cx="8229600" cy="1143001"/>
          </a:xfrm>
          <a:prstGeom prst="rect">
            <a:avLst/>
          </a:prstGeom>
        </p:spPr>
        <p:txBody>
          <a:bodyPr/>
          <a:lstStyle/>
          <a:p>
            <a:pPr algn="r" defTabSz="406908">
              <a:defRPr sz="3559">
                <a:solidFill>
                  <a:srgbClr val="403152"/>
                </a:solidFill>
              </a:defRPr>
            </a:pPr>
            <a:r>
              <a:t>9 Disciplines for </a:t>
            </a:r>
          </a:p>
          <a:p>
            <a:pPr algn="r" defTabSz="406908">
              <a:defRPr sz="3559">
                <a:solidFill>
                  <a:srgbClr val="403152"/>
                </a:solidFill>
              </a:defRPr>
            </a:pPr>
            <a:r>
              <a:t>a Learning Church</a:t>
            </a:r>
          </a:p>
        </p:txBody>
      </p:sp>
      <p:sp>
        <p:nvSpPr>
          <p:cNvPr id="209" name="Content Placeholder 2"/>
          <p:cNvSpPr txBox="1"/>
          <p:nvPr>
            <p:ph type="body" idx="1"/>
          </p:nvPr>
        </p:nvSpPr>
        <p:spPr>
          <a:xfrm>
            <a:off x="1713210" y="1668288"/>
            <a:ext cx="6802140" cy="4777112"/>
          </a:xfrm>
          <a:prstGeom prst="rect">
            <a:avLst/>
          </a:prstGeom>
        </p:spPr>
        <p:txBody>
          <a:bodyPr/>
          <a:lstStyle/>
          <a:p>
            <a:pPr lvl="1" marL="180594" indent="-90297" defTabSz="361188">
              <a:spcBef>
                <a:spcPts val="0"/>
              </a:spcBef>
              <a:buFontTx/>
              <a:buChar char="•"/>
              <a:defRPr sz="1896">
                <a:latin typeface="Helvetica Neue"/>
                <a:ea typeface="Helvetica Neue"/>
                <a:cs typeface="Helvetica Neue"/>
                <a:sym typeface="Helvetica Neue"/>
              </a:defRPr>
            </a:pPr>
            <a:r>
              <a:rPr b="1"/>
              <a:t>Practice Your Way Forward</a:t>
            </a:r>
            <a:r>
              <a:t> </a:t>
            </a:r>
          </a:p>
          <a:p>
            <a:pPr lvl="1" marL="180594" indent="-90297" defTabSz="361188">
              <a:spcBef>
                <a:spcPts val="0"/>
              </a:spcBef>
              <a:buFontTx/>
              <a:buChar char="•"/>
              <a:defRPr sz="1896">
                <a:latin typeface="Helvetica Neue"/>
                <a:ea typeface="Helvetica Neue"/>
                <a:cs typeface="Helvetica Neue"/>
                <a:sym typeface="Helvetica Neue"/>
              </a:defRPr>
            </a:pPr>
            <a:r>
              <a:t>Simple practices of listening to Scripture, learning to pray and attend to God, and interpreting God’s movement in our daily life” becomes the grammar or framework for imagining our way into the future. </a:t>
            </a:r>
            <a:r>
              <a:rPr i="1"/>
              <a:t>Agile Church</a:t>
            </a:r>
            <a:r>
              <a:t>, 104</a:t>
            </a:r>
          </a:p>
          <a:p>
            <a:pPr lvl="1" marL="180594" indent="-90297" defTabSz="361188">
              <a:spcBef>
                <a:spcPts val="0"/>
              </a:spcBef>
              <a:buFontTx/>
              <a:buChar char="•"/>
              <a:defRPr sz="1896">
                <a:latin typeface="Helvetica Neue"/>
                <a:ea typeface="Helvetica Neue"/>
                <a:cs typeface="Helvetica Neue"/>
                <a:sym typeface="Helvetica Neue"/>
              </a:defRPr>
            </a:pPr>
            <a:r>
              <a:rPr b="1"/>
              <a:t>Translate</a:t>
            </a:r>
            <a:r>
              <a:t> </a:t>
            </a:r>
          </a:p>
          <a:p>
            <a:pPr lvl="1" marL="180594" indent="-90297" defTabSz="361188">
              <a:spcBef>
                <a:spcPts val="0"/>
              </a:spcBef>
              <a:buFontTx/>
              <a:buChar char="•"/>
              <a:defRPr sz="1896">
                <a:latin typeface="Helvetica Neue"/>
                <a:ea typeface="Helvetica Neue"/>
                <a:cs typeface="Helvetica Neue"/>
                <a:sym typeface="Helvetica Neue"/>
              </a:defRPr>
            </a:pPr>
            <a:r>
              <a:t>“The incarnation represents the translation of the divine Word into human life I the neighborhood so that God’s life-giving gospel may be expressed in every culture through the body of Christ,” </a:t>
            </a:r>
            <a:r>
              <a:rPr i="1"/>
              <a:t>Agile Church</a:t>
            </a:r>
            <a:r>
              <a:t>, 105 How do we translate this life-giving gospel into various contexts today?</a:t>
            </a:r>
          </a:p>
          <a:p>
            <a:pPr lvl="1" marL="180594" indent="-90297" defTabSz="361188">
              <a:spcBef>
                <a:spcPts val="0"/>
              </a:spcBef>
              <a:buFontTx/>
              <a:buChar char="•"/>
              <a:defRPr sz="1896">
                <a:latin typeface="Helvetica Neue"/>
                <a:ea typeface="Helvetica Neue"/>
                <a:cs typeface="Helvetica Neue"/>
                <a:sym typeface="Helvetica Neue"/>
              </a:defRPr>
            </a:pPr>
            <a:r>
              <a:rPr b="1"/>
              <a:t>Improvise</a:t>
            </a:r>
            <a:r>
              <a:t> </a:t>
            </a:r>
          </a:p>
          <a:p>
            <a:pPr lvl="1" marL="180594" indent="-90297" defTabSz="361188">
              <a:spcBef>
                <a:spcPts val="0"/>
              </a:spcBef>
              <a:buFontTx/>
              <a:buChar char="•"/>
              <a:defRPr sz="1896">
                <a:latin typeface="Helvetica Neue"/>
                <a:ea typeface="Helvetica Neue"/>
                <a:cs typeface="Helvetica Neue"/>
                <a:sym typeface="Helvetica Neue"/>
              </a:defRPr>
            </a:pPr>
            <a:r>
              <a:t>improv is “not seen ahead of time” (Latin). Like jazz, you learn while doing, embracing imperfection, trying things out, and pushing boundaries, within shared structures and patterns. </a:t>
            </a:r>
            <a:r>
              <a:rPr i="1"/>
              <a:t>Agile Church,</a:t>
            </a:r>
            <a:r>
              <a:t> 107</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Picture 8" descr="Picture 8"/>
          <p:cNvPicPr>
            <a:picLocks noChangeAspect="1"/>
          </p:cNvPicPr>
          <p:nvPr/>
        </p:nvPicPr>
        <p:blipFill>
          <a:blip r:embed="rId2">
            <a:extLst/>
          </a:blip>
          <a:srcRect l="25000" t="30662" r="0" b="32987"/>
          <a:stretch>
            <a:fillRect/>
          </a:stretch>
        </p:blipFill>
        <p:spPr>
          <a:xfrm rot="16200000">
            <a:off x="-2644810" y="2610482"/>
            <a:ext cx="6858002" cy="1637038"/>
          </a:xfrm>
          <a:prstGeom prst="rect">
            <a:avLst/>
          </a:prstGeom>
          <a:ln w="12700">
            <a:miter lim="400000"/>
          </a:ln>
        </p:spPr>
      </p:pic>
      <p:sp>
        <p:nvSpPr>
          <p:cNvPr id="214" name="Title 6"/>
          <p:cNvSpPr txBox="1"/>
          <p:nvPr>
            <p:ph type="title"/>
          </p:nvPr>
        </p:nvSpPr>
        <p:spPr>
          <a:prstGeom prst="rect">
            <a:avLst/>
          </a:prstGeom>
        </p:spPr>
        <p:txBody>
          <a:bodyPr/>
          <a:lstStyle>
            <a:lvl1pPr>
              <a:defRPr>
                <a:latin typeface="Candara"/>
                <a:ea typeface="Candara"/>
                <a:cs typeface="Candara"/>
                <a:sym typeface="Candara"/>
              </a:defRPr>
            </a:lvl1pPr>
          </a:lstStyle>
          <a:p>
            <a:pPr/>
            <a:r>
              <a:t>What’s the Difference?</a:t>
            </a:r>
          </a:p>
        </p:txBody>
      </p:sp>
      <p:pic>
        <p:nvPicPr>
          <p:cNvPr id="215" name="Content Placeholder 3" descr="Content Placeholder 3"/>
          <p:cNvPicPr>
            <a:picLocks noChangeAspect="1"/>
          </p:cNvPicPr>
          <p:nvPr/>
        </p:nvPicPr>
        <p:blipFill>
          <a:blip r:embed="rId3">
            <a:extLst/>
          </a:blip>
          <a:stretch>
            <a:fillRect/>
          </a:stretch>
        </p:blipFill>
        <p:spPr>
          <a:xfrm>
            <a:off x="1760976" y="1886918"/>
            <a:ext cx="6595208" cy="39624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Title 1"/>
          <p:cNvSpPr txBox="1"/>
          <p:nvPr>
            <p:ph type="title"/>
          </p:nvPr>
        </p:nvSpPr>
        <p:spPr>
          <a:xfrm>
            <a:off x="784034" y="695780"/>
            <a:ext cx="7696201" cy="838201"/>
          </a:xfrm>
          <a:prstGeom prst="rect">
            <a:avLst/>
          </a:prstGeom>
        </p:spPr>
        <p:txBody>
          <a:bodyPr/>
          <a:lstStyle>
            <a:lvl1pPr>
              <a:defRPr>
                <a:latin typeface="Candara"/>
                <a:ea typeface="Candara"/>
                <a:cs typeface="Candara"/>
                <a:sym typeface="Candara"/>
              </a:defRPr>
            </a:lvl1pPr>
          </a:lstStyle>
          <a:p>
            <a:pPr/>
            <a:r>
              <a:t>Innovation</a:t>
            </a:r>
          </a:p>
        </p:txBody>
      </p:sp>
      <p:sp>
        <p:nvSpPr>
          <p:cNvPr id="218" name="Content Placeholder 2"/>
          <p:cNvSpPr txBox="1"/>
          <p:nvPr>
            <p:ph type="body" idx="1"/>
          </p:nvPr>
        </p:nvSpPr>
        <p:spPr>
          <a:xfrm>
            <a:off x="1442505" y="1495880"/>
            <a:ext cx="7084091" cy="4191001"/>
          </a:xfrm>
          <a:prstGeom prst="rect">
            <a:avLst/>
          </a:prstGeom>
        </p:spPr>
        <p:txBody>
          <a:bodyPr/>
          <a:lstStyle/>
          <a:p>
            <a:pPr lvl="1" marL="742950" indent="-285750">
              <a:spcBef>
                <a:spcPts val="800"/>
              </a:spcBef>
              <a:buChar char="•"/>
              <a:defRPr sz="3600"/>
            </a:pPr>
            <a:r>
              <a:t>An act or series of action</a:t>
            </a:r>
            <a:endParaRPr sz="2800"/>
          </a:p>
          <a:p>
            <a:pPr lvl="1" marL="742950" indent="-285750">
              <a:spcBef>
                <a:spcPts val="800"/>
              </a:spcBef>
              <a:buChar char="•"/>
              <a:defRPr sz="3600"/>
            </a:pPr>
            <a:r>
              <a:t>Short or long cycles</a:t>
            </a:r>
            <a:endParaRPr sz="2800"/>
          </a:p>
          <a:p>
            <a:pPr lvl="1" marL="742950" indent="-285750">
              <a:spcBef>
                <a:spcPts val="800"/>
              </a:spcBef>
              <a:buChar char="•"/>
              <a:defRPr sz="3600"/>
            </a:pPr>
            <a:r>
              <a:t>Can/does exist within hierarchies</a:t>
            </a:r>
            <a:endParaRPr sz="2800"/>
          </a:p>
          <a:p>
            <a:pPr lvl="1" marL="742950" indent="-285750">
              <a:spcBef>
                <a:spcPts val="800"/>
              </a:spcBef>
              <a:buChar char="•"/>
              <a:defRPr sz="3600"/>
            </a:pPr>
            <a:r>
              <a:t>May lead to entrepreneurial culture</a:t>
            </a:r>
          </a:p>
        </p:txBody>
      </p:sp>
      <p:pic>
        <p:nvPicPr>
          <p:cNvPr id="219" name="Picture 3" descr="Picture 3"/>
          <p:cNvPicPr>
            <a:picLocks noChangeAspect="1"/>
          </p:cNvPicPr>
          <p:nvPr/>
        </p:nvPicPr>
        <p:blipFill>
          <a:blip r:embed="rId3">
            <a:extLst/>
          </a:blip>
          <a:srcRect l="25000" t="30662" r="0" b="32987"/>
          <a:stretch>
            <a:fillRect/>
          </a:stretch>
        </p:blipFill>
        <p:spPr>
          <a:xfrm rot="16200000">
            <a:off x="-2644810" y="2610482"/>
            <a:ext cx="6858002" cy="1637038"/>
          </a:xfrm>
          <a:prstGeom prst="rect">
            <a:avLst/>
          </a:prstGeom>
          <a:ln w="12700">
            <a:miter lim="400000"/>
          </a:ln>
        </p:spPr>
      </p:pic>
      <p:pic>
        <p:nvPicPr>
          <p:cNvPr id="220" name="Picture 4" descr="Picture 4"/>
          <p:cNvPicPr>
            <a:picLocks noChangeAspect="1"/>
          </p:cNvPicPr>
          <p:nvPr/>
        </p:nvPicPr>
        <p:blipFill>
          <a:blip r:embed="rId4">
            <a:extLst/>
          </a:blip>
          <a:stretch>
            <a:fillRect/>
          </a:stretch>
        </p:blipFill>
        <p:spPr>
          <a:xfrm>
            <a:off x="6046216" y="4749955"/>
            <a:ext cx="2689357" cy="1788136"/>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Title 1"/>
          <p:cNvSpPr txBox="1"/>
          <p:nvPr>
            <p:ph type="title"/>
          </p:nvPr>
        </p:nvSpPr>
        <p:spPr>
          <a:xfrm>
            <a:off x="4458344" y="673071"/>
            <a:ext cx="4304656" cy="2685950"/>
          </a:xfrm>
          <a:prstGeom prst="rect">
            <a:avLst/>
          </a:prstGeom>
        </p:spPr>
        <p:txBody>
          <a:bodyPr/>
          <a:lstStyle/>
          <a:p>
            <a:pPr>
              <a:defRPr sz="3900">
                <a:latin typeface="Candara"/>
                <a:ea typeface="Candara"/>
                <a:cs typeface="Candara"/>
                <a:sym typeface="Candara"/>
              </a:defRPr>
            </a:pPr>
            <a:r>
              <a:t>Entrepreneurship: </a:t>
            </a:r>
            <a:br/>
            <a:r>
              <a:t>Playground and Laboratory</a:t>
            </a:r>
          </a:p>
        </p:txBody>
      </p:sp>
      <p:pic>
        <p:nvPicPr>
          <p:cNvPr id="225" name="Picture 2" descr="Picture 2"/>
          <p:cNvPicPr>
            <a:picLocks noChangeAspect="1"/>
          </p:cNvPicPr>
          <p:nvPr/>
        </p:nvPicPr>
        <p:blipFill>
          <a:blip r:embed="rId3">
            <a:extLst/>
          </a:blip>
          <a:stretch>
            <a:fillRect/>
          </a:stretch>
        </p:blipFill>
        <p:spPr>
          <a:xfrm>
            <a:off x="741395" y="615820"/>
            <a:ext cx="3630161" cy="2743201"/>
          </a:xfrm>
          <a:prstGeom prst="rect">
            <a:avLst/>
          </a:prstGeom>
          <a:ln w="12700">
            <a:miter lim="400000"/>
          </a:ln>
        </p:spPr>
      </p:pic>
      <p:pic>
        <p:nvPicPr>
          <p:cNvPr id="226" name="Picture 4" descr="Picture 4"/>
          <p:cNvPicPr>
            <a:picLocks noChangeAspect="1"/>
          </p:cNvPicPr>
          <p:nvPr/>
        </p:nvPicPr>
        <p:blipFill>
          <a:blip r:embed="rId4">
            <a:extLst/>
          </a:blip>
          <a:stretch>
            <a:fillRect/>
          </a:stretch>
        </p:blipFill>
        <p:spPr>
          <a:xfrm>
            <a:off x="724544" y="3703780"/>
            <a:ext cx="3733801" cy="2665588"/>
          </a:xfrm>
          <a:prstGeom prst="rect">
            <a:avLst/>
          </a:prstGeom>
          <a:ln w="12700">
            <a:miter lim="400000"/>
          </a:ln>
        </p:spPr>
      </p:pic>
      <p:sp>
        <p:nvSpPr>
          <p:cNvPr id="227" name="TextBox 3"/>
          <p:cNvSpPr txBox="1"/>
          <p:nvPr/>
        </p:nvSpPr>
        <p:spPr>
          <a:xfrm>
            <a:off x="4493433" y="3751474"/>
            <a:ext cx="4650567" cy="1983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400"/>
            </a:pPr>
            <a:r>
              <a:t>-</a:t>
            </a:r>
            <a:r>
              <a:rPr sz="2800"/>
              <a:t>Agility and Precision</a:t>
            </a:r>
            <a:endParaRPr sz="2800"/>
          </a:p>
          <a:p>
            <a:pPr algn="ctr">
              <a:defRPr sz="2800"/>
            </a:pPr>
            <a:r>
              <a:t>-Design thinking and planning</a:t>
            </a:r>
          </a:p>
          <a:p>
            <a:pPr algn="ctr">
              <a:defRPr sz="2800"/>
            </a:pPr>
            <a:r>
              <a:t>-“Noble failure”</a:t>
            </a:r>
          </a:p>
        </p:txBody>
      </p:sp>
      <p:pic>
        <p:nvPicPr>
          <p:cNvPr id="228" name="Picture 5" descr="Picture 5"/>
          <p:cNvPicPr>
            <a:picLocks noChangeAspect="1"/>
          </p:cNvPicPr>
          <p:nvPr/>
        </p:nvPicPr>
        <p:blipFill>
          <a:blip r:embed="rId5">
            <a:extLst/>
          </a:blip>
          <a:srcRect l="25000" t="30662" r="0" b="32987"/>
          <a:stretch>
            <a:fillRect/>
          </a:stretch>
        </p:blipFill>
        <p:spPr>
          <a:xfrm rot="16200000">
            <a:off x="-2644810" y="2610482"/>
            <a:ext cx="6858002" cy="1637038"/>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Content Placeholder 2"/>
          <p:cNvSpPr txBox="1"/>
          <p:nvPr>
            <p:ph type="body" idx="1"/>
          </p:nvPr>
        </p:nvSpPr>
        <p:spPr>
          <a:xfrm>
            <a:off x="1691609" y="1549400"/>
            <a:ext cx="7236491" cy="4298950"/>
          </a:xfrm>
          <a:prstGeom prst="rect">
            <a:avLst/>
          </a:prstGeom>
        </p:spPr>
        <p:txBody>
          <a:bodyPr/>
          <a:lstStyle/>
          <a:p>
            <a:pPr marL="336042" indent="-336042" defTabSz="448055">
              <a:spcBef>
                <a:spcPts val="1100"/>
              </a:spcBef>
              <a:defRPr sz="3136"/>
            </a:pPr>
            <a:r>
              <a:t>Innovation is a key capacity, not a luxury</a:t>
            </a:r>
          </a:p>
          <a:p>
            <a:pPr marL="336042" indent="-336042" defTabSz="448055">
              <a:spcBef>
                <a:spcPts val="1100"/>
              </a:spcBef>
              <a:defRPr sz="3136"/>
            </a:pPr>
            <a:r>
              <a:t>Congregations/organizations that innovate are more likely to thrive</a:t>
            </a:r>
          </a:p>
          <a:p>
            <a:pPr marL="336042" indent="-336042" defTabSz="448055">
              <a:spcBef>
                <a:spcPts val="1100"/>
              </a:spcBef>
              <a:defRPr sz="3136"/>
            </a:pPr>
            <a:r>
              <a:t>Every congregation can and should innovate</a:t>
            </a:r>
          </a:p>
          <a:p>
            <a:pPr marL="336042" indent="-336042" defTabSz="448055">
              <a:spcBef>
                <a:spcPts val="1100"/>
              </a:spcBef>
              <a:defRPr sz="3136"/>
            </a:pPr>
            <a:r>
              <a:t>Should every congregation become entrepreneurial? (no!)</a:t>
            </a:r>
          </a:p>
        </p:txBody>
      </p:sp>
      <p:pic>
        <p:nvPicPr>
          <p:cNvPr id="233" name="Picture 6" descr="Picture 6"/>
          <p:cNvPicPr>
            <a:picLocks noChangeAspect="1"/>
          </p:cNvPicPr>
          <p:nvPr/>
        </p:nvPicPr>
        <p:blipFill>
          <a:blip r:embed="rId2">
            <a:extLst/>
          </a:blip>
          <a:srcRect l="25000" t="30662" r="0" b="32987"/>
          <a:stretch>
            <a:fillRect/>
          </a:stretch>
        </p:blipFill>
        <p:spPr>
          <a:xfrm rot="16200000">
            <a:off x="-2644810" y="2610482"/>
            <a:ext cx="6858002" cy="163703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3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3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32" grpId="1"/>
    </p:bldLst>
  </p:timing>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