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media/image2.jpeg" ContentType="image/jpeg"/>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4" name="Shape 124"/>
          <p:cNvSpPr/>
          <p:nvPr>
            <p:ph type="sldImg"/>
          </p:nvPr>
        </p:nvSpPr>
        <p:spPr>
          <a:xfrm>
            <a:off x="1143000" y="685800"/>
            <a:ext cx="4572000" cy="3429000"/>
          </a:xfrm>
          <a:prstGeom prst="rect">
            <a:avLst/>
          </a:prstGeom>
        </p:spPr>
        <p:txBody>
          <a:bodyPr/>
          <a:lstStyle/>
          <a:p>
            <a:pPr/>
          </a:p>
        </p:txBody>
      </p:sp>
      <p:sp>
        <p:nvSpPr>
          <p:cNvPr id="125" name="Shape 12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Shape 139"/>
          <p:cNvSpPr/>
          <p:nvPr>
            <p:ph type="sldImg"/>
          </p:nvPr>
        </p:nvSpPr>
        <p:spPr>
          <a:prstGeom prst="rect">
            <a:avLst/>
          </a:prstGeom>
        </p:spPr>
        <p:txBody>
          <a:bodyPr/>
          <a:lstStyle/>
          <a:p>
            <a:pPr/>
          </a:p>
        </p:txBody>
      </p:sp>
      <p:sp>
        <p:nvSpPr>
          <p:cNvPr id="140" name="Shape 140"/>
          <p:cNvSpPr/>
          <p:nvPr>
            <p:ph type="body" sz="quarter" idx="1"/>
          </p:nvPr>
        </p:nvSpPr>
        <p:spPr>
          <a:prstGeom prst="rect">
            <a:avLst/>
          </a:prstGeom>
        </p:spPr>
        <p:txBody>
          <a:bodyPr/>
          <a:lstStyle/>
          <a:p>
            <a:pPr>
              <a:lnSpc>
                <a:spcPct val="117999"/>
              </a:lnSpc>
            </a:pPr>
            <a:r>
              <a:t>Stability for forming faith in dynamic environment comes from the interlay of theology, relationships,, and context.</a:t>
            </a:r>
          </a:p>
          <a:p>
            <a:pPr>
              <a:lnSpc>
                <a:spcPct val="117999"/>
              </a:lnSpc>
            </a:pPr>
            <a:r>
              <a:t>Working with this interplay provides the church what it needs for balancing and adapting to environmental changes AND accompany people in making faith meaningful and integrated into their everyday lives.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2088" y="289099"/>
            <a:ext cx="9753603" cy="6505789"/>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idx="13"/>
          </p:nvPr>
        </p:nvSpPr>
        <p:spPr>
          <a:xfrm>
            <a:off x="2263775" y="613833"/>
            <a:ext cx="12401550" cy="8267701"/>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idx="13"/>
          </p:nvPr>
        </p:nvSpPr>
        <p:spPr>
          <a:xfrm>
            <a:off x="4086225" y="2586566"/>
            <a:ext cx="9429750" cy="6286501"/>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680200" y="5029200"/>
            <a:ext cx="6054748" cy="4038600"/>
          </a:xfrm>
          <a:prstGeom prst="rect">
            <a:avLst/>
          </a:prstGeom>
        </p:spPr>
        <p:txBody>
          <a:bodyPr lIns="91439" tIns="45719" rIns="91439" bIns="45719" anchor="t">
            <a:noAutofit/>
          </a:bodyPr>
          <a:lstStyle/>
          <a:p>
            <a:pPr/>
          </a:p>
        </p:txBody>
      </p:sp>
      <p:sp>
        <p:nvSpPr>
          <p:cNvPr id="84" name="Image"/>
          <p:cNvSpPr/>
          <p:nvPr>
            <p:ph type="pic" sz="quarter" idx="14"/>
          </p:nvPr>
        </p:nvSpPr>
        <p:spPr>
          <a:xfrm>
            <a:off x="6502400" y="889000"/>
            <a:ext cx="5867400" cy="3911601"/>
          </a:xfrm>
          <a:prstGeom prst="rect">
            <a:avLst/>
          </a:prstGeom>
        </p:spPr>
        <p:txBody>
          <a:bodyPr lIns="91439" tIns="45719" rIns="91439" bIns="45719" anchor="t">
            <a:noAutofit/>
          </a:bodyPr>
          <a:lstStyle/>
          <a:p>
            <a:pPr/>
          </a:p>
        </p:txBody>
      </p:sp>
      <p:sp>
        <p:nvSpPr>
          <p:cNvPr id="85" name="Image"/>
          <p:cNvSpPr/>
          <p:nvPr>
            <p:ph type="pic" idx="15"/>
          </p:nvPr>
        </p:nvSpPr>
        <p:spPr>
          <a:xfrm>
            <a:off x="-2374900" y="889000"/>
            <a:ext cx="11982450" cy="79883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949853" y="0"/>
            <a:ext cx="14904506" cy="99441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17" name="Title Text"/>
          <p:cNvSpPr txBox="1"/>
          <p:nvPr>
            <p:ph type="title"/>
          </p:nvPr>
        </p:nvSpPr>
        <p:spPr>
          <a:prstGeom prst="rect">
            <a:avLst/>
          </a:prstGeom>
        </p:spPr>
        <p:txBody>
          <a:bodyPr/>
          <a:lstStyle>
            <a:lvl1pPr>
              <a:defRPr sz="8200">
                <a:latin typeface="Comic Sans MS"/>
                <a:ea typeface="Comic Sans MS"/>
                <a:cs typeface="Comic Sans MS"/>
                <a:sym typeface="Comic Sans MS"/>
              </a:defRPr>
            </a:lvl1pPr>
          </a:lstStyle>
          <a:p>
            <a:pPr/>
            <a:r>
              <a:t>Title Text</a:t>
            </a: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s://www.goodreads.com/book/show/279308.I_Thought_It_Was_Just_Me"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7" name="Picture 3" descr="Picture 3"/>
          <p:cNvPicPr>
            <a:picLocks noChangeAspect="1"/>
          </p:cNvPicPr>
          <p:nvPr/>
        </p:nvPicPr>
        <p:blipFill>
          <a:blip r:embed="rId2">
            <a:extLst/>
          </a:blip>
          <a:stretch>
            <a:fillRect/>
          </a:stretch>
        </p:blipFill>
        <p:spPr>
          <a:xfrm>
            <a:off x="1663700" y="1966684"/>
            <a:ext cx="9144000" cy="4503435"/>
          </a:xfrm>
          <a:prstGeom prst="rect">
            <a:avLst/>
          </a:prstGeom>
          <a:ln w="12700">
            <a:miter lim="400000"/>
          </a:ln>
        </p:spPr>
      </p:pic>
      <p:sp>
        <p:nvSpPr>
          <p:cNvPr id="128" name="Building Capacity, Courage, and Community"/>
          <p:cNvSpPr txBox="1"/>
          <p:nvPr>
            <p:ph type="ctrTitle"/>
          </p:nvPr>
        </p:nvSpPr>
        <p:spPr>
          <a:prstGeom prst="rect">
            <a:avLst/>
          </a:prstGeom>
        </p:spPr>
        <p:txBody>
          <a:bodyPr/>
          <a:lstStyle>
            <a:lvl1pPr defTabSz="502412">
              <a:defRPr sz="6880"/>
            </a:lvl1pPr>
          </a:lstStyle>
          <a:p>
            <a:pPr/>
            <a:r>
              <a:t>Building Capacity, Courage, and Community</a:t>
            </a:r>
          </a:p>
        </p:txBody>
      </p:sp>
      <p:sp>
        <p:nvSpPr>
          <p:cNvPr id="129" name="Terri Martinson Elton"/>
          <p:cNvSpPr txBox="1"/>
          <p:nvPr>
            <p:ph type="subTitle" sz="quarter" idx="1"/>
          </p:nvPr>
        </p:nvSpPr>
        <p:spPr>
          <a:prstGeom prst="rect">
            <a:avLst/>
          </a:prstGeom>
        </p:spPr>
        <p:txBody>
          <a:bodyPr/>
          <a:lstStyle/>
          <a:p>
            <a:pPr/>
            <a:r>
              <a:t>Terri Martinson Elton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wk4ugcm3yljUPC9TXq2lN4vU2g2_JEKzBzXlV4uwjwkoruEsiVagom9q1tdYSxud1NPFh2HHdPUXQeDZfO1XJjeWAIUBgzHcgABmVgsM9eFdtlLm_uqEHNwY3D7n-qBbSkEFdagDWVE.png" descr="wk4ugcm3yljUPC9TXq2lN4vU2g2_JEKzBzXlV4uwjwkoruEsiVagom9q1tdYSxud1NPFh2HHdPUXQeDZfO1XJjeWAIUBgzHcgABmVgsM9eFdtlLm_uqEHNwY3D7n-qBbSkEFdagDWVE.png"/>
          <p:cNvPicPr>
            <a:picLocks noChangeAspect="1"/>
          </p:cNvPicPr>
          <p:nvPr/>
        </p:nvPicPr>
        <p:blipFill>
          <a:blip r:embed="rId2">
            <a:extLst/>
          </a:blip>
          <a:stretch>
            <a:fillRect/>
          </a:stretch>
        </p:blipFill>
        <p:spPr>
          <a:xfrm>
            <a:off x="852289" y="1053107"/>
            <a:ext cx="11300178" cy="7647495"/>
          </a:xfrm>
          <a:prstGeom prst="rect">
            <a:avLst/>
          </a:prstGeom>
          <a:ln w="12700">
            <a:miter lim="400000"/>
          </a:ln>
        </p:spPr>
      </p:pic>
      <p:sp>
        <p:nvSpPr>
          <p:cNvPr id="132" name="Ordered"/>
          <p:cNvSpPr txBox="1"/>
          <p:nvPr/>
        </p:nvSpPr>
        <p:spPr>
          <a:xfrm>
            <a:off x="11110214" y="531470"/>
            <a:ext cx="1299973"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Ordered</a:t>
            </a:r>
          </a:p>
        </p:txBody>
      </p:sp>
      <p:sp>
        <p:nvSpPr>
          <p:cNvPr id="133" name="Unordered"/>
          <p:cNvSpPr txBox="1"/>
          <p:nvPr/>
        </p:nvSpPr>
        <p:spPr>
          <a:xfrm>
            <a:off x="213563" y="531470"/>
            <a:ext cx="1655674"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Unordered</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VUCA environment"/>
          <p:cNvSpPr txBox="1"/>
          <p:nvPr>
            <p:ph type="title"/>
          </p:nvPr>
        </p:nvSpPr>
        <p:spPr>
          <a:prstGeom prst="rect">
            <a:avLst/>
          </a:prstGeom>
        </p:spPr>
        <p:txBody>
          <a:bodyPr/>
          <a:lstStyle/>
          <a:p>
            <a:pPr/>
            <a:r>
              <a:t>VUCA environment</a:t>
            </a:r>
          </a:p>
        </p:txBody>
      </p:sp>
      <p:pic>
        <p:nvPicPr>
          <p:cNvPr id="136" name="vucagb.png" descr="vucagb.png"/>
          <p:cNvPicPr>
            <a:picLocks noChangeAspect="1"/>
          </p:cNvPicPr>
          <p:nvPr/>
        </p:nvPicPr>
        <p:blipFill>
          <a:blip r:embed="rId2">
            <a:extLst/>
          </a:blip>
          <a:stretch>
            <a:fillRect/>
          </a:stretch>
        </p:blipFill>
        <p:spPr>
          <a:xfrm>
            <a:off x="3774935" y="2484988"/>
            <a:ext cx="5230464" cy="6561625"/>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8" name="Screen Shot 2019-03-22 at 5.12.19 PM.png" descr="Screen Shot 2019-03-22 at 5.12.19 PM.png"/>
          <p:cNvPicPr>
            <a:picLocks noChangeAspect="1"/>
          </p:cNvPicPr>
          <p:nvPr/>
        </p:nvPicPr>
        <p:blipFill>
          <a:blip r:embed="rId3">
            <a:extLst/>
          </a:blip>
          <a:stretch>
            <a:fillRect/>
          </a:stretch>
        </p:blipFill>
        <p:spPr>
          <a:xfrm>
            <a:off x="1577035" y="1479322"/>
            <a:ext cx="9502830" cy="6919912"/>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2" name="body-bg-water.jpg" descr="body-bg-water.jpg"/>
          <p:cNvPicPr>
            <a:picLocks noChangeAspect="1"/>
          </p:cNvPicPr>
          <p:nvPr/>
        </p:nvPicPr>
        <p:blipFill>
          <a:blip r:embed="rId2">
            <a:extLst/>
          </a:blip>
          <a:stretch>
            <a:fillRect/>
          </a:stretch>
        </p:blipFill>
        <p:spPr>
          <a:xfrm>
            <a:off x="1306055" y="874976"/>
            <a:ext cx="10392690" cy="800364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VUCA environment"/>
          <p:cNvSpPr txBox="1"/>
          <p:nvPr>
            <p:ph type="title"/>
          </p:nvPr>
        </p:nvSpPr>
        <p:spPr>
          <a:prstGeom prst="rect">
            <a:avLst/>
          </a:prstGeom>
        </p:spPr>
        <p:txBody>
          <a:bodyPr/>
          <a:lstStyle/>
          <a:p>
            <a:pPr/>
            <a:r>
              <a:t>Dynamic Stability</a:t>
            </a:r>
          </a:p>
        </p:txBody>
      </p:sp>
      <p:sp>
        <p:nvSpPr>
          <p:cNvPr id="145" name="Identity/purpose…"/>
          <p:cNvSpPr txBox="1"/>
          <p:nvPr/>
        </p:nvSpPr>
        <p:spPr>
          <a:xfrm>
            <a:off x="1667357" y="2686100"/>
            <a:ext cx="10379600" cy="504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14375" indent="-714375" algn="l">
              <a:buSzPct val="100000"/>
              <a:buAutoNum type="arabicPeriod" startAt="1"/>
              <a:defRPr sz="3600"/>
            </a:pPr>
            <a:r>
              <a:t>Identity/purpose </a:t>
            </a:r>
          </a:p>
          <a:p>
            <a:pPr lvl="7" indent="0" algn="l">
              <a:defRPr b="0" sz="3600"/>
            </a:pPr>
            <a:r>
              <a:t>(Why do you exist? What is your unique purpose?)</a:t>
            </a:r>
          </a:p>
          <a:p>
            <a:pPr algn="l" defTabSz="457200">
              <a:defRPr b="0" sz="3600"/>
            </a:pPr>
          </a:p>
          <a:p>
            <a:pPr algn="l">
              <a:defRPr sz="3600"/>
            </a:pPr>
            <a:r>
              <a:t>2. Getting oriented, reading environment </a:t>
            </a:r>
          </a:p>
          <a:p>
            <a:pPr algn="l">
              <a:defRPr b="0" sz="3600"/>
            </a:pPr>
            <a:r>
              <a:t>(Where are we? Honest look at reality)</a:t>
            </a:r>
          </a:p>
          <a:p>
            <a:pPr algn="l" defTabSz="457200">
              <a:defRPr b="0" sz="3600"/>
            </a:pPr>
          </a:p>
          <a:p>
            <a:pPr algn="l">
              <a:defRPr sz="3600"/>
            </a:pPr>
            <a:r>
              <a:t>3. Direction/vision </a:t>
            </a:r>
          </a:p>
          <a:p>
            <a:pPr algn="l">
              <a:defRPr b="0" sz="3600"/>
            </a:pPr>
            <a:r>
              <a:t>(Where are we going? How are you contributing to the common good?)</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VUCA environment"/>
          <p:cNvSpPr txBox="1"/>
          <p:nvPr>
            <p:ph type="title"/>
          </p:nvPr>
        </p:nvSpPr>
        <p:spPr>
          <a:xfrm>
            <a:off x="952500" y="304800"/>
            <a:ext cx="11099800" cy="2159000"/>
          </a:xfrm>
          <a:prstGeom prst="rect">
            <a:avLst/>
          </a:prstGeom>
        </p:spPr>
        <p:txBody>
          <a:bodyPr/>
          <a:lstStyle/>
          <a:p>
            <a:pPr/>
            <a:r>
              <a:t>Leadership</a:t>
            </a:r>
          </a:p>
        </p:txBody>
      </p:sp>
      <p:sp>
        <p:nvSpPr>
          <p:cNvPr id="148" name="listening - reality check and relationship building - community…"/>
          <p:cNvSpPr txBox="1"/>
          <p:nvPr/>
        </p:nvSpPr>
        <p:spPr>
          <a:xfrm>
            <a:off x="1086934" y="2395520"/>
            <a:ext cx="10929704" cy="49625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14300" indent="-114300" algn="l" defTabSz="457200">
              <a:buSzPct val="100000"/>
              <a:buChar char="•"/>
              <a:defRPr b="0" sz="4300"/>
            </a:pPr>
            <a:r>
              <a:rPr b="1"/>
              <a:t>listening</a:t>
            </a:r>
            <a:r>
              <a:t> - reality check and relationship building - </a:t>
            </a:r>
            <a:r>
              <a:rPr b="1" i="1"/>
              <a:t>community</a:t>
            </a:r>
          </a:p>
          <a:p>
            <a:pPr algn="l" defTabSz="457200">
              <a:defRPr b="0" sz="3000"/>
            </a:pPr>
          </a:p>
          <a:p>
            <a:pPr marL="114300" indent="-114300" algn="l" defTabSz="457200">
              <a:buSzPct val="100000"/>
              <a:buChar char="•"/>
              <a:defRPr b="0" sz="4300"/>
            </a:pPr>
            <a:r>
              <a:rPr b="1"/>
              <a:t>learning</a:t>
            </a:r>
            <a:r>
              <a:t> - from failure, other fields, and solving real problems - </a:t>
            </a:r>
            <a:r>
              <a:rPr b="1" i="1"/>
              <a:t>capacity building</a:t>
            </a:r>
            <a:r>
              <a:t> </a:t>
            </a:r>
          </a:p>
          <a:p>
            <a:pPr algn="l" defTabSz="457200">
              <a:defRPr b="0" sz="3000"/>
            </a:pPr>
          </a:p>
          <a:p>
            <a:pPr marL="114300" indent="-114300" algn="l" defTabSz="457200">
              <a:buSzPct val="100000"/>
              <a:buChar char="•"/>
              <a:defRPr b="0" sz="4300"/>
            </a:pPr>
            <a:r>
              <a:rPr b="1"/>
              <a:t>experimenting - </a:t>
            </a:r>
            <a:r>
              <a:t>not on the edges, but related to the core work - </a:t>
            </a:r>
            <a:r>
              <a:rPr b="1" i="1"/>
              <a:t>courage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Questions"/>
          <p:cNvSpPr txBox="1"/>
          <p:nvPr>
            <p:ph type="title"/>
          </p:nvPr>
        </p:nvSpPr>
        <p:spPr>
          <a:prstGeom prst="rect">
            <a:avLst/>
          </a:prstGeom>
        </p:spPr>
        <p:txBody>
          <a:bodyPr/>
          <a:lstStyle/>
          <a:p>
            <a:pPr/>
            <a:r>
              <a:t>Questions</a:t>
            </a:r>
          </a:p>
        </p:txBody>
      </p:sp>
      <p:pic>
        <p:nvPicPr>
          <p:cNvPr id="151" name="081617_curiousity.jpg" descr="081617_curiousity.jpg"/>
          <p:cNvPicPr>
            <a:picLocks noChangeAspect="1"/>
          </p:cNvPicPr>
          <p:nvPr/>
        </p:nvPicPr>
        <p:blipFill>
          <a:blip r:embed="rId2">
            <a:extLst/>
          </a:blip>
          <a:stretch>
            <a:fillRect/>
          </a:stretch>
        </p:blipFill>
        <p:spPr>
          <a:xfrm>
            <a:off x="6830373" y="5791745"/>
            <a:ext cx="8291601" cy="3562798"/>
          </a:xfrm>
          <a:prstGeom prst="rect">
            <a:avLst/>
          </a:prstGeom>
          <a:ln w="12700">
            <a:miter lim="400000"/>
          </a:ln>
        </p:spPr>
      </p:pic>
      <p:sp>
        <p:nvSpPr>
          <p:cNvPr id="152" name="How have you and/or your organization experienced complexity?…"/>
          <p:cNvSpPr txBox="1"/>
          <p:nvPr/>
        </p:nvSpPr>
        <p:spPr>
          <a:xfrm>
            <a:off x="1037548" y="2542581"/>
            <a:ext cx="11282774" cy="31195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52400" indent="-152400" algn="l" defTabSz="457200">
              <a:buSzPct val="120000"/>
              <a:buChar char="-"/>
              <a:defRPr b="0" sz="2800"/>
            </a:pPr>
            <a:r>
              <a:t>How have you and/or your organization experienced </a:t>
            </a:r>
            <a:r>
              <a:rPr b="1"/>
              <a:t>complexity</a:t>
            </a:r>
            <a:r>
              <a:t>?</a:t>
            </a:r>
            <a:endParaRPr b="1"/>
          </a:p>
          <a:p>
            <a:pPr marL="152400" indent="-152400" algn="l" defTabSz="457200">
              <a:buSzPct val="120000"/>
              <a:buChar char="-"/>
              <a:defRPr b="0" sz="2800"/>
            </a:pPr>
            <a:endParaRPr b="1"/>
          </a:p>
          <a:p>
            <a:pPr marL="152400" indent="-152400" algn="l" defTabSz="457200">
              <a:buSzPct val="120000"/>
              <a:buChar char="-"/>
              <a:defRPr b="0" sz="2800"/>
            </a:pPr>
            <a:r>
              <a:t>How have you and/or your organization found </a:t>
            </a:r>
            <a:r>
              <a:rPr b="1"/>
              <a:t>dynamic stability</a:t>
            </a:r>
            <a:r>
              <a:t> in complex times? </a:t>
            </a:r>
          </a:p>
          <a:p>
            <a:pPr algn="l" defTabSz="457200">
              <a:defRPr b="0" sz="2800"/>
            </a:pPr>
          </a:p>
          <a:p>
            <a:pPr marL="152400" indent="-152400" algn="l" defTabSz="457200">
              <a:buSzPct val="120000"/>
              <a:buChar char="-"/>
              <a:defRPr b="0" sz="2800"/>
            </a:pPr>
            <a:r>
              <a:t>What leadership </a:t>
            </a:r>
            <a:r>
              <a:rPr b="1"/>
              <a:t>qualities/capacities</a:t>
            </a:r>
            <a:r>
              <a:t> have you relied on to thrive in complexity?</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4" name="081617_curiousity.jpg" descr="081617_curiousity.jpg"/>
          <p:cNvPicPr>
            <a:picLocks noChangeAspect="1"/>
          </p:cNvPicPr>
          <p:nvPr/>
        </p:nvPicPr>
        <p:blipFill>
          <a:blip r:embed="rId2">
            <a:extLst/>
          </a:blip>
          <a:stretch>
            <a:fillRect/>
          </a:stretch>
        </p:blipFill>
        <p:spPr>
          <a:xfrm>
            <a:off x="6830373" y="5791745"/>
            <a:ext cx="8291601" cy="3562798"/>
          </a:xfrm>
          <a:prstGeom prst="rect">
            <a:avLst/>
          </a:prstGeom>
          <a:ln w="12700">
            <a:miter lim="400000"/>
          </a:ln>
        </p:spPr>
      </p:pic>
      <p:sp>
        <p:nvSpPr>
          <p:cNvPr id="155" name="Panel"/>
          <p:cNvSpPr txBox="1"/>
          <p:nvPr>
            <p:ph type="title"/>
          </p:nvPr>
        </p:nvSpPr>
        <p:spPr>
          <a:xfrm>
            <a:off x="749300" y="5930900"/>
            <a:ext cx="11099800" cy="2159000"/>
          </a:xfrm>
          <a:prstGeom prst="rect">
            <a:avLst/>
          </a:prstGeom>
        </p:spPr>
        <p:txBody>
          <a:bodyPr/>
          <a:lstStyle/>
          <a:p>
            <a:pPr/>
            <a:r>
              <a:t>Panel</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VUCA environment"/>
          <p:cNvSpPr txBox="1"/>
          <p:nvPr>
            <p:ph type="title"/>
          </p:nvPr>
        </p:nvSpPr>
        <p:spPr>
          <a:xfrm>
            <a:off x="952500" y="304800"/>
            <a:ext cx="11099800" cy="2159000"/>
          </a:xfrm>
          <a:prstGeom prst="rect">
            <a:avLst/>
          </a:prstGeom>
        </p:spPr>
        <p:txBody>
          <a:bodyPr/>
          <a:lstStyle/>
          <a:p>
            <a:pPr/>
            <a:r>
              <a:t>Community</a:t>
            </a:r>
          </a:p>
        </p:txBody>
      </p:sp>
      <p:sp>
        <p:nvSpPr>
          <p:cNvPr id="158" name="“It is so much easier to venture far—not just in distance but also in terms of your willingness to experiment, take risks, and reach out to others—when you know that you're still tethered to a place called home, and to a real community.”…"/>
          <p:cNvSpPr txBox="1"/>
          <p:nvPr/>
        </p:nvSpPr>
        <p:spPr>
          <a:xfrm>
            <a:off x="1086934" y="2849873"/>
            <a:ext cx="10929704" cy="40538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365759" algn="l" defTabSz="457200">
              <a:lnSpc>
                <a:spcPct val="200000"/>
              </a:lnSpc>
              <a:tabLst>
                <a:tab pos="457200" algn="l"/>
                <a:tab pos="685800" algn="l"/>
                <a:tab pos="914400" algn="l"/>
                <a:tab pos="1143000" algn="l"/>
                <a:tab pos="1371600" algn="l"/>
                <a:tab pos="1828800" algn="l"/>
                <a:tab pos="2286000" algn="l"/>
                <a:tab pos="2743200" algn="l"/>
              </a:tabLst>
              <a:defRPr b="0" sz="2900">
                <a:uFill>
                  <a:solidFill>
                    <a:srgbClr val="000000"/>
                  </a:solidFill>
                </a:uFill>
              </a:defRPr>
            </a:pPr>
            <a:r>
              <a:t>“It is so much easier to venture far—not just in distance but also in terms of your willingness to experiment, take risks, and reach out to others—when you know that you're still tethered to a place called home, and to a real community.”</a:t>
            </a:r>
            <a:r>
              <a:rPr b="1" i="1"/>
              <a:t> </a:t>
            </a:r>
            <a:endParaRPr b="1" i="1"/>
          </a:p>
          <a:p>
            <a:pPr marL="365759" algn="l" defTabSz="457200">
              <a:lnSpc>
                <a:spcPct val="200000"/>
              </a:lnSpc>
              <a:tabLst>
                <a:tab pos="457200" algn="l"/>
                <a:tab pos="685800" algn="l"/>
                <a:tab pos="914400" algn="l"/>
                <a:tab pos="1143000" algn="l"/>
                <a:tab pos="1371600" algn="l"/>
                <a:tab pos="1828800" algn="l"/>
                <a:tab pos="2286000" algn="l"/>
                <a:tab pos="2743200" algn="l"/>
              </a:tabLst>
              <a:defRPr b="0" sz="2900">
                <a:uFill>
                  <a:solidFill>
                    <a:srgbClr val="000000"/>
                  </a:solidFill>
                </a:uFill>
              </a:defRPr>
            </a:pPr>
            <a:r>
              <a:t>Friedman, </a:t>
            </a:r>
            <a:r>
              <a:rPr i="1"/>
              <a:t>Thanks for Being Late</a:t>
            </a:r>
            <a:r>
              <a:t>, 452–53.</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VUCA environment"/>
          <p:cNvSpPr txBox="1"/>
          <p:nvPr>
            <p:ph type="title"/>
          </p:nvPr>
        </p:nvSpPr>
        <p:spPr>
          <a:xfrm>
            <a:off x="952500" y="304800"/>
            <a:ext cx="11099800" cy="2159000"/>
          </a:xfrm>
          <a:prstGeom prst="rect">
            <a:avLst/>
          </a:prstGeom>
        </p:spPr>
        <p:txBody>
          <a:bodyPr/>
          <a:lstStyle/>
          <a:p>
            <a:pPr/>
            <a:r>
              <a:t>Capacity Building</a:t>
            </a:r>
          </a:p>
        </p:txBody>
      </p:sp>
      <p:sp>
        <p:nvSpPr>
          <p:cNvPr id="161" name="“The social fabric is tearing across this country, but everywhere it seems healers are rising up to repair their small piece of it. They are going into hollow places and creating community, building intimate relationships that change lives one by one”…"/>
          <p:cNvSpPr txBox="1"/>
          <p:nvPr/>
        </p:nvSpPr>
        <p:spPr>
          <a:xfrm>
            <a:off x="1086934" y="2849263"/>
            <a:ext cx="10929704" cy="40550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365759" algn="l" defTabSz="457200">
              <a:lnSpc>
                <a:spcPct val="200000"/>
              </a:lnSpc>
              <a:tabLst>
                <a:tab pos="457200" algn="l"/>
                <a:tab pos="685800" algn="l"/>
                <a:tab pos="914400" algn="l"/>
                <a:tab pos="1143000" algn="l"/>
                <a:tab pos="1371600" algn="l"/>
                <a:tab pos="1828800" algn="l"/>
                <a:tab pos="2286000" algn="l"/>
                <a:tab pos="2743200" algn="l"/>
              </a:tabLst>
              <a:defRPr b="0" sz="2900">
                <a:uFill>
                  <a:solidFill>
                    <a:srgbClr val="000000"/>
                  </a:solidFill>
                </a:uFill>
              </a:defRPr>
            </a:pPr>
            <a:r>
              <a:t>“The social fabric is tearing across this country, but everywhere it seems healers are rising up to repair their small piece of it. They are going into hollow places and creating community, building intimate relationships that change lives one by one”</a:t>
            </a:r>
            <a:r>
              <a:rPr b="1" i="1"/>
              <a:t> </a:t>
            </a:r>
            <a:endParaRPr b="1" i="1"/>
          </a:p>
          <a:p>
            <a:pPr marL="365759" algn="l" defTabSz="457200">
              <a:lnSpc>
                <a:spcPct val="200000"/>
              </a:lnSpc>
              <a:tabLst>
                <a:tab pos="457200" algn="l"/>
                <a:tab pos="685800" algn="l"/>
                <a:tab pos="914400" algn="l"/>
                <a:tab pos="1143000" algn="l"/>
                <a:tab pos="1371600" algn="l"/>
                <a:tab pos="1828800" algn="l"/>
                <a:tab pos="2286000" algn="l"/>
                <a:tab pos="2743200" algn="l"/>
              </a:tabLst>
              <a:defRPr b="0" sz="2900">
                <a:uFill>
                  <a:solidFill>
                    <a:srgbClr val="000000"/>
                  </a:solidFill>
                </a:uFill>
              </a:defRPr>
            </a:pPr>
            <a:r>
              <a:t>David Brooks in his June 21, 2016 </a:t>
            </a:r>
            <a:r>
              <a:rPr i="1">
                <a:latin typeface="Times New Roman"/>
                <a:ea typeface="Times New Roman"/>
                <a:cs typeface="Times New Roman"/>
                <a:sym typeface="Times New Roman"/>
              </a:rPr>
              <a:t>New York Times</a:t>
            </a:r>
            <a:r>
              <a:t> column.</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VUCA environment"/>
          <p:cNvSpPr txBox="1"/>
          <p:nvPr>
            <p:ph type="title"/>
          </p:nvPr>
        </p:nvSpPr>
        <p:spPr>
          <a:xfrm>
            <a:off x="952500" y="304800"/>
            <a:ext cx="11099800" cy="2159000"/>
          </a:xfrm>
          <a:prstGeom prst="rect">
            <a:avLst/>
          </a:prstGeom>
        </p:spPr>
        <p:txBody>
          <a:bodyPr/>
          <a:lstStyle/>
          <a:p>
            <a:pPr/>
            <a:r>
              <a:t>Courage</a:t>
            </a:r>
          </a:p>
        </p:txBody>
      </p:sp>
      <p:sp>
        <p:nvSpPr>
          <p:cNvPr id="164" name="“Courage is a heart word…In one of its earliest forms, the word courage meant ‘To speak one's mind by telling all one's heart.’ Over time, this definition has changed, and today, we typically associate courage with heroic and brave deeds. But in my opinion, this definition fails to recognize the inner strength and level of commitment required for us to actually speak honestly and openly about who we are and about our experiences -- good and bad. Speaking from our hearts is what I think of as &quot;ordinary courage.”  Brene Brown, I Thought It Was Just Me: Women Reclaiming Power and Courage in a Culture of Shame"/>
          <p:cNvSpPr txBox="1"/>
          <p:nvPr/>
        </p:nvSpPr>
        <p:spPr>
          <a:xfrm>
            <a:off x="1137734" y="2529360"/>
            <a:ext cx="10929704" cy="57108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365759" algn="l" defTabSz="457200">
              <a:lnSpc>
                <a:spcPct val="130000"/>
              </a:lnSpc>
              <a:tabLst>
                <a:tab pos="457200" algn="l"/>
                <a:tab pos="685800" algn="l"/>
                <a:tab pos="914400" algn="l"/>
                <a:tab pos="1143000" algn="l"/>
                <a:tab pos="1371600" algn="l"/>
                <a:tab pos="1828800" algn="l"/>
                <a:tab pos="2286000" algn="l"/>
                <a:tab pos="2743200" algn="l"/>
              </a:tabLst>
              <a:defRPr b="0" sz="2900">
                <a:uFill>
                  <a:solidFill>
                    <a:srgbClr val="000000"/>
                  </a:solidFill>
                </a:uFill>
              </a:defRPr>
            </a:pPr>
            <a:r>
              <a:t>“Courage is a heart word…In one of its earliest forms, the word courage meant ‘To speak one's mind by telling all one's heart.’ Over time, this definition has changed, and today, we typically associate courage with heroic and brave deeds. But in my opinion, this definition fails to recognize the inner strength and level of commitment required for us to actually speak honestly and openly about who we are and about our experiences -- good and bad. Speaking from our hearts is what I think of as "ordinary courage.”</a:t>
            </a:r>
            <a:r>
              <a:rPr b="1" i="1"/>
              <a:t>  </a:t>
            </a:r>
            <a:r>
              <a:t>Brene Brown,</a:t>
            </a:r>
            <a:r>
              <a:rPr i="1"/>
              <a:t> </a:t>
            </a:r>
            <a:r>
              <a:rPr i="1">
                <a:hlinkClick r:id="rId2" invalidUrl="" action="" tgtFrame="" tooltip="" history="1" highlightClick="0" endSnd="0"/>
              </a:rPr>
              <a:t>I Thought It Was Just Me: Women Reclaiming Power and Courage in a Culture of Shame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