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notesSlides/notesSlide2.xml" ContentType="application/vnd.openxmlformats-officedocument.presentationml.notesSlide+xml"/>
  <Override PartName="/ppt/media/image2.jpeg" ContentType="image/jpeg"/>
  <Override PartName="/ppt/notesSlides/notesSlide3.xml" ContentType="application/vnd.openxmlformats-officedocument.presentationml.notesSlide+xml"/>
  <Override PartName="/ppt/media/image3.jpe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4.jpeg" ContentType="image/jpeg"/>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5.jpeg" ContentType="image/jpeg"/>
  <Override PartName="/ppt/notesSlides/notesSlide8.xml" ContentType="application/vnd.openxmlformats-officedocument.presentationml.notesSlide+xml"/>
  <Override PartName="/ppt/media/image6.jpeg" ContentType="image/jpeg"/>
  <Override PartName="/ppt/media/image7.jpeg" ContentType="image/jpeg"/>
  <Override PartName="/ppt/notesSlides/notesSlide9.xml" ContentType="application/vnd.openxmlformats-officedocument.presentationml.notesSlide+xml"/>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notesSlides/notesSlide10.xml" ContentType="application/vnd.openxmlformats-officedocument.presentationml.notesSlide+xml"/>
  <Override PartName="/ppt/media/image15.jpeg" ContentType="image/jpeg"/>
  <Override PartName="/ppt/media/image16.jpeg" ContentType="image/jpeg"/>
  <Override PartName="/ppt/media/image17.jpeg" ContentType="image/jpeg"/>
  <Override PartName="/ppt/media/image18.jpeg" ContentType="image/jpeg"/>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19.jpeg" ContentType="image/jpeg"/>
  <Override PartName="/ppt/notesSlides/notesSlide13.xml" ContentType="application/vnd.openxmlformats-officedocument.presentationml.notesSlide+xml"/>
  <Override PartName="/ppt/media/image20.jpeg" ContentType="image/jpeg"/>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media/image21.jpeg" ContentType="image/jpeg"/>
  <Override PartName="/ppt/notesSlides/notesSlide18.xml" ContentType="application/vnd.openxmlformats-officedocument.presentationml.notesSlide+xml"/>
  <Override PartName="/ppt/notesSlides/notesSlide19.xml" ContentType="application/vnd.openxmlformats-officedocument.presentationml.notesSlide+xml"/>
  <Override PartName="/ppt/media/image22.jpeg" ContentType="image/jpeg"/>
  <Override PartName="/ppt/notesSlides/notesSlide20.xml" ContentType="application/vnd.openxmlformats-officedocument.presentationml.notesSlide+xml"/>
  <Override PartName="/ppt/notesSlides/notesSlide21.xml" ContentType="application/vnd.openxmlformats-officedocument.presentationml.notesSlide+xml"/>
  <Override PartName="/ppt/media/image23.jpeg" ContentType="image/jpeg"/>
  <Override PartName="/ppt/notesSlides/notesSlide22.xml" ContentType="application/vnd.openxmlformats-officedocument.presentationml.notesSlide+xml"/>
  <Override PartName="/ppt/media/image24.jpeg" ContentType="image/jpeg"/>
  <Override PartName="/ppt/notesSlides/notesSlide23.xml" ContentType="application/vnd.openxmlformats-officedocument.presentationml.notesSlide+xml"/>
  <Override PartName="/ppt/media/image25.jpeg" ContentType="image/jpeg"/>
  <Override PartName="/ppt/notesSlides/notesSlide24.xml" ContentType="application/vnd.openxmlformats-officedocument.presentationml.notesSlide+xml"/>
  <Override PartName="/ppt/notesSlides/notesSlide25.xml" ContentType="application/vnd.openxmlformats-officedocument.presentationml.notesSlide+xml"/>
  <Override PartName="/ppt/media/image26.jpeg" ContentType="image/jpeg"/>
  <Override PartName="/ppt/notesSlides/notesSlide26.xml" ContentType="application/vnd.openxmlformats-officedocument.presentationml.notesSlide+xml"/>
  <Override PartName="/ppt/notesSlides/notesSlide2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3" name="Shape 143"/>
          <p:cNvSpPr/>
          <p:nvPr>
            <p:ph type="sldImg"/>
          </p:nvPr>
        </p:nvSpPr>
        <p:spPr>
          <a:xfrm>
            <a:off x="1143000" y="685800"/>
            <a:ext cx="4572000" cy="3429000"/>
          </a:xfrm>
          <a:prstGeom prst="rect">
            <a:avLst/>
          </a:prstGeom>
        </p:spPr>
        <p:txBody>
          <a:bodyPr/>
          <a:lstStyle/>
          <a:p>
            <a:pPr/>
          </a:p>
        </p:txBody>
      </p:sp>
      <p:sp>
        <p:nvSpPr>
          <p:cNvPr id="144" name="Shape 14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5.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6.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7.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Shape 152"/>
          <p:cNvSpPr/>
          <p:nvPr>
            <p:ph type="sldImg"/>
          </p:nvPr>
        </p:nvSpPr>
        <p:spPr>
          <a:prstGeom prst="rect">
            <a:avLst/>
          </a:prstGeom>
        </p:spPr>
        <p:txBody>
          <a:bodyPr/>
          <a:lstStyle/>
          <a:p>
            <a:pPr/>
          </a:p>
        </p:txBody>
      </p:sp>
      <p:sp>
        <p:nvSpPr>
          <p:cNvPr id="153" name="Shape 153"/>
          <p:cNvSpPr/>
          <p:nvPr>
            <p:ph type="body" sz="quarter" idx="1"/>
          </p:nvPr>
        </p:nvSpPr>
        <p:spPr>
          <a:prstGeom prst="rect">
            <a:avLst/>
          </a:prstGeom>
        </p:spPr>
        <p:txBody>
          <a:bodyPr/>
          <a:lstStyle/>
          <a:p>
            <a:pPr/>
            <a:r>
              <a:t>What if you received a letter from the future?</a:t>
            </a:r>
          </a:p>
          <a:p>
            <a:pPr/>
            <a:r>
              <a:t>The letter described a vibrant community where people were engaged in each other’s lives, people not only knew their neighbors, but worked together to make their neighborhood a just community, and God’s presence was acknowledged and dynamic force.</a:t>
            </a:r>
          </a:p>
          <a:p>
            <a:pPr/>
            <a:r>
              <a:t>As you read through the letter, stories illuminated particular ways they had rallied to support friends and family members connected to the community and advocated for justice after a neighborhood  incident. There were testimonies of ways people’s connection with this community had given them hope in the midst of desperate times and cared for their physical, relational, and spiritual needs when they could not care for themselves.</a:t>
            </a:r>
          </a:p>
          <a:p>
            <a:pPr/>
            <a:r>
              <a:t>Reading on you learn this community has the same name of the ministry you now serve. This surprises you because while there are vague similarities, this is in now way the future you would have envisioned for this ministry from where you sit today.</a:t>
            </a:r>
          </a:p>
          <a:p>
            <a:pPr/>
            <a:r>
              <a:t>The letter nots this community was not always like this, and then begins to tell their story of transformation. Eager to hear more, you get to the bottom of the page and turn the paper over…only to discover it blank…Not only that, but there are no other papers in the envelope. </a:t>
            </a:r>
          </a:p>
          <a:p>
            <a:pPr/>
            <a:r>
              <a:t>Perplexed, you look for a return address or clue to who sent the letter, only to find no name on the envelope or city on the postmark. What could this mean? Was this real or was it a joke?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Shape 157"/>
          <p:cNvSpPr/>
          <p:nvPr>
            <p:ph type="sldImg"/>
          </p:nvPr>
        </p:nvSpPr>
        <p:spPr>
          <a:prstGeom prst="rect">
            <a:avLst/>
          </a:prstGeom>
        </p:spPr>
        <p:txBody>
          <a:bodyPr/>
          <a:lstStyle/>
          <a:p>
            <a:pPr/>
          </a:p>
        </p:txBody>
      </p:sp>
      <p:sp>
        <p:nvSpPr>
          <p:cNvPr id="158" name="Shape 158"/>
          <p:cNvSpPr/>
          <p:nvPr>
            <p:ph type="body" sz="quarter" idx="1"/>
          </p:nvPr>
        </p:nvSpPr>
        <p:spPr>
          <a:prstGeom prst="rect">
            <a:avLst/>
          </a:prstGeom>
        </p:spPr>
        <p:txBody>
          <a:bodyPr/>
          <a:lstStyle/>
          <a:p>
            <a:pPr/>
            <a:r>
              <a:t>These are disruptive times. Times when it is hard to believe what it fact and what is fiction. </a:t>
            </a:r>
          </a:p>
          <a:p>
            <a:pPr/>
            <a:r>
              <a:t>When we finally get a chance to pause and reflect, we wonder what is real and what difference we make in the grand scheme of things.</a:t>
            </a:r>
          </a:p>
          <a:p>
            <a:pPr/>
          </a:p>
          <a:p>
            <a:pPr/>
            <a:r>
              <a:t>This event is a moment to pause, to reflect on these disruptive times, and wonder. What’s real and what difference can each of make?</a:t>
            </a:r>
          </a:p>
          <a:p>
            <a:pPr/>
          </a:p>
          <a:p>
            <a:pPr/>
            <a:r>
              <a:t>I want to say - you can make a difference - and the story we heard about the challenges facing the church today are real. But they are the only thing that is real. Today’s disruptions cause alarm, even signal danger in some cases. Salaries may not be paid, mortgages are stressing church budgets, and there are not enough rostered clergy to serve in every established congregation. And there is another true. God’s love is being shared in visits to the hospital, in befriending those of us who are lonely, as food is graciously given to hungry mothers and fathers, and reconciliation is happening between family members, communities, and estranged friends. Both realities live alongside each other.</a:t>
            </a:r>
          </a:p>
          <a:p>
            <a:pPr/>
          </a:p>
          <a:p>
            <a:pPr/>
            <a:r>
              <a:t>The word </a:t>
            </a:r>
            <a:r>
              <a:rPr i="1"/>
              <a:t>crisis</a:t>
            </a:r>
            <a:r>
              <a:t> in Japanese (危機=kiki) has the kanjis of 危=”danger” and 機=”opportunity” (This kanji has also other meanings) This is a reminder that disruptive times both ignite fear and provide opportunities.</a:t>
            </a:r>
          </a:p>
          <a:p>
            <a:pPr/>
            <a:r>
              <a:t>http://www.ageekinjapan.com/crisis-danger-opportunity/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Shape 161"/>
          <p:cNvSpPr/>
          <p:nvPr>
            <p:ph type="sldImg"/>
          </p:nvPr>
        </p:nvSpPr>
        <p:spPr>
          <a:prstGeom prst="rect">
            <a:avLst/>
          </a:prstGeom>
        </p:spPr>
        <p:txBody>
          <a:bodyPr/>
          <a:lstStyle/>
          <a:p>
            <a:pPr/>
          </a:p>
        </p:txBody>
      </p:sp>
      <p:sp>
        <p:nvSpPr>
          <p:cNvPr id="162" name="Shape 162"/>
          <p:cNvSpPr/>
          <p:nvPr>
            <p:ph type="body" sz="quarter" idx="1"/>
          </p:nvPr>
        </p:nvSpPr>
        <p:spPr>
          <a:prstGeom prst="rect">
            <a:avLst/>
          </a:prstGeom>
        </p:spPr>
        <p:txBody>
          <a:bodyPr/>
          <a:lstStyle/>
          <a:p>
            <a:pPr/>
            <a:r>
              <a:t>This gathering is about helping us, leaders of God’s church, recalibrate so we are better positioned to see the opportunity, rather than the crisis. Recalibrating is the work in front of the church today, and it is the work each of us is called to in this time and place. Frankly, I’m tired. I’m tired of running to keep up. I’m tired of learning new things. I’m tired of having my assumptions challenged. And I’m tired of not knowing.</a:t>
            </a:r>
          </a:p>
          <a:p>
            <a:pPr/>
            <a:r>
              <a:t>Being tired is one reality. And it is the reality that can permeate my leadership in this time…or it can live alongside another reality. The reality that In my weakness, God is strong. As my limitations become evident, I lean more into God’s creative and redemptive power. When I get to the end of what I know, I have the opportunity to see beyond what is in front of me to a future God’s promised.</a:t>
            </a:r>
          </a:p>
          <a:p>
            <a:pPr/>
            <a:r>
              <a:t>On this journey of recalibrating, I’m disciplining myself to acknowledge both realities, trusting in God’s guidance one day at a time.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Shape 170"/>
          <p:cNvSpPr/>
          <p:nvPr>
            <p:ph type="sldImg"/>
          </p:nvPr>
        </p:nvSpPr>
        <p:spPr>
          <a:prstGeom prst="rect">
            <a:avLst/>
          </a:prstGeom>
        </p:spPr>
        <p:txBody>
          <a:bodyPr/>
          <a:lstStyle/>
          <a:p>
            <a:pPr/>
          </a:p>
        </p:txBody>
      </p:sp>
      <p:sp>
        <p:nvSpPr>
          <p:cNvPr id="171" name="Shape 171"/>
          <p:cNvSpPr/>
          <p:nvPr>
            <p:ph type="body" sz="quarter" idx="1"/>
          </p:nvPr>
        </p:nvSpPr>
        <p:spPr>
          <a:prstGeom prst="rect">
            <a:avLst/>
          </a:prstGeom>
        </p:spPr>
        <p:txBody>
          <a:bodyPr/>
          <a:lstStyle/>
          <a:p>
            <a:pPr/>
            <a:r>
              <a:t>In the past, we have navigated ministry via established routes. Like plotting a road trip from Minneapolis to Los Angeles, the routes were steady and trustworthy. Knowing the speed limit in each state, the miles per gallon of my car, and the amount of time I can go between bathroom stops, I could predict my journey and be as efficient as I want. As ministry leadership “matured” we too got to the point where predictability and efficiency become core values, best practices helped our learning curve, and ministry excellence pushed us to refine our models and approaches over time. That worked for awhile. But life changed, as our environment changed. And now plotting a road time involves tools we can use “on the road” and as we face new information. While we still rely on established routes, we recalibrate continually when faced with a sudden thunderstorm, car crash, or last minute invitation to have dinner with a friend.</a:t>
            </a:r>
          </a:p>
          <a:p>
            <a:pPr/>
            <a:r>
              <a:t>Navigating dynamic environments require discovering dynamic stability.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Shape 177"/>
          <p:cNvSpPr/>
          <p:nvPr>
            <p:ph type="sldImg"/>
          </p:nvPr>
        </p:nvSpPr>
        <p:spPr>
          <a:prstGeom prst="rect">
            <a:avLst/>
          </a:prstGeom>
        </p:spPr>
        <p:txBody>
          <a:bodyPr/>
          <a:lstStyle/>
          <a:p>
            <a:pPr/>
          </a:p>
        </p:txBody>
      </p:sp>
      <p:sp>
        <p:nvSpPr>
          <p:cNvPr id="178" name="Shape 178"/>
          <p:cNvSpPr/>
          <p:nvPr>
            <p:ph type="body" sz="quarter" idx="1"/>
          </p:nvPr>
        </p:nvSpPr>
        <p:spPr>
          <a:prstGeom prst="rect">
            <a:avLst/>
          </a:prstGeom>
        </p:spPr>
        <p:txBody>
          <a:bodyPr/>
          <a:lstStyle/>
          <a:p>
            <a:pPr/>
            <a:r>
              <a:t>Thomas Friedman observes that people today feel “a loss of control and are desperate for navigational help and sense-making” because their capacities to adapt are not adequate for today’s rate of change. Comparing navigating today’s context with kayaking rapids, he says stability comes from paddling </a:t>
            </a:r>
            <a:r>
              <a:rPr i="1"/>
              <a:t>with</a:t>
            </a:r>
            <a:r>
              <a:t> the current or disruptive forces. In other words, to find our way in a highly dynamic world we need “dynamic stability.” (Friedman, Thanks for Being Late, 198-199) Dynamic stability is like finding your balance on a boat, you need a center of gravity that allows you to work with your surroundings that are fluid and constantly shifting. </a:t>
            </a:r>
          </a:p>
          <a:p>
            <a:pPr/>
            <a:r>
              <a:t>Each of us need to discover dynamic stability in our own lives, but so do our congregations.</a:t>
            </a:r>
          </a:p>
          <a:p>
            <a:pPr/>
            <a:r>
              <a:t>What if recalibrating meant being able to “paddle with the current”?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Shape 183"/>
          <p:cNvSpPr/>
          <p:nvPr>
            <p:ph type="sldImg"/>
          </p:nvPr>
        </p:nvSpPr>
        <p:spPr>
          <a:prstGeom prst="rect">
            <a:avLst/>
          </a:prstGeom>
        </p:spPr>
        <p:txBody>
          <a:bodyPr/>
          <a:lstStyle/>
          <a:p>
            <a:pPr/>
          </a:p>
        </p:txBody>
      </p:sp>
      <p:sp>
        <p:nvSpPr>
          <p:cNvPr id="184" name="Shape 184"/>
          <p:cNvSpPr/>
          <p:nvPr>
            <p:ph type="body" sz="quarter" idx="1"/>
          </p:nvPr>
        </p:nvSpPr>
        <p:spPr>
          <a:prstGeom prst="rect">
            <a:avLst/>
          </a:prstGeom>
        </p:spPr>
        <p:txBody>
          <a:bodyPr/>
          <a:lstStyle/>
          <a:p>
            <a:pPr/>
            <a:r>
              <a:t>This session suggests that leading in the 21st century leaders relies on dynamic stability.</a:t>
            </a:r>
          </a:p>
          <a:p>
            <a:pPr/>
            <a:r>
              <a:t>And dynamic stability requires having a clear direction, adopting a new mindset, and cultivating new capacities. Let’s look at each of these three separately.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Shape 188"/>
          <p:cNvSpPr/>
          <p:nvPr>
            <p:ph type="sldImg"/>
          </p:nvPr>
        </p:nvSpPr>
        <p:spPr>
          <a:prstGeom prst="rect">
            <a:avLst/>
          </a:prstGeom>
        </p:spPr>
        <p:txBody>
          <a:bodyPr/>
          <a:lstStyle/>
          <a:p>
            <a:pPr/>
          </a:p>
        </p:txBody>
      </p:sp>
      <p:sp>
        <p:nvSpPr>
          <p:cNvPr id="189" name="Shape 189"/>
          <p:cNvSpPr/>
          <p:nvPr>
            <p:ph type="body" sz="quarter" idx="1"/>
          </p:nvPr>
        </p:nvSpPr>
        <p:spPr>
          <a:prstGeom prst="rect">
            <a:avLst/>
          </a:prstGeom>
        </p:spPr>
        <p:txBody>
          <a:bodyPr/>
          <a:lstStyle/>
          <a:p>
            <a:pPr/>
            <a:r>
              <a:t>Where are we going?</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Shape 196"/>
          <p:cNvSpPr/>
          <p:nvPr>
            <p:ph type="sldImg"/>
          </p:nvPr>
        </p:nvSpPr>
        <p:spPr>
          <a:prstGeom prst="rect">
            <a:avLst/>
          </a:prstGeom>
        </p:spPr>
        <p:txBody>
          <a:bodyPr/>
          <a:lstStyle/>
          <a:p>
            <a:pPr/>
          </a:p>
        </p:txBody>
      </p:sp>
      <p:sp>
        <p:nvSpPr>
          <p:cNvPr id="197" name="Shape 197"/>
          <p:cNvSpPr/>
          <p:nvPr>
            <p:ph type="body" sz="quarter" idx="1"/>
          </p:nvPr>
        </p:nvSpPr>
        <p:spPr>
          <a:prstGeom prst="rect">
            <a:avLst/>
          </a:prstGeom>
        </p:spPr>
        <p:txBody>
          <a:bodyPr/>
          <a:lstStyle/>
          <a:p>
            <a:pPr/>
            <a:r>
              <a:t>We are going toward a future - a future God has promised. From Genesis to Revelation, God promises life. Life is God’s first and last move. Life, not death, has the final word. And God desires that all of creation with live abundantly. </a:t>
            </a:r>
          </a:p>
          <a:p>
            <a:pPr/>
            <a:r>
              <a:t>Yet, the world is not yet as God intends. God, in Jesus, came to reconcile the world to Godself. Christ’s death and resurrection create a new future, but we live in-between that moment and the end of time. </a:t>
            </a:r>
          </a:p>
          <a:p>
            <a:pPr/>
            <a:r>
              <a:t>Yet God continues to be about life and God is active making the world new. God’s promised future lives alongside death and evil, even as it pulls us forward and gives us hope. As people of faith we can see beyond current circumstances, because faith has reoriented time. </a:t>
            </a:r>
          </a:p>
          <a:p>
            <a:pPr/>
            <a:r>
              <a:t>Not only are our lives reoriented, but God commissions us co-creators in making God’s promised future a reality. This is the direction to which we are headed.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Shape 208"/>
          <p:cNvSpPr/>
          <p:nvPr>
            <p:ph type="sldImg"/>
          </p:nvPr>
        </p:nvSpPr>
        <p:spPr>
          <a:prstGeom prst="rect">
            <a:avLst/>
          </a:prstGeom>
        </p:spPr>
        <p:txBody>
          <a:bodyPr/>
          <a:lstStyle/>
          <a:p>
            <a:pPr/>
          </a:p>
        </p:txBody>
      </p:sp>
      <p:sp>
        <p:nvSpPr>
          <p:cNvPr id="209" name="Shape 209"/>
          <p:cNvSpPr/>
          <p:nvPr>
            <p:ph type="body" sz="quarter" idx="1"/>
          </p:nvPr>
        </p:nvSpPr>
        <p:spPr>
          <a:prstGeom prst="rect">
            <a:avLst/>
          </a:prstGeom>
        </p:spPr>
        <p:txBody>
          <a:bodyPr/>
          <a:lstStyle/>
          <a:p>
            <a:pPr/>
            <a:r>
              <a:t>Life is rooted in God’s love - for us and the world. </a:t>
            </a:r>
          </a:p>
          <a:p>
            <a:pPr/>
            <a:r>
              <a:t>God’s love transforms us, forms us, and informs our lives. </a:t>
            </a:r>
          </a:p>
          <a:p>
            <a:pPr/>
            <a:r>
              <a:t>In response to God’s gracious love, we love others. </a:t>
            </a:r>
          </a:p>
          <a:p>
            <a:pPr/>
            <a:r>
              <a:t>Love turns us away from ourselves to toward others - our friends, our neighbors, and even our enemies. In each and every encounter of our lives, we have the opportunity to extend God’s love into the world.</a:t>
            </a:r>
          </a:p>
          <a:p>
            <a:pPr/>
            <a:r>
              <a:t>Loving God and our neighbor, both familiar and foreign, we participate in God’s promised future becoming a reality. Love, like life, is a powerful force in the world.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Shape 217"/>
          <p:cNvSpPr/>
          <p:nvPr>
            <p:ph type="sldImg"/>
          </p:nvPr>
        </p:nvSpPr>
        <p:spPr>
          <a:prstGeom prst="rect">
            <a:avLst/>
          </a:prstGeom>
        </p:spPr>
        <p:txBody>
          <a:bodyPr/>
          <a:lstStyle/>
          <a:p>
            <a:pPr/>
          </a:p>
        </p:txBody>
      </p:sp>
      <p:sp>
        <p:nvSpPr>
          <p:cNvPr id="218" name="Shape 218"/>
          <p:cNvSpPr/>
          <p:nvPr>
            <p:ph type="body" sz="quarter" idx="1"/>
          </p:nvPr>
        </p:nvSpPr>
        <p:spPr>
          <a:prstGeom prst="rect">
            <a:avLst/>
          </a:prstGeom>
        </p:spPr>
        <p:txBody>
          <a:bodyPr/>
          <a:lstStyle/>
          <a:p>
            <a:pPr>
              <a:lnSpc>
                <a:spcPct val="117999"/>
              </a:lnSpc>
            </a:pPr>
            <a:r>
              <a:t>Loving God and our neighbor, we have a call to </a:t>
            </a:r>
            <a:r>
              <a:rPr b="1"/>
              <a:t>steward the future witness to the Christian faith. </a:t>
            </a:r>
            <a:endParaRPr b="1"/>
          </a:p>
          <a:p>
            <a:pPr>
              <a:lnSpc>
                <a:spcPct val="117999"/>
              </a:lnSpc>
            </a:pPr>
            <a:r>
              <a:t>Not only does our neighbor need our love, but God’s church needs witnesses to point people toward the future God promised. A future with no crying, pain, or suffering, where God dwells with us.</a:t>
            </a:r>
            <a:r>
              <a:rPr b="1"/>
              <a:t> </a:t>
            </a:r>
            <a:r>
              <a:t>God’s love for us is steady and trustworthy, but God’s witness in the world includes us! We are part of God’s plan for creating God’s promised future.</a:t>
            </a:r>
          </a:p>
          <a:p>
            <a:pPr>
              <a:lnSpc>
                <a:spcPct val="117999"/>
              </a:lnSpc>
            </a:pPr>
          </a:p>
          <a:p>
            <a:pPr>
              <a:lnSpc>
                <a:spcPct val="117999"/>
              </a:lnSpc>
            </a:pPr>
            <a:r>
              <a:t>Our God is a God who makes all things new, who brings order out of chaos, and life out of death. God’s deepest desire is for all to live abundantly. Our way forward is relying on God, embracing God’s call for us and letting God’s love orient our lives.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Shape 222"/>
          <p:cNvSpPr/>
          <p:nvPr>
            <p:ph type="sldImg"/>
          </p:nvPr>
        </p:nvSpPr>
        <p:spPr>
          <a:prstGeom prst="rect">
            <a:avLst/>
          </a:prstGeom>
        </p:spPr>
        <p:txBody>
          <a:bodyPr/>
          <a:lstStyle/>
          <a:p>
            <a:pPr/>
          </a:p>
        </p:txBody>
      </p:sp>
      <p:sp>
        <p:nvSpPr>
          <p:cNvPr id="223" name="Shape 223"/>
          <p:cNvSpPr/>
          <p:nvPr>
            <p:ph type="body" sz="quarter" idx="1"/>
          </p:nvPr>
        </p:nvSpPr>
        <p:spPr>
          <a:prstGeom prst="rect">
            <a:avLst/>
          </a:prstGeom>
        </p:spPr>
        <p:txBody>
          <a:bodyPr/>
          <a:lstStyle/>
          <a:p>
            <a:pPr/>
            <a:r>
              <a:t>Imagine the letter you received. What if God is pulling you into such a future?</a:t>
            </a:r>
          </a:p>
          <a:p>
            <a:pPr/>
            <a:r>
              <a:t>What would leaning into such a future require of you?</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Shape 227"/>
          <p:cNvSpPr/>
          <p:nvPr>
            <p:ph type="sldImg"/>
          </p:nvPr>
        </p:nvSpPr>
        <p:spPr>
          <a:prstGeom prst="rect">
            <a:avLst/>
          </a:prstGeom>
        </p:spPr>
        <p:txBody>
          <a:bodyPr/>
          <a:lstStyle/>
          <a:p>
            <a:pPr/>
          </a:p>
        </p:txBody>
      </p:sp>
      <p:sp>
        <p:nvSpPr>
          <p:cNvPr id="228" name="Shape 228"/>
          <p:cNvSpPr/>
          <p:nvPr>
            <p:ph type="body" sz="quarter" idx="1"/>
          </p:nvPr>
        </p:nvSpPr>
        <p:spPr>
          <a:prstGeom prst="rect">
            <a:avLst/>
          </a:prstGeom>
        </p:spPr>
        <p:txBody>
          <a:bodyPr/>
          <a:lstStyle/>
          <a:p>
            <a:pPr/>
            <a:r>
              <a:t>Directed toward the future, in highly dynamic environments, requires learning to get “off the main roads.” It is not efficient or predictable, because the path is discerned on the way as well go.</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Shape 233"/>
          <p:cNvSpPr/>
          <p:nvPr>
            <p:ph type="sldImg"/>
          </p:nvPr>
        </p:nvSpPr>
        <p:spPr>
          <a:prstGeom prst="rect">
            <a:avLst/>
          </a:prstGeom>
        </p:spPr>
        <p:txBody>
          <a:bodyPr/>
          <a:lstStyle/>
          <a:p>
            <a:pPr/>
          </a:p>
        </p:txBody>
      </p:sp>
      <p:sp>
        <p:nvSpPr>
          <p:cNvPr id="234" name="Shape 234"/>
          <p:cNvSpPr/>
          <p:nvPr>
            <p:ph type="body" sz="quarter" idx="1"/>
          </p:nvPr>
        </p:nvSpPr>
        <p:spPr>
          <a:prstGeom prst="rect">
            <a:avLst/>
          </a:prstGeom>
        </p:spPr>
        <p:txBody>
          <a:bodyPr/>
          <a:lstStyle/>
          <a:p>
            <a:pPr/>
            <a:r>
              <a:t>Learning naturally builds on lessons from the past. </a:t>
            </a:r>
          </a:p>
          <a:p>
            <a:pPr/>
            <a:r>
              <a:t>Knowledge and wisdom are developed as new discoveries are integrated into understandings built on lessons we have already learned.</a:t>
            </a:r>
          </a:p>
          <a:p>
            <a:pPr/>
            <a:r>
              <a:t>For example, learning the alphabet and grammar is foundational for developing vocabulary and the capacity for writing.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Shape 239"/>
          <p:cNvSpPr/>
          <p:nvPr>
            <p:ph type="sldImg"/>
          </p:nvPr>
        </p:nvSpPr>
        <p:spPr>
          <a:prstGeom prst="rect">
            <a:avLst/>
          </a:prstGeom>
        </p:spPr>
        <p:txBody>
          <a:bodyPr/>
          <a:lstStyle/>
          <a:p>
            <a:pPr/>
          </a:p>
        </p:txBody>
      </p:sp>
      <p:sp>
        <p:nvSpPr>
          <p:cNvPr id="240" name="Shape 240"/>
          <p:cNvSpPr/>
          <p:nvPr>
            <p:ph type="body" sz="quarter" idx="1"/>
          </p:nvPr>
        </p:nvSpPr>
        <p:spPr>
          <a:prstGeom prst="rect">
            <a:avLst/>
          </a:prstGeom>
        </p:spPr>
        <p:txBody>
          <a:bodyPr/>
          <a:lstStyle/>
          <a:p>
            <a:pPr/>
            <a:r>
              <a:t>Learning from the future requires “suspending judgements, redirection attention, letting go of past learnings, leaning into the future and letting the future come. (Otto Scharmer, Learning from the Emerging Future, 3) Building on the example of learning language, learning a second language with a different alphabet and/or grammar, requires letting go of past learnings, rules, and assumptions. </a:t>
            </a:r>
          </a:p>
          <a:p>
            <a:pPr/>
            <a:r>
              <a:rPr b="1"/>
              <a:t>Learning in the twenty-first century demands learning not only from the past, but also from the future.</a:t>
            </a:r>
            <a:r>
              <a:t>? Because today’s environment is less predictable and the problems more complex.</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Shape 245"/>
          <p:cNvSpPr/>
          <p:nvPr>
            <p:ph type="sldImg"/>
          </p:nvPr>
        </p:nvSpPr>
        <p:spPr>
          <a:prstGeom prst="rect">
            <a:avLst/>
          </a:prstGeom>
        </p:spPr>
        <p:txBody>
          <a:bodyPr/>
          <a:lstStyle/>
          <a:p>
            <a:pPr/>
          </a:p>
        </p:txBody>
      </p:sp>
      <p:sp>
        <p:nvSpPr>
          <p:cNvPr id="246" name="Shape 246"/>
          <p:cNvSpPr/>
          <p:nvPr>
            <p:ph type="body" sz="quarter" idx="1"/>
          </p:nvPr>
        </p:nvSpPr>
        <p:spPr>
          <a:prstGeom prst="rect">
            <a:avLst/>
          </a:prstGeom>
        </p:spPr>
        <p:txBody>
          <a:bodyPr/>
          <a:lstStyle/>
          <a:p>
            <a:pPr/>
            <a:r>
              <a:t>Learning from the past entails best practices, changing styles of workshop and/ore revamping curriculum.</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Shape 251"/>
          <p:cNvSpPr/>
          <p:nvPr>
            <p:ph type="sldImg"/>
          </p:nvPr>
        </p:nvSpPr>
        <p:spPr>
          <a:prstGeom prst="rect">
            <a:avLst/>
          </a:prstGeom>
        </p:spPr>
        <p:txBody>
          <a:bodyPr/>
          <a:lstStyle/>
          <a:p>
            <a:pPr/>
          </a:p>
        </p:txBody>
      </p:sp>
      <p:sp>
        <p:nvSpPr>
          <p:cNvPr id="252" name="Shape 252"/>
          <p:cNvSpPr/>
          <p:nvPr>
            <p:ph type="body" sz="quarter" idx="1"/>
          </p:nvPr>
        </p:nvSpPr>
        <p:spPr>
          <a:prstGeom prst="rect">
            <a:avLst/>
          </a:prstGeom>
        </p:spPr>
        <p:txBody>
          <a:bodyPr/>
          <a:lstStyle/>
          <a:p>
            <a:pPr/>
            <a:r>
              <a:t>Recalibrating learning from the future requires seeing blindspots and adopting a new operating system, according to Otto Scharmer. </a:t>
            </a:r>
          </a:p>
          <a:p>
            <a:pPr/>
            <a:r>
              <a:t>To see our blindspots and adopt a new operating system, we must first look inward and recalibrate our mindset.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Shape 256"/>
          <p:cNvSpPr/>
          <p:nvPr>
            <p:ph type="sldImg"/>
          </p:nvPr>
        </p:nvSpPr>
        <p:spPr>
          <a:prstGeom prst="rect">
            <a:avLst/>
          </a:prstGeom>
        </p:spPr>
        <p:txBody>
          <a:bodyPr/>
          <a:lstStyle/>
          <a:p>
            <a:pPr/>
          </a:p>
        </p:txBody>
      </p:sp>
      <p:sp>
        <p:nvSpPr>
          <p:cNvPr id="257" name="Shape 257"/>
          <p:cNvSpPr/>
          <p:nvPr>
            <p:ph type="body" sz="quarter" idx="1"/>
          </p:nvPr>
        </p:nvSpPr>
        <p:spPr>
          <a:prstGeom prst="rect">
            <a:avLst/>
          </a:prstGeom>
        </p:spPr>
        <p:txBody>
          <a:bodyPr/>
          <a:lstStyle/>
          <a:p>
            <a:pPr/>
            <a:r>
              <a:t>The summer I turned 52…</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Shape 263"/>
          <p:cNvSpPr/>
          <p:nvPr>
            <p:ph type="sldImg"/>
          </p:nvPr>
        </p:nvSpPr>
        <p:spPr>
          <a:prstGeom prst="rect">
            <a:avLst/>
          </a:prstGeom>
        </p:spPr>
        <p:txBody>
          <a:bodyPr/>
          <a:lstStyle/>
          <a:p>
            <a:pPr/>
          </a:p>
        </p:txBody>
      </p:sp>
      <p:sp>
        <p:nvSpPr>
          <p:cNvPr id="264" name="Shape 264"/>
          <p:cNvSpPr/>
          <p:nvPr>
            <p:ph type="body" sz="quarter" idx="1"/>
          </p:nvPr>
        </p:nvSpPr>
        <p:spPr>
          <a:prstGeom prst="rect">
            <a:avLst/>
          </a:prstGeom>
        </p:spPr>
        <p:txBody>
          <a:bodyPr/>
          <a:lstStyle/>
          <a:p>
            <a:pPr>
              <a:lnSpc>
                <a:spcPct val="117999"/>
              </a:lnSpc>
            </a:pPr>
            <a:r>
              <a:t>Faith is a living relationship with God. This relationship is formed as we encounter God, others, and the world. It begins at birth and moves us into eternity. Faith is way of life, our pattern of being, doing, and thinking that help us navigate and make meaning of all aspects of life. </a:t>
            </a:r>
          </a:p>
          <a:p>
            <a:pPr>
              <a:lnSpc>
                <a:spcPct val="117999"/>
              </a:lnSpc>
            </a:pPr>
            <a:r>
              <a:t>Douglas John Hall in Cross in our Context (28) says, The”purpose of faith is to free us for life … and to illumine the meaning that occurs to us.” Faith, like love, give life meaning and purpose.</a:t>
            </a:r>
          </a:p>
          <a:p>
            <a:pPr>
              <a:lnSpc>
                <a:spcPct val="117999"/>
              </a:lnSpc>
            </a:pPr>
            <a:r>
              <a:t>How do we discover a Christian way of life? As we discern God’s activity and join God in loving the world.</a:t>
            </a:r>
          </a:p>
          <a:p>
            <a:pPr>
              <a:lnSpc>
                <a:spcPct val="117999"/>
              </a:lnSpc>
            </a:pPr>
            <a:r>
              <a:t>We are becoming people, people who never arrive, but are always embracing God’s love and looking over the horizon to God’s promised future.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Shape 268"/>
          <p:cNvSpPr/>
          <p:nvPr>
            <p:ph type="sldImg"/>
          </p:nvPr>
        </p:nvSpPr>
        <p:spPr>
          <a:prstGeom prst="rect">
            <a:avLst/>
          </a:prstGeom>
        </p:spPr>
        <p:txBody>
          <a:bodyPr/>
          <a:lstStyle/>
          <a:p>
            <a:pPr/>
          </a:p>
        </p:txBody>
      </p:sp>
      <p:sp>
        <p:nvSpPr>
          <p:cNvPr id="269" name="Shape 269"/>
          <p:cNvSpPr/>
          <p:nvPr>
            <p:ph type="body" sz="quarter" idx="1"/>
          </p:nvPr>
        </p:nvSpPr>
        <p:spPr>
          <a:prstGeom prst="rect">
            <a:avLst/>
          </a:prstGeom>
        </p:spPr>
        <p:txBody>
          <a:bodyPr/>
          <a:lstStyle/>
          <a:p>
            <a:pPr/>
            <a:r>
              <a:t>And we are in the world and on the move. </a:t>
            </a:r>
          </a:p>
          <a:p>
            <a:pPr/>
            <a:r>
              <a:t>Gathering people on Sundays or Wednesdays is not point. Loving God and our neighbor is.</a:t>
            </a:r>
          </a:p>
          <a:p>
            <a:pPr/>
            <a:r>
              <a:t>And people of faith are scattered in the world - near and far. </a:t>
            </a:r>
          </a:p>
          <a:p>
            <a:pPr/>
            <a:r>
              <a:t>Learning from the future requires suspending judgments and letting go of assumptions. Perhaps one of the biggest judgments and assumptions is our fixation with our time gathered. </a:t>
            </a:r>
          </a:p>
          <a:p>
            <a:pPr/>
            <a:r>
              <a:t>What would happen if we could lay down our judgments and assumptions about church programs, church vitality, church growth, church budgets, and all the other ways we measure church?</a:t>
            </a:r>
          </a:p>
          <a:p>
            <a:pPr/>
            <a:r>
              <a:t>What if we could adopt an explorer mindset and turn our attention toward God’s becoming people commissioned to be co-creators of the future with God who are dispersed in the world?</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 name="Shape 273"/>
          <p:cNvSpPr/>
          <p:nvPr>
            <p:ph type="sldImg"/>
          </p:nvPr>
        </p:nvSpPr>
        <p:spPr>
          <a:prstGeom prst="rect">
            <a:avLst/>
          </a:prstGeom>
        </p:spPr>
        <p:txBody>
          <a:bodyPr/>
          <a:lstStyle/>
          <a:p>
            <a:pPr/>
          </a:p>
        </p:txBody>
      </p:sp>
      <p:sp>
        <p:nvSpPr>
          <p:cNvPr id="274" name="Shape 274"/>
          <p:cNvSpPr/>
          <p:nvPr>
            <p:ph type="body" sz="quarter" idx="1"/>
          </p:nvPr>
        </p:nvSpPr>
        <p:spPr>
          <a:prstGeom prst="rect">
            <a:avLst/>
          </a:prstGeom>
        </p:spPr>
        <p:txBody>
          <a:bodyPr/>
          <a:lstStyle/>
          <a:p>
            <a:pPr/>
            <a:r>
              <a:t>Imagine the stories in the letter you received from the future. Where you surprised at who was leading reconciling efforts with neighbored? Did the lack of attention on worship and preaching startle you? What staff did you imagine leading this community? As you open yourself to the future, are you able to set aside your current models of ministry? Can you lay aside what was meaningful in forming your faith, for the sake of witnessing to future generations?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8" name="Shape 278"/>
          <p:cNvSpPr/>
          <p:nvPr>
            <p:ph type="sldImg"/>
          </p:nvPr>
        </p:nvSpPr>
        <p:spPr>
          <a:prstGeom prst="rect">
            <a:avLst/>
          </a:prstGeom>
        </p:spPr>
        <p:txBody>
          <a:bodyPr/>
          <a:lstStyle/>
          <a:p>
            <a:pPr/>
          </a:p>
        </p:txBody>
      </p:sp>
      <p:sp>
        <p:nvSpPr>
          <p:cNvPr id="279" name="Shape 279"/>
          <p:cNvSpPr/>
          <p:nvPr>
            <p:ph type="body" sz="quarter" idx="1"/>
          </p:nvPr>
        </p:nvSpPr>
        <p:spPr>
          <a:prstGeom prst="rect">
            <a:avLst/>
          </a:prstGeom>
        </p:spPr>
        <p:txBody>
          <a:bodyPr/>
          <a:lstStyle/>
          <a:p>
            <a:pPr/>
            <a:r>
              <a:t>Learning from the future begins with turning inward, recognizing our own blindspots and examining our own assumptions, but it does’t end there. Placing ourselves in liminal space, we are ready to adopt a new operating system that relies on new capacities.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 name="Shape 283"/>
          <p:cNvSpPr/>
          <p:nvPr>
            <p:ph type="sldImg"/>
          </p:nvPr>
        </p:nvSpPr>
        <p:spPr>
          <a:prstGeom prst="rect">
            <a:avLst/>
          </a:prstGeom>
        </p:spPr>
        <p:txBody>
          <a:bodyPr/>
          <a:lstStyle/>
          <a:p>
            <a:pPr/>
          </a:p>
        </p:txBody>
      </p:sp>
      <p:sp>
        <p:nvSpPr>
          <p:cNvPr id="284" name="Shape 284"/>
          <p:cNvSpPr/>
          <p:nvPr>
            <p:ph type="body" sz="quarter" idx="1"/>
          </p:nvPr>
        </p:nvSpPr>
        <p:spPr>
          <a:prstGeom prst="rect">
            <a:avLst/>
          </a:prstGeom>
        </p:spPr>
        <p:txBody>
          <a:bodyPr/>
          <a:lstStyle/>
          <a:p>
            <a:pPr/>
            <a:r>
              <a:t>This is Otto Scharmer’s framework for learning from the future. We have already “downloaded” past patterns - as we pointed our blindspots and let go of assumptions. Now we find ourselves at the bottom of the U - with an open minds, heart, and will. Before we move up the U - taking in new perspectives and information - there is one more recalibration.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7" name="Shape 287"/>
          <p:cNvSpPr/>
          <p:nvPr>
            <p:ph type="sldImg"/>
          </p:nvPr>
        </p:nvSpPr>
        <p:spPr>
          <a:prstGeom prst="rect">
            <a:avLst/>
          </a:prstGeom>
        </p:spPr>
        <p:txBody>
          <a:bodyPr/>
          <a:lstStyle/>
          <a:p>
            <a:pPr/>
          </a:p>
        </p:txBody>
      </p:sp>
      <p:sp>
        <p:nvSpPr>
          <p:cNvPr id="288" name="Shape 288"/>
          <p:cNvSpPr/>
          <p:nvPr>
            <p:ph type="body" sz="quarter" idx="1"/>
          </p:nvPr>
        </p:nvSpPr>
        <p:spPr>
          <a:prstGeom prst="rect">
            <a:avLst/>
          </a:prstGeom>
        </p:spPr>
        <p:txBody>
          <a:bodyPr/>
          <a:lstStyle/>
          <a:p>
            <a:pPr/>
            <a:r>
              <a:t>Learning from the future requires a new operating system. Scharmer’s scan of our global world even leads him to belief all of us need to “update the mental and structural operating code” by which we live. (Essentials of Theory U. 133) For centuries, the world operating systems, with few exceptions, have been ego-centric, or placing themselves and their interests at the center. For the world to flourish as an interconnected, global community, we need to operate with a </a:t>
            </a:r>
            <a:r>
              <a:rPr b="1"/>
              <a:t>eco-centric operating system</a:t>
            </a:r>
            <a:r>
              <a:t>, one that places the good of all at the center. And he goes even further saying, we are called to </a:t>
            </a:r>
            <a:r>
              <a:rPr b="1"/>
              <a:t>co-shape a future where everyone lives abundantly. </a:t>
            </a:r>
            <a:r>
              <a:t>As a researcher, economist, futurist, and scholar, Scharmer’s conclusion for the future is the same as God’s - abundantly living = co-shaping a future together. The difference is joining our agency with God’s.</a:t>
            </a:r>
          </a:p>
          <a:p>
            <a:pPr/>
            <a:r>
              <a:t>Said differently, not only does a life of faith put us into explorer mode, it calls for an eco-centric view of life.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 name="Shape 296"/>
          <p:cNvSpPr/>
          <p:nvPr>
            <p:ph type="sldImg"/>
          </p:nvPr>
        </p:nvSpPr>
        <p:spPr>
          <a:prstGeom prst="rect">
            <a:avLst/>
          </a:prstGeom>
        </p:spPr>
        <p:txBody>
          <a:bodyPr/>
          <a:lstStyle/>
          <a:p>
            <a:pPr/>
          </a:p>
        </p:txBody>
      </p:sp>
      <p:sp>
        <p:nvSpPr>
          <p:cNvPr id="297" name="Shape 297"/>
          <p:cNvSpPr/>
          <p:nvPr>
            <p:ph type="body" sz="quarter" idx="1"/>
          </p:nvPr>
        </p:nvSpPr>
        <p:spPr>
          <a:prstGeom prst="rect">
            <a:avLst/>
          </a:prstGeom>
        </p:spPr>
        <p:txBody>
          <a:bodyPr/>
          <a:lstStyle/>
          <a:p>
            <a:pPr/>
            <a:r>
              <a:t>With an eco-centric operating system, new capacities raise to the top. </a:t>
            </a:r>
          </a:p>
          <a:p>
            <a:pPr marL="305593" indent="-305593">
              <a:buSzPct val="145000"/>
              <a:buChar char="-"/>
            </a:pPr>
            <a:r>
              <a:rPr b="1"/>
              <a:t>Listening to others </a:t>
            </a:r>
            <a:r>
              <a:t>- this practice reengages our heart. </a:t>
            </a:r>
          </a:p>
          <a:p>
            <a:pPr marL="305593" indent="-305593">
              <a:buSzPct val="145000"/>
              <a:buChar char="-"/>
            </a:pPr>
            <a:r>
              <a:rPr b="1"/>
              <a:t>Storytelling</a:t>
            </a:r>
            <a:r>
              <a:t> - this practice names the complexities of our time within the particulars of lived experiences. </a:t>
            </a:r>
          </a:p>
          <a:p>
            <a:pPr marL="305593" indent="-305593">
              <a:buSzPct val="145000"/>
              <a:buChar char="-"/>
            </a:pPr>
            <a:r>
              <a:rPr b="1"/>
              <a:t>Identifying openings</a:t>
            </a:r>
            <a:r>
              <a:t> - needs or disharmonies - and </a:t>
            </a:r>
            <a:r>
              <a:rPr b="1"/>
              <a:t>experimenting</a:t>
            </a:r>
            <a:r>
              <a:t> with solutions - this practice is learning with our hands, not our heads.</a:t>
            </a:r>
          </a:p>
          <a:p>
            <a:pPr marL="305593" indent="-305593">
              <a:buSzPct val="145000"/>
              <a:buChar char="-"/>
            </a:pPr>
            <a:r>
              <a:rPr b="1"/>
              <a:t>Collaborating with diverse partners</a:t>
            </a:r>
            <a:r>
              <a:t> - this practice unites across difference - and makes possible </a:t>
            </a:r>
            <a:r>
              <a:rPr b="1"/>
              <a:t>abundant living</a:t>
            </a:r>
            <a:r>
              <a:t> in new and unique expressions for the thriving of all.</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1" name="Shape 301"/>
          <p:cNvSpPr/>
          <p:nvPr>
            <p:ph type="sldImg"/>
          </p:nvPr>
        </p:nvSpPr>
        <p:spPr>
          <a:prstGeom prst="rect">
            <a:avLst/>
          </a:prstGeom>
        </p:spPr>
        <p:txBody>
          <a:bodyPr/>
          <a:lstStyle/>
          <a:p>
            <a:pPr/>
          </a:p>
        </p:txBody>
      </p:sp>
      <p:sp>
        <p:nvSpPr>
          <p:cNvPr id="302" name="Shape 302"/>
          <p:cNvSpPr/>
          <p:nvPr>
            <p:ph type="body" sz="quarter" idx="1"/>
          </p:nvPr>
        </p:nvSpPr>
        <p:spPr>
          <a:prstGeom prst="rect">
            <a:avLst/>
          </a:prstGeom>
        </p:spPr>
        <p:txBody>
          <a:bodyPr/>
          <a:lstStyle/>
          <a:p>
            <a:pPr/>
            <a:r>
              <a:t>Learning from the future requires setting aside our assumptions, seeing beyond current circumstance, opening ourselves to others, and being willing to “learn with our hands” </a:t>
            </a:r>
          </a:p>
          <a:p>
            <a:pPr/>
            <a:r>
              <a:t>What are playgrounds of possibility in your ministry setting? Who are people you could listen to? Neighbors you could learn from? Initiatives you could learn from? Leaders who could teach you?</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6" name="Shape 306"/>
          <p:cNvSpPr/>
          <p:nvPr>
            <p:ph type="sldImg"/>
          </p:nvPr>
        </p:nvSpPr>
        <p:spPr>
          <a:prstGeom prst="rect">
            <a:avLst/>
          </a:prstGeom>
        </p:spPr>
        <p:txBody>
          <a:bodyPr/>
          <a:lstStyle/>
          <a:p>
            <a:pPr/>
          </a:p>
        </p:txBody>
      </p:sp>
      <p:sp>
        <p:nvSpPr>
          <p:cNvPr id="307" name="Shape 307"/>
          <p:cNvSpPr/>
          <p:nvPr>
            <p:ph type="body" sz="quarter" idx="1"/>
          </p:nvPr>
        </p:nvSpPr>
        <p:spPr>
          <a:prstGeom prst="rect">
            <a:avLst/>
          </a:prstGeom>
        </p:spPr>
        <p:txBody>
          <a:bodyPr/>
          <a:lstStyle/>
          <a:p>
            <a:pPr/>
            <a:r>
              <a:t>What if the future is already peaking its head out? What if God’s people in your midst are recalibrating their lives around loving God and their neighbor? What if your neighbors have ideas about how God’s church could cultivate abundant life in your neighborhood? What if, in our tiredness, we are overlooking the Spirit’s movement?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 name="Shape 310"/>
          <p:cNvSpPr/>
          <p:nvPr>
            <p:ph type="sldImg"/>
          </p:nvPr>
        </p:nvSpPr>
        <p:spPr>
          <a:prstGeom prst="rect">
            <a:avLst/>
          </a:prstGeom>
        </p:spPr>
        <p:txBody>
          <a:bodyPr/>
          <a:lstStyle/>
          <a:p>
            <a:pPr/>
          </a:p>
        </p:txBody>
      </p:sp>
      <p:sp>
        <p:nvSpPr>
          <p:cNvPr id="311" name="Shape 311"/>
          <p:cNvSpPr/>
          <p:nvPr>
            <p:ph type="body" sz="quarter" idx="1"/>
          </p:nvPr>
        </p:nvSpPr>
        <p:spPr>
          <a:prstGeom prst="rect">
            <a:avLst/>
          </a:prstGeom>
        </p:spPr>
        <p:txBody>
          <a:bodyPr/>
          <a:lstStyle/>
          <a:p>
            <a:pPr/>
            <a:r>
              <a:t>God has a vision for our life - and our world - it is abundant living for all of creation. To live into this vision the church has to continually recalibrate so it can live its unique call to witness to God’s presence in the world. Recalibrating is tiresome work, but we do not do it alone. God is with us, and God’s people are already on the move. Discovering dynamic stability by setting aside our assumptions, adopting an explorer mindset and learning from the future allow us to work with God in co-creating the future.</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p>
            <a:pPr/>
            <a:r>
              <a:t>Title Text</a:t>
            </a:r>
          </a:p>
        </p:txBody>
      </p:sp>
      <p:sp>
        <p:nvSpPr>
          <p:cNvPr id="12" name="Body Level One…"/>
          <p:cNvSpPr txBox="1"/>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1622088" y="289099"/>
            <a:ext cx="9753603" cy="6505789"/>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718300"/>
            <a:ext cx="10464800" cy="1422400"/>
          </a:xfrm>
          <a:prstGeom prst="rect">
            <a:avLst/>
          </a:prstGeom>
        </p:spPr>
        <p:txBody>
          <a:bodyPr anchor="b"/>
          <a:lstStyle/>
          <a:p>
            <a:pPr/>
            <a:r>
              <a:t>Title Text</a:t>
            </a:r>
          </a:p>
        </p:txBody>
      </p:sp>
      <p:sp>
        <p:nvSpPr>
          <p:cNvPr id="22" name="Body Level One…"/>
          <p:cNvSpPr txBox="1"/>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270000" y="3225800"/>
            <a:ext cx="10464800" cy="3302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idx="13"/>
          </p:nvPr>
        </p:nvSpPr>
        <p:spPr>
          <a:xfrm>
            <a:off x="2263775" y="613833"/>
            <a:ext cx="12401550" cy="8267701"/>
          </a:xfrm>
          <a:prstGeom prst="rect">
            <a:avLst/>
          </a:prstGeom>
        </p:spPr>
        <p:txBody>
          <a:bodyPr lIns="91439" tIns="45719" rIns="91439" bIns="45719" anchor="t">
            <a:noAutofit/>
          </a:bodyPr>
          <a:lstStyle/>
          <a:p>
            <a:pPr/>
          </a:p>
        </p:txBody>
      </p:sp>
      <p:sp>
        <p:nvSpPr>
          <p:cNvPr id="39" name="Title Text"/>
          <p:cNvSpPr txBox="1"/>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40" name="Body Level One…"/>
          <p:cNvSpPr txBox="1"/>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idx="13"/>
          </p:nvPr>
        </p:nvSpPr>
        <p:spPr>
          <a:xfrm>
            <a:off x="4086225" y="2586566"/>
            <a:ext cx="9429750" cy="6286501"/>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6680200" y="5029200"/>
            <a:ext cx="6054748" cy="4038600"/>
          </a:xfrm>
          <a:prstGeom prst="rect">
            <a:avLst/>
          </a:prstGeom>
        </p:spPr>
        <p:txBody>
          <a:bodyPr lIns="91439" tIns="45719" rIns="91439" bIns="45719" anchor="t">
            <a:noAutofit/>
          </a:bodyPr>
          <a:lstStyle/>
          <a:p>
            <a:pPr/>
          </a:p>
        </p:txBody>
      </p:sp>
      <p:sp>
        <p:nvSpPr>
          <p:cNvPr id="84" name="Image"/>
          <p:cNvSpPr/>
          <p:nvPr>
            <p:ph type="pic" sz="quarter" idx="14"/>
          </p:nvPr>
        </p:nvSpPr>
        <p:spPr>
          <a:xfrm>
            <a:off x="6502400" y="889000"/>
            <a:ext cx="5867400" cy="3911601"/>
          </a:xfrm>
          <a:prstGeom prst="rect">
            <a:avLst/>
          </a:prstGeom>
        </p:spPr>
        <p:txBody>
          <a:bodyPr lIns="91439" tIns="45719" rIns="91439" bIns="45719" anchor="t">
            <a:noAutofit/>
          </a:bodyPr>
          <a:lstStyle/>
          <a:p>
            <a:pPr/>
          </a:p>
        </p:txBody>
      </p:sp>
      <p:sp>
        <p:nvSpPr>
          <p:cNvPr id="85" name="Image"/>
          <p:cNvSpPr/>
          <p:nvPr>
            <p:ph type="pic" idx="15"/>
          </p:nvPr>
        </p:nvSpPr>
        <p:spPr>
          <a:xfrm>
            <a:off x="-2374900" y="889000"/>
            <a:ext cx="11982450" cy="79883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i="1" sz="2400"/>
            </a:lvl1pPr>
          </a:lstStyle>
          <a:p>
            <a:pPr/>
            <a:r>
              <a:t>–Johnny Appleseed</a:t>
            </a:r>
          </a:p>
        </p:txBody>
      </p:sp>
      <p:sp>
        <p:nvSpPr>
          <p:cNvPr id="94" name="“Type a quote here.”"/>
          <p:cNvSpPr txBox="1"/>
          <p:nvPr>
            <p:ph type="body" sz="quarter" idx="14"/>
          </p:nvPr>
        </p:nvSpPr>
        <p:spPr>
          <a:xfrm>
            <a:off x="1270000" y="4267112"/>
            <a:ext cx="10464800" cy="609776"/>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pPr/>
            <a:r>
              <a:t>“Type a quote here.” </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949853" y="0"/>
            <a:ext cx="14904506" cy="99441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17" name="Title Text"/>
          <p:cNvSpPr txBox="1"/>
          <p:nvPr>
            <p:ph type="title"/>
          </p:nvPr>
        </p:nvSpPr>
        <p:spPr>
          <a:prstGeom prst="rect">
            <a:avLst/>
          </a:prstGeom>
        </p:spPr>
        <p:txBody>
          <a:bodyPr/>
          <a:lstStyle/>
          <a:p>
            <a:pPr/>
            <a:r>
              <a:t>Title Text</a:t>
            </a:r>
          </a:p>
        </p:txBody>
      </p:sp>
      <p:sp>
        <p:nvSpPr>
          <p:cNvPr id="118"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126" name="Image"/>
          <p:cNvSpPr/>
          <p:nvPr>
            <p:ph type="pic" idx="13"/>
          </p:nvPr>
        </p:nvSpPr>
        <p:spPr>
          <a:xfrm>
            <a:off x="4086225" y="2586566"/>
            <a:ext cx="9429750" cy="6286501"/>
          </a:xfrm>
          <a:prstGeom prst="rect">
            <a:avLst/>
          </a:prstGeom>
        </p:spPr>
        <p:txBody>
          <a:bodyPr lIns="91439" tIns="45719" rIns="91439" bIns="45719" anchor="t">
            <a:noAutofit/>
          </a:bodyPr>
          <a:lstStyle/>
          <a:p>
            <a:pPr/>
          </a:p>
        </p:txBody>
      </p:sp>
      <p:sp>
        <p:nvSpPr>
          <p:cNvPr id="127" name="Title Text"/>
          <p:cNvSpPr txBox="1"/>
          <p:nvPr>
            <p:ph type="title"/>
          </p:nvPr>
        </p:nvSpPr>
        <p:spPr>
          <a:prstGeom prst="rect">
            <a:avLst/>
          </a:prstGeom>
        </p:spPr>
        <p:txBody>
          <a:bodyPr/>
          <a:lstStyle/>
          <a:p>
            <a:pPr/>
            <a:r>
              <a:t>Title Text</a:t>
            </a:r>
          </a:p>
        </p:txBody>
      </p:sp>
      <p:sp>
        <p:nvSpPr>
          <p:cNvPr id="128"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129"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136" name="Title Text"/>
          <p:cNvSpPr txBox="1"/>
          <p:nvPr>
            <p:ph type="title"/>
          </p:nvPr>
        </p:nvSpPr>
        <p:spPr>
          <a:prstGeom prst="rect">
            <a:avLst/>
          </a:prstGeom>
        </p:spPr>
        <p:txBody>
          <a:bodyPr/>
          <a:lstStyle>
            <a:lvl1pPr>
              <a:defRPr sz="8200">
                <a:latin typeface="Comic Sans MS"/>
                <a:ea typeface="Comic Sans MS"/>
                <a:cs typeface="Comic Sans MS"/>
                <a:sym typeface="Comic Sans MS"/>
              </a:defRPr>
            </a:lvl1pPr>
          </a:lstStyle>
          <a:p>
            <a:pPr/>
            <a:r>
              <a:t>Title Text</a:t>
            </a:r>
          </a:p>
        </p:txBody>
      </p:sp>
      <p:sp>
        <p:nvSpPr>
          <p:cNvPr id="13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b="0"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1pPr>
      <a:lvl2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2pPr>
      <a:lvl3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3pPr>
      <a:lvl4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4pPr>
      <a:lvl5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5pPr>
      <a:lvl6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6pPr>
      <a:lvl7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7pPr>
      <a:lvl8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8pPr>
      <a:lvl9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eg"/><Relationship Id="rId4"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gif"/></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4.jpeg"/><Relationship Id="rId4" Type="http://schemas.openxmlformats.org/officeDocument/2006/relationships/image" Target="../media/image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5.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6.jpeg"/><Relationship Id="rId5" Type="http://schemas.openxmlformats.org/officeDocument/2006/relationships/image" Target="../media/image7.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1.jpeg"/><Relationship Id="rId7" Type="http://schemas.openxmlformats.org/officeDocument/2006/relationships/image" Target="../media/image12.jpeg"/><Relationship Id="rId8" Type="http://schemas.openxmlformats.org/officeDocument/2006/relationships/image" Target="../media/image13.jpeg"/><Relationship Id="rId9" Type="http://schemas.openxmlformats.org/officeDocument/2006/relationships/image" Target="../media/image14.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jpeg"/><Relationship Id="rId6" Type="http://schemas.openxmlformats.org/officeDocument/2006/relationships/image" Target="../media/image18.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5.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9.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0.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20.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1.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6.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22.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19.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3.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24.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5.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24.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26.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3.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Now What?…"/>
          <p:cNvSpPr txBox="1"/>
          <p:nvPr>
            <p:ph type="ctrTitle"/>
          </p:nvPr>
        </p:nvSpPr>
        <p:spPr>
          <a:prstGeom prst="rect">
            <a:avLst/>
          </a:prstGeom>
        </p:spPr>
        <p:txBody>
          <a:bodyPr/>
          <a:lstStyle/>
          <a:p>
            <a:pPr/>
            <a:r>
              <a:t>Now What?</a:t>
            </a:r>
          </a:p>
          <a:p>
            <a:pPr>
              <a:defRPr sz="6000">
                <a:solidFill>
                  <a:schemeClr val="accent1">
                    <a:hueOff val="114395"/>
                    <a:lumOff val="-24975"/>
                  </a:schemeClr>
                </a:solidFill>
              </a:defRPr>
            </a:pPr>
            <a:r>
              <a:t>Learning from the Future</a:t>
            </a:r>
          </a:p>
        </p:txBody>
      </p:sp>
      <p:sp>
        <p:nvSpPr>
          <p:cNvPr id="147" name="Terri Martinson Elton"/>
          <p:cNvSpPr txBox="1"/>
          <p:nvPr>
            <p:ph type="subTitle" sz="quarter" idx="1"/>
          </p:nvPr>
        </p:nvSpPr>
        <p:spPr>
          <a:prstGeom prst="rect">
            <a:avLst/>
          </a:prstGeom>
        </p:spPr>
        <p:txBody>
          <a:bodyPr/>
          <a:lstStyle/>
          <a:p>
            <a:pPr/>
            <a:r>
              <a:t>Terri Martinson Elton</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51" name="shutterstock_154552895.jpg"/>
          <p:cNvGrpSpPr/>
          <p:nvPr/>
        </p:nvGrpSpPr>
        <p:grpSpPr>
          <a:xfrm>
            <a:off x="1365052" y="1203207"/>
            <a:ext cx="9813179" cy="7499586"/>
            <a:chOff x="0" y="0"/>
            <a:chExt cx="9813178" cy="7499584"/>
          </a:xfrm>
        </p:grpSpPr>
        <p:pic>
          <p:nvPicPr>
            <p:cNvPr id="150" name="shutterstock_154552895.jpg" descr="shutterstock_154552895.jpg"/>
            <p:cNvPicPr>
              <a:picLocks noChangeAspect="1"/>
            </p:cNvPicPr>
            <p:nvPr/>
          </p:nvPicPr>
          <p:blipFill>
            <a:blip r:embed="rId3">
              <a:extLst/>
            </a:blip>
            <a:stretch>
              <a:fillRect/>
            </a:stretch>
          </p:blipFill>
          <p:spPr>
            <a:xfrm>
              <a:off x="127000" y="88900"/>
              <a:ext cx="9559179" cy="7169385"/>
            </a:xfrm>
            <a:prstGeom prst="rect">
              <a:avLst/>
            </a:prstGeom>
            <a:ln>
              <a:noFill/>
            </a:ln>
            <a:effectLst/>
          </p:spPr>
        </p:pic>
        <p:pic>
          <p:nvPicPr>
            <p:cNvPr id="149" name="shutterstock_154552895.jpg" descr="shutterstock_154552895.jpg"/>
            <p:cNvPicPr>
              <a:picLocks noChangeAspect="0"/>
            </p:cNvPicPr>
            <p:nvPr/>
          </p:nvPicPr>
          <p:blipFill>
            <a:blip r:embed="rId4">
              <a:extLst/>
            </a:blip>
            <a:stretch>
              <a:fillRect/>
            </a:stretch>
          </p:blipFill>
          <p:spPr>
            <a:xfrm>
              <a:off x="0" y="0"/>
              <a:ext cx="9813179" cy="7499585"/>
            </a:xfrm>
            <a:prstGeom prst="rect">
              <a:avLst/>
            </a:prstGeom>
            <a:effectLst/>
          </p:spPr>
        </p:pic>
      </p:gr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disruptive times"/>
          <p:cNvSpPr txBox="1"/>
          <p:nvPr>
            <p:ph type="title"/>
          </p:nvPr>
        </p:nvSpPr>
        <p:spPr>
          <a:prstGeom prst="rect">
            <a:avLst/>
          </a:prstGeom>
        </p:spPr>
        <p:txBody>
          <a:bodyPr/>
          <a:lstStyle>
            <a:lvl1pPr>
              <a:defRPr>
                <a:solidFill>
                  <a:schemeClr val="accent5">
                    <a:lumOff val="-29866"/>
                  </a:schemeClr>
                </a:solidFill>
              </a:defRPr>
            </a:lvl1pPr>
          </a:lstStyle>
          <a:p>
            <a:pPr/>
            <a:r>
              <a:t>disruptive times</a:t>
            </a:r>
          </a:p>
        </p:txBody>
      </p:sp>
      <p:pic>
        <p:nvPicPr>
          <p:cNvPr id="156" name="72a104fe158b0fd05c36fd5d6eb30b2c.jpg" descr="72a104fe158b0fd05c36fd5d6eb30b2c.jpg"/>
          <p:cNvPicPr>
            <a:picLocks noChangeAspect="1"/>
          </p:cNvPicPr>
          <p:nvPr/>
        </p:nvPicPr>
        <p:blipFill>
          <a:blip r:embed="rId3">
            <a:alphaModFix amt="35915"/>
            <a:extLst/>
          </a:blip>
          <a:srcRect l="0" t="0" r="0" b="0"/>
          <a:stretch>
            <a:fillRect/>
          </a:stretch>
        </p:blipFill>
        <p:spPr>
          <a:xfrm>
            <a:off x="3009900" y="2429170"/>
            <a:ext cx="6985001" cy="44450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6"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0" name="0.jpg" descr="0.jpg"/>
          <p:cNvPicPr>
            <a:picLocks noChangeAspect="1"/>
          </p:cNvPicPr>
          <p:nvPr/>
        </p:nvPicPr>
        <p:blipFill>
          <a:blip r:embed="rId3">
            <a:extLst/>
          </a:blip>
          <a:stretch>
            <a:fillRect/>
          </a:stretch>
        </p:blipFill>
        <p:spPr>
          <a:xfrm>
            <a:off x="0" y="1256634"/>
            <a:ext cx="13004801" cy="6979921"/>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4" name="hand-holding-iphone.png" descr="hand-holding-iphone.png"/>
          <p:cNvPicPr>
            <a:picLocks noChangeAspect="1"/>
          </p:cNvPicPr>
          <p:nvPr/>
        </p:nvPicPr>
        <p:blipFill>
          <a:blip r:embed="rId3">
            <a:extLst/>
          </a:blip>
          <a:stretch>
            <a:fillRect/>
          </a:stretch>
        </p:blipFill>
        <p:spPr>
          <a:xfrm>
            <a:off x="8151905" y="3117669"/>
            <a:ext cx="3894643" cy="4229944"/>
          </a:xfrm>
          <a:prstGeom prst="rect">
            <a:avLst/>
          </a:prstGeom>
          <a:ln w="12700">
            <a:miter lim="400000"/>
          </a:ln>
        </p:spPr>
      </p:pic>
      <p:sp>
        <p:nvSpPr>
          <p:cNvPr id="165" name="Discovering Dynamic Stability"/>
          <p:cNvSpPr txBox="1"/>
          <p:nvPr/>
        </p:nvSpPr>
        <p:spPr>
          <a:xfrm>
            <a:off x="7618195" y="1142340"/>
            <a:ext cx="4962063" cy="14067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sz="4400"/>
            </a:lvl1pPr>
          </a:lstStyle>
          <a:p>
            <a:pPr/>
            <a:r>
              <a:t>Discovering Dynamic Stability</a:t>
            </a:r>
          </a:p>
        </p:txBody>
      </p:sp>
      <p:pic>
        <p:nvPicPr>
          <p:cNvPr id="166" name="cus921.gif" descr="cus921.gif"/>
          <p:cNvPicPr>
            <a:picLocks noChangeAspect="1"/>
          </p:cNvPicPr>
          <p:nvPr/>
        </p:nvPicPr>
        <p:blipFill>
          <a:blip r:embed="rId4">
            <a:extLst/>
          </a:blip>
          <a:stretch>
            <a:fillRect/>
          </a:stretch>
        </p:blipFill>
        <p:spPr>
          <a:xfrm>
            <a:off x="638542" y="2978390"/>
            <a:ext cx="6959601" cy="4508501"/>
          </a:xfrm>
          <a:prstGeom prst="rect">
            <a:avLst/>
          </a:prstGeom>
          <a:ln w="12700">
            <a:miter lim="400000"/>
          </a:ln>
        </p:spPr>
      </p:pic>
      <p:sp>
        <p:nvSpPr>
          <p:cNvPr id="167" name="Navigated Established Routes"/>
          <p:cNvSpPr txBox="1"/>
          <p:nvPr/>
        </p:nvSpPr>
        <p:spPr>
          <a:xfrm>
            <a:off x="1071125" y="1142340"/>
            <a:ext cx="5100727" cy="14067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sz="4400"/>
            </a:lvl1pPr>
          </a:lstStyle>
          <a:p>
            <a:pPr/>
            <a:r>
              <a:t>Navigated Established Routes</a:t>
            </a:r>
          </a:p>
        </p:txBody>
      </p:sp>
      <p:sp>
        <p:nvSpPr>
          <p:cNvPr id="168" name="Predictable and Efficient"/>
          <p:cNvSpPr txBox="1"/>
          <p:nvPr/>
        </p:nvSpPr>
        <p:spPr>
          <a:xfrm>
            <a:off x="1071125" y="7765571"/>
            <a:ext cx="5100727" cy="14067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sz="4400"/>
            </a:lvl1pPr>
          </a:lstStyle>
          <a:p>
            <a:pPr/>
            <a:r>
              <a:t>Predictable and Efficient</a:t>
            </a:r>
          </a:p>
        </p:txBody>
      </p:sp>
      <p:sp>
        <p:nvSpPr>
          <p:cNvPr id="169" name="Up-to-date and Portable"/>
          <p:cNvSpPr txBox="1"/>
          <p:nvPr/>
        </p:nvSpPr>
        <p:spPr>
          <a:xfrm>
            <a:off x="7548863" y="7765571"/>
            <a:ext cx="5100727" cy="14067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sz="4400"/>
            </a:lvl1pPr>
          </a:lstStyle>
          <a:p>
            <a:pPr/>
            <a:r>
              <a:t>Up-to-date and Portable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4"/>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65"/>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1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5" grpId="2"/>
      <p:bldP build="whole" bldLvl="1" animBg="1" rev="0" advAuto="0" spid="169" grpId="3"/>
      <p:bldP build="whole" bldLvl="1" animBg="1" rev="0" advAuto="0" spid="164"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Discovering Dynamic Stability"/>
          <p:cNvSpPr txBox="1"/>
          <p:nvPr/>
        </p:nvSpPr>
        <p:spPr>
          <a:xfrm>
            <a:off x="7618194" y="1142340"/>
            <a:ext cx="4962064" cy="14067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sz="4400"/>
            </a:lvl1pPr>
          </a:lstStyle>
          <a:p>
            <a:pPr/>
            <a:r>
              <a:t>Discovering Dynamic Stability</a:t>
            </a:r>
          </a:p>
        </p:txBody>
      </p:sp>
      <p:grpSp>
        <p:nvGrpSpPr>
          <p:cNvPr id="176" name="Kayaking_FINAL_640x360_504180291964.jpg"/>
          <p:cNvGrpSpPr/>
          <p:nvPr/>
        </p:nvGrpSpPr>
        <p:grpSpPr>
          <a:xfrm>
            <a:off x="2311400" y="3014912"/>
            <a:ext cx="8382001" cy="4902201"/>
            <a:chOff x="0" y="0"/>
            <a:chExt cx="8382000" cy="4902200"/>
          </a:xfrm>
        </p:grpSpPr>
        <p:pic>
          <p:nvPicPr>
            <p:cNvPr id="175" name="Kayaking_FINAL_640x360_504180291964.jpg" descr="Kayaking_FINAL_640x360_504180291964.jpg"/>
            <p:cNvPicPr>
              <a:picLocks noChangeAspect="1"/>
            </p:cNvPicPr>
            <p:nvPr/>
          </p:nvPicPr>
          <p:blipFill>
            <a:blip r:embed="rId3">
              <a:extLst/>
            </a:blip>
            <a:stretch>
              <a:fillRect/>
            </a:stretch>
          </p:blipFill>
          <p:spPr>
            <a:xfrm>
              <a:off x="127000" y="88900"/>
              <a:ext cx="8128000" cy="4572000"/>
            </a:xfrm>
            <a:prstGeom prst="rect">
              <a:avLst/>
            </a:prstGeom>
            <a:ln>
              <a:noFill/>
            </a:ln>
            <a:effectLst/>
          </p:spPr>
        </p:pic>
        <p:pic>
          <p:nvPicPr>
            <p:cNvPr id="174" name="Kayaking_FINAL_640x360_504180291964.jpg" descr="Kayaking_FINAL_640x360_504180291964.jpg"/>
            <p:cNvPicPr>
              <a:picLocks noChangeAspect="0"/>
            </p:cNvPicPr>
            <p:nvPr/>
          </p:nvPicPr>
          <p:blipFill>
            <a:blip r:embed="rId4">
              <a:extLst/>
            </a:blip>
            <a:stretch>
              <a:fillRect/>
            </a:stretch>
          </p:blipFill>
          <p:spPr>
            <a:xfrm>
              <a:off x="0" y="0"/>
              <a:ext cx="8382000" cy="4902200"/>
            </a:xfrm>
            <a:prstGeom prst="rect">
              <a:avLst/>
            </a:prstGeom>
            <a:effectLst/>
          </p:spPr>
        </p:pic>
      </p:gr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0" name="hand-holding-iphone.png" descr="hand-holding-iphone.png"/>
          <p:cNvPicPr>
            <a:picLocks noChangeAspect="1"/>
          </p:cNvPicPr>
          <p:nvPr/>
        </p:nvPicPr>
        <p:blipFill>
          <a:blip r:embed="rId3">
            <a:extLst/>
          </a:blip>
          <a:stretch>
            <a:fillRect/>
          </a:stretch>
        </p:blipFill>
        <p:spPr>
          <a:xfrm>
            <a:off x="6541727" y="3210208"/>
            <a:ext cx="3894644" cy="4229944"/>
          </a:xfrm>
          <a:prstGeom prst="rect">
            <a:avLst/>
          </a:prstGeom>
          <a:ln w="12700">
            <a:miter lim="400000"/>
          </a:ln>
        </p:spPr>
      </p:pic>
      <p:sp>
        <p:nvSpPr>
          <p:cNvPr id="181" name="Discovering Dynamic Stability"/>
          <p:cNvSpPr txBox="1"/>
          <p:nvPr/>
        </p:nvSpPr>
        <p:spPr>
          <a:xfrm>
            <a:off x="7618194" y="1142340"/>
            <a:ext cx="4962064" cy="14067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sz="4400"/>
            </a:lvl1pPr>
          </a:lstStyle>
          <a:p>
            <a:pPr/>
            <a:r>
              <a:t>Discovering Dynamic Stability</a:t>
            </a:r>
          </a:p>
        </p:txBody>
      </p:sp>
      <p:sp>
        <p:nvSpPr>
          <p:cNvPr id="182" name="Requires:…"/>
          <p:cNvSpPr txBox="1"/>
          <p:nvPr/>
        </p:nvSpPr>
        <p:spPr>
          <a:xfrm>
            <a:off x="1071125" y="3097345"/>
            <a:ext cx="5100727" cy="27529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400"/>
            </a:pPr>
            <a:r>
              <a:t>Requires:</a:t>
            </a:r>
          </a:p>
          <a:p>
            <a:pPr>
              <a:defRPr b="0" sz="4400"/>
            </a:pPr>
            <a:r>
              <a:t>Clear direction</a:t>
            </a:r>
          </a:p>
          <a:p>
            <a:pPr>
              <a:defRPr b="0" sz="4400"/>
            </a:pPr>
            <a:r>
              <a:t>New mindset</a:t>
            </a:r>
          </a:p>
          <a:p>
            <a:pPr>
              <a:defRPr b="0" sz="4400"/>
            </a:pPr>
            <a:r>
              <a:t>New capacities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6" name="shutterstock_406343455.jpg" descr="shutterstock_406343455.jpg"/>
          <p:cNvPicPr>
            <a:picLocks noChangeAspect="1"/>
          </p:cNvPicPr>
          <p:nvPr/>
        </p:nvPicPr>
        <p:blipFill>
          <a:blip r:embed="rId3">
            <a:extLst/>
          </a:blip>
          <a:stretch>
            <a:fillRect/>
          </a:stretch>
        </p:blipFill>
        <p:spPr>
          <a:xfrm>
            <a:off x="0" y="541866"/>
            <a:ext cx="13004801" cy="8669868"/>
          </a:xfrm>
          <a:prstGeom prst="rect">
            <a:avLst/>
          </a:prstGeom>
          <a:ln w="12700">
            <a:miter lim="400000"/>
          </a:ln>
        </p:spPr>
      </p:pic>
      <p:sp>
        <p:nvSpPr>
          <p:cNvPr id="187" name="Direction…"/>
          <p:cNvSpPr txBox="1"/>
          <p:nvPr>
            <p:ph type="title"/>
          </p:nvPr>
        </p:nvSpPr>
        <p:spPr>
          <a:xfrm>
            <a:off x="5663019" y="994311"/>
            <a:ext cx="6917910" cy="2791808"/>
          </a:xfrm>
          <a:prstGeom prst="rect">
            <a:avLst/>
          </a:prstGeom>
        </p:spPr>
        <p:txBody>
          <a:bodyPr/>
          <a:lstStyle/>
          <a:p>
            <a:pPr defTabSz="403097">
              <a:defRPr sz="6210"/>
            </a:pPr>
            <a:r>
              <a:t>Direction</a:t>
            </a:r>
          </a:p>
          <a:p>
            <a:pPr defTabSz="403097">
              <a:defRPr sz="5520"/>
            </a:pPr>
            <a:r>
              <a:t>Where are we going?</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Our calling"/>
          <p:cNvSpPr txBox="1"/>
          <p:nvPr>
            <p:ph type="title"/>
          </p:nvPr>
        </p:nvSpPr>
        <p:spPr>
          <a:xfrm>
            <a:off x="952500" y="-50800"/>
            <a:ext cx="11099800" cy="2159000"/>
          </a:xfrm>
          <a:prstGeom prst="rect">
            <a:avLst/>
          </a:prstGeom>
        </p:spPr>
        <p:txBody>
          <a:bodyPr/>
          <a:lstStyle>
            <a:lvl1pPr>
              <a:defRPr>
                <a:latin typeface="Helvetica Neue"/>
                <a:ea typeface="Helvetica Neue"/>
                <a:cs typeface="Helvetica Neue"/>
                <a:sym typeface="Helvetica Neue"/>
              </a:defRPr>
            </a:lvl1pPr>
          </a:lstStyle>
          <a:p>
            <a:pPr/>
            <a:r>
              <a:t>God’s Promised Future</a:t>
            </a:r>
          </a:p>
        </p:txBody>
      </p:sp>
      <p:sp>
        <p:nvSpPr>
          <p:cNvPr id="192" name="is to steward the future witness to the Christian faith."/>
          <p:cNvSpPr txBox="1"/>
          <p:nvPr/>
        </p:nvSpPr>
        <p:spPr>
          <a:xfrm>
            <a:off x="3661473" y="1652114"/>
            <a:ext cx="5681854" cy="108570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457200">
              <a:lnSpc>
                <a:spcPct val="117999"/>
              </a:lnSpc>
              <a:defRPr b="0" sz="3000"/>
            </a:pPr>
            <a:r>
              <a:t>Reorients our lives. </a:t>
            </a:r>
          </a:p>
          <a:p>
            <a:pPr defTabSz="457200">
              <a:lnSpc>
                <a:spcPct val="117999"/>
              </a:lnSpc>
              <a:defRPr b="0" sz="3000"/>
            </a:pPr>
            <a:r>
              <a:t>Makes us co-creators with God. </a:t>
            </a:r>
          </a:p>
        </p:txBody>
      </p:sp>
      <p:pic>
        <p:nvPicPr>
          <p:cNvPr id="193" name="baJFAiIN-w6fT1KrsQ1MvJ17di5Frkn8et8mInmwVN6Bn7vSUzJo0f7JmsdhK1345O_o1fwMil4_ASFHJYELgKC1i-gXM9BNO4MTtKOmmh58NwjEdWLzl6QNxmv1HxYAJy63Nl-W6TYljucS6Q.png" descr="baJFAiIN-w6fT1KrsQ1MvJ17di5Frkn8et8mInmwVN6Bn7vSUzJo0f7JmsdhK1345O_o1fwMil4_ASFHJYELgKC1i-gXM9BNO4MTtKOmmh58NwjEdWLzl6QNxmv1HxYAJy63Nl-W6TYljucS6Q.png"/>
          <p:cNvPicPr>
            <a:picLocks noChangeAspect="1"/>
          </p:cNvPicPr>
          <p:nvPr/>
        </p:nvPicPr>
        <p:blipFill>
          <a:blip r:embed="rId3">
            <a:extLst/>
          </a:blip>
          <a:stretch>
            <a:fillRect/>
          </a:stretch>
        </p:blipFill>
        <p:spPr>
          <a:xfrm>
            <a:off x="1789810" y="5539371"/>
            <a:ext cx="3525828" cy="3128745"/>
          </a:xfrm>
          <a:prstGeom prst="rect">
            <a:avLst/>
          </a:prstGeom>
          <a:ln w="12700">
            <a:miter lim="400000"/>
          </a:ln>
        </p:spPr>
      </p:pic>
      <p:pic>
        <p:nvPicPr>
          <p:cNvPr id="194" name="HJ_f2ckEuGX-web-2ac0ab76a7c0f84a1fe53576e9d575d0.jpg" descr="HJ_f2ckEuGX-web-2ac0ab76a7c0f84a1fe53576e9d575d0.jpg"/>
          <p:cNvPicPr>
            <a:picLocks noChangeAspect="1"/>
          </p:cNvPicPr>
          <p:nvPr/>
        </p:nvPicPr>
        <p:blipFill>
          <a:blip r:embed="rId4">
            <a:extLst/>
          </a:blip>
          <a:stretch>
            <a:fillRect/>
          </a:stretch>
        </p:blipFill>
        <p:spPr>
          <a:xfrm>
            <a:off x="5584722" y="2928470"/>
            <a:ext cx="5845761" cy="5845761"/>
          </a:xfrm>
          <a:prstGeom prst="rect">
            <a:avLst/>
          </a:prstGeom>
          <a:ln w="12700">
            <a:miter lim="400000"/>
          </a:ln>
        </p:spPr>
      </p:pic>
      <p:pic>
        <p:nvPicPr>
          <p:cNvPr id="195" name="cross-and-bible_MJCny8wu.jpg" descr="cross-and-bible_MJCny8wu.jpg"/>
          <p:cNvPicPr>
            <a:picLocks noChangeAspect="1"/>
          </p:cNvPicPr>
          <p:nvPr/>
        </p:nvPicPr>
        <p:blipFill>
          <a:blip r:embed="rId5">
            <a:extLst/>
          </a:blip>
          <a:srcRect l="0" t="0" r="0" b="0"/>
          <a:stretch>
            <a:fillRect/>
          </a:stretch>
        </p:blipFill>
        <p:spPr>
          <a:xfrm>
            <a:off x="1788614" y="2879369"/>
            <a:ext cx="3528028" cy="2352019"/>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Our calling"/>
          <p:cNvSpPr txBox="1"/>
          <p:nvPr>
            <p:ph type="title"/>
          </p:nvPr>
        </p:nvSpPr>
        <p:spPr>
          <a:xfrm>
            <a:off x="952500" y="-50800"/>
            <a:ext cx="11099800" cy="2159000"/>
          </a:xfrm>
          <a:prstGeom prst="rect">
            <a:avLst/>
          </a:prstGeom>
        </p:spPr>
        <p:txBody>
          <a:bodyPr/>
          <a:lstStyle>
            <a:lvl1pPr>
              <a:defRPr>
                <a:latin typeface="Helvetica Neue"/>
                <a:ea typeface="Helvetica Neue"/>
                <a:cs typeface="Helvetica Neue"/>
                <a:sym typeface="Helvetica Neue"/>
              </a:defRPr>
            </a:lvl1pPr>
          </a:lstStyle>
          <a:p>
            <a:pPr/>
            <a:r>
              <a:t>God’s Mission of Love</a:t>
            </a:r>
          </a:p>
        </p:txBody>
      </p:sp>
      <p:sp>
        <p:nvSpPr>
          <p:cNvPr id="200" name="is to steward the future witness to the Christian faith."/>
          <p:cNvSpPr txBox="1"/>
          <p:nvPr/>
        </p:nvSpPr>
        <p:spPr>
          <a:xfrm>
            <a:off x="2751264" y="1652114"/>
            <a:ext cx="7502272" cy="108570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457200">
              <a:lnSpc>
                <a:spcPct val="117999"/>
              </a:lnSpc>
              <a:defRPr b="0" sz="3000"/>
            </a:pPr>
            <a:r>
              <a:t>Transforms, forms, and informs us</a:t>
            </a:r>
          </a:p>
          <a:p>
            <a:pPr defTabSz="457200">
              <a:lnSpc>
                <a:spcPct val="117999"/>
              </a:lnSpc>
              <a:defRPr b="0" sz="3000"/>
            </a:pPr>
            <a:r>
              <a:t>Participate by loving God and our Neighbor</a:t>
            </a:r>
          </a:p>
        </p:txBody>
      </p:sp>
      <p:pic>
        <p:nvPicPr>
          <p:cNvPr id="201" name="dad-hugging-kids-600px.jpg" descr="dad-hugging-kids-600px.jpg"/>
          <p:cNvPicPr>
            <a:picLocks noChangeAspect="1"/>
          </p:cNvPicPr>
          <p:nvPr/>
        </p:nvPicPr>
        <p:blipFill>
          <a:blip r:embed="rId3">
            <a:extLst/>
          </a:blip>
          <a:stretch>
            <a:fillRect/>
          </a:stretch>
        </p:blipFill>
        <p:spPr>
          <a:xfrm>
            <a:off x="5080502" y="5740023"/>
            <a:ext cx="4981675" cy="3321116"/>
          </a:xfrm>
          <a:prstGeom prst="rect">
            <a:avLst/>
          </a:prstGeom>
          <a:ln w="12700">
            <a:miter lim="400000"/>
          </a:ln>
        </p:spPr>
      </p:pic>
      <p:pic>
        <p:nvPicPr>
          <p:cNvPr id="202" name="images-16.jpg" descr="images-16.jpg"/>
          <p:cNvPicPr>
            <a:picLocks noChangeAspect="1"/>
          </p:cNvPicPr>
          <p:nvPr/>
        </p:nvPicPr>
        <p:blipFill>
          <a:blip r:embed="rId4">
            <a:extLst/>
          </a:blip>
          <a:stretch>
            <a:fillRect/>
          </a:stretch>
        </p:blipFill>
        <p:spPr>
          <a:xfrm>
            <a:off x="1939022" y="5328419"/>
            <a:ext cx="3034468" cy="2019301"/>
          </a:xfrm>
          <a:prstGeom prst="rect">
            <a:avLst/>
          </a:prstGeom>
          <a:ln w="12700">
            <a:miter lim="400000"/>
          </a:ln>
        </p:spPr>
      </p:pic>
      <p:pic>
        <p:nvPicPr>
          <p:cNvPr id="203" name="images-15.jpg" descr="images-15.jpg"/>
          <p:cNvPicPr>
            <a:picLocks noChangeAspect="1"/>
          </p:cNvPicPr>
          <p:nvPr/>
        </p:nvPicPr>
        <p:blipFill>
          <a:blip r:embed="rId5">
            <a:extLst/>
          </a:blip>
          <a:stretch>
            <a:fillRect/>
          </a:stretch>
        </p:blipFill>
        <p:spPr>
          <a:xfrm>
            <a:off x="2482552" y="3323316"/>
            <a:ext cx="2444758" cy="1831209"/>
          </a:xfrm>
          <a:prstGeom prst="rect">
            <a:avLst/>
          </a:prstGeom>
          <a:ln w="12700">
            <a:miter lim="400000"/>
          </a:ln>
        </p:spPr>
      </p:pic>
      <p:pic>
        <p:nvPicPr>
          <p:cNvPr id="204" name="download-10.jpg" descr="download-10.jpg"/>
          <p:cNvPicPr>
            <a:picLocks noChangeAspect="1"/>
          </p:cNvPicPr>
          <p:nvPr/>
        </p:nvPicPr>
        <p:blipFill>
          <a:blip r:embed="rId6">
            <a:extLst/>
          </a:blip>
          <a:srcRect l="0" t="0" r="30692" b="0"/>
          <a:stretch>
            <a:fillRect/>
          </a:stretch>
        </p:blipFill>
        <p:spPr>
          <a:xfrm>
            <a:off x="9560958" y="5988698"/>
            <a:ext cx="1533524" cy="1467072"/>
          </a:xfrm>
          <a:prstGeom prst="rect">
            <a:avLst/>
          </a:prstGeom>
          <a:ln w="12700">
            <a:miter lim="400000"/>
          </a:ln>
        </p:spPr>
      </p:pic>
      <p:pic>
        <p:nvPicPr>
          <p:cNvPr id="205" name="download-11.jpg" descr="download-11.jpg"/>
          <p:cNvPicPr>
            <a:picLocks noChangeAspect="1"/>
          </p:cNvPicPr>
          <p:nvPr/>
        </p:nvPicPr>
        <p:blipFill>
          <a:blip r:embed="rId7">
            <a:extLst/>
          </a:blip>
          <a:stretch>
            <a:fillRect/>
          </a:stretch>
        </p:blipFill>
        <p:spPr>
          <a:xfrm>
            <a:off x="2482552" y="7521615"/>
            <a:ext cx="2444759" cy="1831209"/>
          </a:xfrm>
          <a:prstGeom prst="rect">
            <a:avLst/>
          </a:prstGeom>
          <a:ln w="12700">
            <a:miter lim="400000"/>
          </a:ln>
        </p:spPr>
      </p:pic>
      <p:pic>
        <p:nvPicPr>
          <p:cNvPr id="206" name="download-12.jpg" descr="download-12.jpg"/>
          <p:cNvPicPr>
            <a:picLocks noChangeAspect="1"/>
          </p:cNvPicPr>
          <p:nvPr/>
        </p:nvPicPr>
        <p:blipFill>
          <a:blip r:embed="rId8">
            <a:extLst/>
          </a:blip>
          <a:stretch>
            <a:fillRect/>
          </a:stretch>
        </p:blipFill>
        <p:spPr>
          <a:xfrm>
            <a:off x="8930720" y="3229270"/>
            <a:ext cx="2921001" cy="2781301"/>
          </a:xfrm>
          <a:prstGeom prst="rect">
            <a:avLst/>
          </a:prstGeom>
          <a:ln w="12700">
            <a:miter lim="400000"/>
          </a:ln>
        </p:spPr>
      </p:pic>
      <p:pic>
        <p:nvPicPr>
          <p:cNvPr id="207" name="13670-handshake_racial_reconciliation.630w.tn.jpg" descr="13670-handshake_racial_reconciliation.630w.tn.jpg"/>
          <p:cNvPicPr>
            <a:picLocks noChangeAspect="1"/>
          </p:cNvPicPr>
          <p:nvPr/>
        </p:nvPicPr>
        <p:blipFill>
          <a:blip r:embed="rId9">
            <a:extLst/>
          </a:blip>
          <a:stretch>
            <a:fillRect/>
          </a:stretch>
        </p:blipFill>
        <p:spPr>
          <a:xfrm>
            <a:off x="5067875" y="3546770"/>
            <a:ext cx="4227310" cy="2113655"/>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Our calling"/>
          <p:cNvSpPr txBox="1"/>
          <p:nvPr>
            <p:ph type="title"/>
          </p:nvPr>
        </p:nvSpPr>
        <p:spPr>
          <a:xfrm>
            <a:off x="952500" y="-50800"/>
            <a:ext cx="11099800" cy="2159000"/>
          </a:xfrm>
          <a:prstGeom prst="rect">
            <a:avLst/>
          </a:prstGeom>
        </p:spPr>
        <p:txBody>
          <a:bodyPr/>
          <a:lstStyle>
            <a:lvl1pPr>
              <a:defRPr>
                <a:latin typeface="Helvetica Neue"/>
                <a:ea typeface="Helvetica Neue"/>
                <a:cs typeface="Helvetica Neue"/>
                <a:sym typeface="Helvetica Neue"/>
              </a:defRPr>
            </a:lvl1pPr>
          </a:lstStyle>
          <a:p>
            <a:pPr/>
            <a:r>
              <a:t>Our calling</a:t>
            </a:r>
          </a:p>
        </p:txBody>
      </p:sp>
      <p:pic>
        <p:nvPicPr>
          <p:cNvPr id="212" name="images-3.jpg" descr="images-3.jpg"/>
          <p:cNvPicPr>
            <a:picLocks noChangeAspect="1"/>
          </p:cNvPicPr>
          <p:nvPr/>
        </p:nvPicPr>
        <p:blipFill>
          <a:blip r:embed="rId3">
            <a:extLst/>
          </a:blip>
          <a:stretch>
            <a:fillRect/>
          </a:stretch>
        </p:blipFill>
        <p:spPr>
          <a:xfrm>
            <a:off x="2359178" y="2271420"/>
            <a:ext cx="3637167" cy="2420371"/>
          </a:xfrm>
          <a:prstGeom prst="rect">
            <a:avLst/>
          </a:prstGeom>
          <a:ln w="12700">
            <a:miter lim="400000"/>
          </a:ln>
        </p:spPr>
      </p:pic>
      <p:pic>
        <p:nvPicPr>
          <p:cNvPr id="213" name="large.jpg" descr="large.jpg"/>
          <p:cNvPicPr>
            <a:picLocks noChangeAspect="1"/>
          </p:cNvPicPr>
          <p:nvPr/>
        </p:nvPicPr>
        <p:blipFill>
          <a:blip r:embed="rId4">
            <a:extLst/>
          </a:blip>
          <a:stretch>
            <a:fillRect/>
          </a:stretch>
        </p:blipFill>
        <p:spPr>
          <a:xfrm>
            <a:off x="6084659" y="2266819"/>
            <a:ext cx="6350003" cy="6350003"/>
          </a:xfrm>
          <a:prstGeom prst="rect">
            <a:avLst/>
          </a:prstGeom>
          <a:ln w="12700">
            <a:miter lim="400000"/>
          </a:ln>
        </p:spPr>
      </p:pic>
      <p:pic>
        <p:nvPicPr>
          <p:cNvPr id="214" name="images-5.jpg" descr="images-5.jpg"/>
          <p:cNvPicPr>
            <a:picLocks noChangeAspect="1"/>
          </p:cNvPicPr>
          <p:nvPr/>
        </p:nvPicPr>
        <p:blipFill>
          <a:blip r:embed="rId5">
            <a:extLst/>
          </a:blip>
          <a:stretch>
            <a:fillRect/>
          </a:stretch>
        </p:blipFill>
        <p:spPr>
          <a:xfrm>
            <a:off x="1988327" y="6627261"/>
            <a:ext cx="4025902" cy="2019302"/>
          </a:xfrm>
          <a:prstGeom prst="rect">
            <a:avLst/>
          </a:prstGeom>
          <a:ln w="12700">
            <a:miter lim="400000"/>
          </a:ln>
        </p:spPr>
      </p:pic>
      <p:pic>
        <p:nvPicPr>
          <p:cNvPr id="215" name="download copy.jpg" descr="download copy.jpg"/>
          <p:cNvPicPr>
            <a:picLocks noChangeAspect="1"/>
          </p:cNvPicPr>
          <p:nvPr/>
        </p:nvPicPr>
        <p:blipFill>
          <a:blip r:embed="rId6">
            <a:extLst/>
          </a:blip>
          <a:stretch>
            <a:fillRect/>
          </a:stretch>
        </p:blipFill>
        <p:spPr>
          <a:xfrm>
            <a:off x="929918" y="4817640"/>
            <a:ext cx="5118102" cy="1587502"/>
          </a:xfrm>
          <a:prstGeom prst="rect">
            <a:avLst/>
          </a:prstGeom>
          <a:ln w="12700">
            <a:miter lim="400000"/>
          </a:ln>
        </p:spPr>
      </p:pic>
      <p:sp>
        <p:nvSpPr>
          <p:cNvPr id="216" name="is to steward the future witness to the Christian faith."/>
          <p:cNvSpPr txBox="1"/>
          <p:nvPr/>
        </p:nvSpPr>
        <p:spPr>
          <a:xfrm>
            <a:off x="2607267" y="1597437"/>
            <a:ext cx="8137399"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117999"/>
              </a:lnSpc>
              <a:defRPr b="0" sz="3000"/>
            </a:lvl1pPr>
          </a:lstStyle>
          <a:p>
            <a:pPr/>
            <a:r>
              <a:t>steward the future witness to the Christian faith</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0" name="shutterstock_406343455.jpg" descr="shutterstock_406343455.jpg"/>
          <p:cNvPicPr>
            <a:picLocks noChangeAspect="1"/>
          </p:cNvPicPr>
          <p:nvPr/>
        </p:nvPicPr>
        <p:blipFill>
          <a:blip r:embed="rId3">
            <a:extLst/>
          </a:blip>
          <a:stretch>
            <a:fillRect/>
          </a:stretch>
        </p:blipFill>
        <p:spPr>
          <a:xfrm>
            <a:off x="0" y="541866"/>
            <a:ext cx="13004801" cy="8669868"/>
          </a:xfrm>
          <a:prstGeom prst="rect">
            <a:avLst/>
          </a:prstGeom>
          <a:ln w="12700">
            <a:miter lim="400000"/>
          </a:ln>
        </p:spPr>
      </p:pic>
      <p:sp>
        <p:nvSpPr>
          <p:cNvPr id="221" name="What if God’s love and our call oriented us toward the future?"/>
          <p:cNvSpPr txBox="1"/>
          <p:nvPr>
            <p:ph type="title"/>
          </p:nvPr>
        </p:nvSpPr>
        <p:spPr>
          <a:xfrm>
            <a:off x="6428416" y="1123865"/>
            <a:ext cx="5935770" cy="2159001"/>
          </a:xfrm>
          <a:prstGeom prst="rect">
            <a:avLst/>
          </a:prstGeom>
        </p:spPr>
        <p:txBody>
          <a:bodyPr/>
          <a:lstStyle/>
          <a:p>
            <a:pPr defTabSz="321310">
              <a:defRPr sz="4400"/>
            </a:pPr>
            <a:r>
              <a:t>What if God’s love and our call oriented us toward </a:t>
            </a:r>
            <a:r>
              <a:rPr b="1">
                <a:latin typeface="Helvetica Neue"/>
                <a:ea typeface="Helvetica Neue"/>
                <a:cs typeface="Helvetica Neue"/>
                <a:sym typeface="Helvetica Neue"/>
              </a:rPr>
              <a:t>the</a:t>
            </a:r>
            <a:r>
              <a:t> </a:t>
            </a:r>
            <a:r>
              <a:rPr b="1">
                <a:latin typeface="Helvetica Neue"/>
                <a:ea typeface="Helvetica Neue"/>
                <a:cs typeface="Helvetica Neue"/>
                <a:sym typeface="Helvetica Neue"/>
              </a:rPr>
              <a:t>future</a:t>
            </a:r>
            <a:r>
              <a:t>?</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225" name="AS6_9781-279.jpg" descr="AS6_9781-279.jpg"/>
          <p:cNvPicPr>
            <a:picLocks noChangeAspect="1"/>
          </p:cNvPicPr>
          <p:nvPr/>
        </p:nvPicPr>
        <p:blipFill>
          <a:blip r:embed="rId3">
            <a:extLst/>
          </a:blip>
          <a:stretch>
            <a:fillRect/>
          </a:stretch>
        </p:blipFill>
        <p:spPr>
          <a:xfrm>
            <a:off x="-1" y="541866"/>
            <a:ext cx="13004801" cy="8669868"/>
          </a:xfrm>
          <a:prstGeom prst="rect">
            <a:avLst/>
          </a:prstGeom>
          <a:ln w="12700">
            <a:miter lim="400000"/>
          </a:ln>
        </p:spPr>
      </p:pic>
      <p:sp>
        <p:nvSpPr>
          <p:cNvPr id="226" name="New Mindset"/>
          <p:cNvSpPr txBox="1"/>
          <p:nvPr>
            <p:ph type="title"/>
          </p:nvPr>
        </p:nvSpPr>
        <p:spPr>
          <a:xfrm>
            <a:off x="952500" y="494601"/>
            <a:ext cx="11099800" cy="2159001"/>
          </a:xfrm>
          <a:prstGeom prst="rect">
            <a:avLst/>
          </a:prstGeom>
        </p:spPr>
        <p:txBody>
          <a:bodyPr/>
          <a:lstStyle/>
          <a:p>
            <a:pPr/>
            <a:r>
              <a:t>New Mindset</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Learning"/>
          <p:cNvSpPr txBox="1"/>
          <p:nvPr>
            <p:ph type="title"/>
          </p:nvPr>
        </p:nvSpPr>
        <p:spPr>
          <a:prstGeom prst="rect">
            <a:avLst/>
          </a:prstGeom>
        </p:spPr>
        <p:txBody>
          <a:bodyPr/>
          <a:lstStyle/>
          <a:p>
            <a:pPr/>
            <a:r>
              <a:t>Learning</a:t>
            </a:r>
          </a:p>
        </p:txBody>
      </p:sp>
      <p:sp>
        <p:nvSpPr>
          <p:cNvPr id="231" name="Knowledge and wisdom are developed as new discoveries are integrated into understandings built on lessons we have already learned."/>
          <p:cNvSpPr txBox="1"/>
          <p:nvPr/>
        </p:nvSpPr>
        <p:spPr>
          <a:xfrm>
            <a:off x="933992" y="2528456"/>
            <a:ext cx="4526430" cy="56434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315468">
              <a:defRPr b="0" sz="3888">
                <a:latin typeface="+mn-lt"/>
                <a:ea typeface="+mn-ea"/>
                <a:cs typeface="+mn-cs"/>
                <a:sym typeface="Helvetica Neue Medium"/>
              </a:defRPr>
            </a:lvl1pPr>
          </a:lstStyle>
          <a:p>
            <a:pPr/>
            <a:r>
              <a:t>Knowledge and wisdom are developed as new discoveries are integrated into understandings built on lessons we have already learned.</a:t>
            </a:r>
          </a:p>
        </p:txBody>
      </p:sp>
      <p:pic>
        <p:nvPicPr>
          <p:cNvPr id="232" name="shutterstock_569455963.jpg" descr="shutterstock_569455963.jpg"/>
          <p:cNvPicPr>
            <a:picLocks noChangeAspect="1"/>
          </p:cNvPicPr>
          <p:nvPr/>
        </p:nvPicPr>
        <p:blipFill>
          <a:blip r:embed="rId3">
            <a:extLst/>
          </a:blip>
          <a:stretch>
            <a:fillRect/>
          </a:stretch>
        </p:blipFill>
        <p:spPr>
          <a:xfrm>
            <a:off x="5870559" y="3175108"/>
            <a:ext cx="6782594" cy="4350146"/>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Learning"/>
          <p:cNvSpPr txBox="1"/>
          <p:nvPr>
            <p:ph type="title"/>
          </p:nvPr>
        </p:nvSpPr>
        <p:spPr>
          <a:prstGeom prst="rect">
            <a:avLst/>
          </a:prstGeom>
        </p:spPr>
        <p:txBody>
          <a:bodyPr/>
          <a:lstStyle/>
          <a:p>
            <a:pPr/>
            <a:r>
              <a:t>Learning</a:t>
            </a:r>
          </a:p>
        </p:txBody>
      </p:sp>
      <p:pic>
        <p:nvPicPr>
          <p:cNvPr id="237" name="the-future-wordpress.png" descr="the-future-wordpress.png"/>
          <p:cNvPicPr>
            <a:picLocks noChangeAspect="1"/>
          </p:cNvPicPr>
          <p:nvPr/>
        </p:nvPicPr>
        <p:blipFill>
          <a:blip r:embed="rId3">
            <a:extLst/>
          </a:blip>
          <a:stretch>
            <a:fillRect/>
          </a:stretch>
        </p:blipFill>
        <p:spPr>
          <a:xfrm>
            <a:off x="7233095" y="3189118"/>
            <a:ext cx="4179852" cy="2659600"/>
          </a:xfrm>
          <a:prstGeom prst="rect">
            <a:avLst/>
          </a:prstGeom>
          <a:ln w="12700">
            <a:miter lim="400000"/>
          </a:ln>
        </p:spPr>
      </p:pic>
      <p:sp>
        <p:nvSpPr>
          <p:cNvPr id="238" name="Learning from the future requires suspending judgements, redirection attention, letting go of past knowledge, and leaning into the future."/>
          <p:cNvSpPr txBox="1"/>
          <p:nvPr/>
        </p:nvSpPr>
        <p:spPr>
          <a:xfrm>
            <a:off x="1674303" y="2339902"/>
            <a:ext cx="4526430" cy="56434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280415">
              <a:defRPr b="0" sz="3839">
                <a:latin typeface="+mn-lt"/>
                <a:ea typeface="+mn-ea"/>
                <a:cs typeface="+mn-cs"/>
                <a:sym typeface="Helvetica Neue Medium"/>
              </a:defRPr>
            </a:lvl1pPr>
          </a:lstStyle>
          <a:p>
            <a:pPr/>
            <a:r>
              <a:t>Learning from the future requires suspending judgements, redirection attention, letting go of past knowledge, and leaning into the future.</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Learning"/>
          <p:cNvSpPr txBox="1"/>
          <p:nvPr>
            <p:ph type="title"/>
          </p:nvPr>
        </p:nvSpPr>
        <p:spPr>
          <a:prstGeom prst="rect">
            <a:avLst/>
          </a:prstGeom>
        </p:spPr>
        <p:txBody>
          <a:bodyPr/>
          <a:lstStyle/>
          <a:p>
            <a:pPr/>
            <a:r>
              <a:t>Learning</a:t>
            </a:r>
          </a:p>
        </p:txBody>
      </p:sp>
      <p:sp>
        <p:nvSpPr>
          <p:cNvPr id="243" name="Examples:…"/>
          <p:cNvSpPr txBox="1"/>
          <p:nvPr/>
        </p:nvSpPr>
        <p:spPr>
          <a:xfrm>
            <a:off x="933992" y="2528456"/>
            <a:ext cx="4526430" cy="56434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defTabSz="408940">
              <a:defRPr b="0" sz="5040">
                <a:latin typeface="+mn-lt"/>
                <a:ea typeface="+mn-ea"/>
                <a:cs typeface="+mn-cs"/>
                <a:sym typeface="Helvetica Neue Medium"/>
              </a:defRPr>
            </a:pPr>
            <a:r>
              <a:rPr b="1">
                <a:latin typeface="Helvetica Neue"/>
                <a:ea typeface="Helvetica Neue"/>
                <a:cs typeface="Helvetica Neue"/>
                <a:sym typeface="Helvetica Neue"/>
              </a:rPr>
              <a:t>Examples: </a:t>
            </a:r>
            <a:endParaRPr b="1">
              <a:latin typeface="Helvetica Neue"/>
              <a:ea typeface="Helvetica Neue"/>
              <a:cs typeface="Helvetica Neue"/>
              <a:sym typeface="Helvetica Neue"/>
            </a:endParaRPr>
          </a:p>
          <a:p>
            <a:pPr defTabSz="408940">
              <a:defRPr b="0" sz="5040">
                <a:latin typeface="+mn-lt"/>
                <a:ea typeface="+mn-ea"/>
                <a:cs typeface="+mn-cs"/>
                <a:sym typeface="Helvetica Neue Medium"/>
              </a:defRPr>
            </a:pPr>
            <a:r>
              <a:t>best practices, changing styles of worship, and/or revamping curriculum </a:t>
            </a:r>
          </a:p>
        </p:txBody>
      </p:sp>
      <p:pic>
        <p:nvPicPr>
          <p:cNvPr id="244" name="shutterstock_569455963.jpg" descr="shutterstock_569455963.jpg"/>
          <p:cNvPicPr>
            <a:picLocks noChangeAspect="1"/>
          </p:cNvPicPr>
          <p:nvPr/>
        </p:nvPicPr>
        <p:blipFill>
          <a:blip r:embed="rId3">
            <a:extLst/>
          </a:blip>
          <a:stretch>
            <a:fillRect/>
          </a:stretch>
        </p:blipFill>
        <p:spPr>
          <a:xfrm>
            <a:off x="5870559" y="3175108"/>
            <a:ext cx="6782594" cy="4350146"/>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8" name="Learning"/>
          <p:cNvSpPr txBox="1"/>
          <p:nvPr>
            <p:ph type="title"/>
          </p:nvPr>
        </p:nvSpPr>
        <p:spPr>
          <a:prstGeom prst="rect">
            <a:avLst/>
          </a:prstGeom>
        </p:spPr>
        <p:txBody>
          <a:bodyPr/>
          <a:lstStyle/>
          <a:p>
            <a:pPr/>
            <a:r>
              <a:t>Learning</a:t>
            </a:r>
          </a:p>
        </p:txBody>
      </p:sp>
      <p:pic>
        <p:nvPicPr>
          <p:cNvPr id="249" name="the-future-wordpress.png" descr="the-future-wordpress.png"/>
          <p:cNvPicPr>
            <a:picLocks noChangeAspect="1"/>
          </p:cNvPicPr>
          <p:nvPr/>
        </p:nvPicPr>
        <p:blipFill>
          <a:blip r:embed="rId3">
            <a:extLst/>
          </a:blip>
          <a:stretch>
            <a:fillRect/>
          </a:stretch>
        </p:blipFill>
        <p:spPr>
          <a:xfrm>
            <a:off x="7233095" y="3189118"/>
            <a:ext cx="4179852" cy="2659600"/>
          </a:xfrm>
          <a:prstGeom prst="rect">
            <a:avLst/>
          </a:prstGeom>
          <a:ln w="12700">
            <a:miter lim="400000"/>
          </a:ln>
        </p:spPr>
      </p:pic>
      <p:sp>
        <p:nvSpPr>
          <p:cNvPr id="250" name="Recalibrating learning from the future requires seeing blindspotsband adopting a new operating system."/>
          <p:cNvSpPr txBox="1"/>
          <p:nvPr/>
        </p:nvSpPr>
        <p:spPr>
          <a:xfrm>
            <a:off x="1674303" y="2339902"/>
            <a:ext cx="4526430" cy="56434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321310">
              <a:defRPr b="0" sz="4400">
                <a:latin typeface="+mn-lt"/>
                <a:ea typeface="+mn-ea"/>
                <a:cs typeface="+mn-cs"/>
                <a:sym typeface="Helvetica Neue Medium"/>
              </a:defRPr>
            </a:lvl1pPr>
          </a:lstStyle>
          <a:p>
            <a:pPr/>
            <a:r>
              <a:t>Recalibrating learning from the future requires seeing blindspotsband adopting a new operating system.</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254" name="IMG_1063.jpeg" descr="IMG_1063.jpeg"/>
          <p:cNvPicPr>
            <a:picLocks noChangeAspect="1"/>
          </p:cNvPicPr>
          <p:nvPr/>
        </p:nvPicPr>
        <p:blipFill>
          <a:blip r:embed="rId3">
            <a:extLst/>
          </a:blip>
          <a:stretch>
            <a:fillRect/>
          </a:stretch>
        </p:blipFill>
        <p:spPr>
          <a:xfrm>
            <a:off x="2582702" y="0"/>
            <a:ext cx="7315201" cy="9753601"/>
          </a:xfrm>
          <a:prstGeom prst="rect">
            <a:avLst/>
          </a:prstGeom>
          <a:ln w="12700">
            <a:miter lim="400000"/>
          </a:ln>
        </p:spPr>
      </p:pic>
      <p:sp>
        <p:nvSpPr>
          <p:cNvPr id="255" name="Explorer Mindset"/>
          <p:cNvSpPr txBox="1"/>
          <p:nvPr>
            <p:ph type="title" idx="4294967295"/>
          </p:nvPr>
        </p:nvSpPr>
        <p:spPr>
          <a:xfrm>
            <a:off x="1156085" y="2826581"/>
            <a:ext cx="6246425" cy="2159001"/>
          </a:xfrm>
          <a:prstGeom prst="rect">
            <a:avLst/>
          </a:prstGeom>
        </p:spPr>
        <p:txBody>
          <a:bodyPr/>
          <a:lstStyle>
            <a:lvl1pPr defTabSz="484886">
              <a:defRPr sz="6640">
                <a:solidFill>
                  <a:srgbClr val="FFFFFF"/>
                </a:solidFill>
              </a:defRPr>
            </a:lvl1pPr>
          </a:lstStyle>
          <a:p>
            <a:pPr/>
            <a:r>
              <a:t>Explorer Mindset</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In its simplest form faith formation has to do with how the Christian faith shapes people as they encounter God, others, and the world.…"/>
          <p:cNvSpPr txBox="1"/>
          <p:nvPr>
            <p:ph type="body" sz="half" idx="4294967295"/>
          </p:nvPr>
        </p:nvSpPr>
        <p:spPr>
          <a:xfrm>
            <a:off x="804437" y="2646054"/>
            <a:ext cx="10886396" cy="4461492"/>
          </a:xfrm>
          <a:prstGeom prst="rect">
            <a:avLst/>
          </a:prstGeom>
        </p:spPr>
        <p:txBody>
          <a:bodyPr/>
          <a:lstStyle/>
          <a:p>
            <a:pPr marL="342900" indent="-342900">
              <a:spcBef>
                <a:spcPts val="3200"/>
              </a:spcBef>
              <a:defRPr sz="2700"/>
            </a:pPr>
            <a:r>
              <a:t>Faith is a living relationship with God.</a:t>
            </a:r>
          </a:p>
          <a:p>
            <a:pPr marL="342900" indent="-342900">
              <a:spcBef>
                <a:spcPts val="3200"/>
              </a:spcBef>
              <a:defRPr sz="2700"/>
            </a:pPr>
            <a:r>
              <a:t>Faith is formed </a:t>
            </a:r>
            <a:r>
              <a:t>as we encounter God, others, and the world.</a:t>
            </a:r>
            <a:endParaRPr b="1"/>
          </a:p>
          <a:p>
            <a:pPr marL="342900" indent="-342900">
              <a:spcBef>
                <a:spcPts val="3200"/>
              </a:spcBef>
              <a:defRPr sz="2700"/>
            </a:pPr>
            <a:r>
              <a:t>Ongoing journey - we are always discovering a Christian way of life.</a:t>
            </a:r>
          </a:p>
          <a:p>
            <a:pPr marL="342900" indent="-342900">
              <a:spcBef>
                <a:spcPts val="3200"/>
              </a:spcBef>
              <a:defRPr sz="2700"/>
            </a:pPr>
            <a:r>
              <a:t>As we discern and join God’s activity in our lives and in the world. </a:t>
            </a:r>
          </a:p>
        </p:txBody>
      </p:sp>
      <p:pic>
        <p:nvPicPr>
          <p:cNvPr id="260" name="images.png" descr="images.png"/>
          <p:cNvPicPr>
            <a:picLocks noChangeAspect="1"/>
          </p:cNvPicPr>
          <p:nvPr/>
        </p:nvPicPr>
        <p:blipFill>
          <a:blip r:embed="rId3">
            <a:extLst/>
          </a:blip>
          <a:stretch>
            <a:fillRect/>
          </a:stretch>
        </p:blipFill>
        <p:spPr>
          <a:xfrm>
            <a:off x="3366489" y="132252"/>
            <a:ext cx="5318107" cy="2978140"/>
          </a:xfrm>
          <a:prstGeom prst="rect">
            <a:avLst/>
          </a:prstGeom>
          <a:ln w="12700">
            <a:miter lim="400000"/>
          </a:ln>
        </p:spPr>
      </p:pic>
      <p:sp>
        <p:nvSpPr>
          <p:cNvPr id="261" name="What is Faith Formation?"/>
          <p:cNvSpPr txBox="1"/>
          <p:nvPr>
            <p:ph type="title"/>
          </p:nvPr>
        </p:nvSpPr>
        <p:spPr>
          <a:xfrm>
            <a:off x="187680" y="541822"/>
            <a:ext cx="11675724" cy="2159001"/>
          </a:xfrm>
          <a:prstGeom prst="rect">
            <a:avLst/>
          </a:prstGeom>
        </p:spPr>
        <p:txBody>
          <a:bodyPr/>
          <a:lstStyle>
            <a:lvl1pPr defTabSz="514094">
              <a:defRPr sz="7200"/>
            </a:lvl1pPr>
          </a:lstStyle>
          <a:p>
            <a:pPr/>
            <a:r>
              <a:t>we are                   people</a:t>
            </a:r>
          </a:p>
        </p:txBody>
      </p:sp>
      <p:sp>
        <p:nvSpPr>
          <p:cNvPr id="262" name="What is Faith Formation?"/>
          <p:cNvSpPr txBox="1"/>
          <p:nvPr/>
        </p:nvSpPr>
        <p:spPr>
          <a:xfrm>
            <a:off x="409773" y="7023858"/>
            <a:ext cx="11675724" cy="215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514094">
              <a:defRPr b="0" sz="7200">
                <a:latin typeface="Comic Sans MS"/>
                <a:ea typeface="Comic Sans MS"/>
                <a:cs typeface="Comic Sans MS"/>
                <a:sym typeface="Comic Sans MS"/>
              </a:defRPr>
            </a:lvl1pPr>
          </a:lstStyle>
          <a:p>
            <a:pPr/>
            <a:r>
              <a:t>way of life</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6" name="God’s People are in the World and On the Move"/>
          <p:cNvSpPr txBox="1"/>
          <p:nvPr>
            <p:ph type="title"/>
          </p:nvPr>
        </p:nvSpPr>
        <p:spPr>
          <a:xfrm>
            <a:off x="859961" y="1198276"/>
            <a:ext cx="4526430" cy="6785078"/>
          </a:xfrm>
          <a:prstGeom prst="rect">
            <a:avLst/>
          </a:prstGeom>
        </p:spPr>
        <p:txBody>
          <a:bodyPr/>
          <a:lstStyle>
            <a:lvl1pPr defTabSz="525779">
              <a:defRPr sz="7200"/>
            </a:lvl1pPr>
          </a:lstStyle>
          <a:p>
            <a:pPr/>
            <a:r>
              <a:t>God’s People are in the World and On the Move</a:t>
            </a:r>
          </a:p>
        </p:txBody>
      </p:sp>
      <p:pic>
        <p:nvPicPr>
          <p:cNvPr id="267" name="shutterstock_307457714.jpg" descr="shutterstock_307457714.jpg"/>
          <p:cNvPicPr>
            <a:picLocks noChangeAspect="1"/>
          </p:cNvPicPr>
          <p:nvPr/>
        </p:nvPicPr>
        <p:blipFill>
          <a:blip r:embed="rId3">
            <a:extLst/>
          </a:blip>
          <a:stretch>
            <a:fillRect/>
          </a:stretch>
        </p:blipFill>
        <p:spPr>
          <a:xfrm>
            <a:off x="5595205" y="1125685"/>
            <a:ext cx="6930261" cy="6930260"/>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271" name="AS6_9781-279.jpg" descr="AS6_9781-279.jpg"/>
          <p:cNvPicPr>
            <a:picLocks noChangeAspect="1"/>
          </p:cNvPicPr>
          <p:nvPr/>
        </p:nvPicPr>
        <p:blipFill>
          <a:blip r:embed="rId3">
            <a:extLst/>
          </a:blip>
          <a:stretch>
            <a:fillRect/>
          </a:stretch>
        </p:blipFill>
        <p:spPr>
          <a:xfrm>
            <a:off x="-1" y="541866"/>
            <a:ext cx="13004801" cy="8669868"/>
          </a:xfrm>
          <a:prstGeom prst="rect">
            <a:avLst/>
          </a:prstGeom>
          <a:ln w="12700">
            <a:miter lim="400000"/>
          </a:ln>
        </p:spPr>
      </p:pic>
      <p:sp>
        <p:nvSpPr>
          <p:cNvPr id="272" name="What if God’s people are dispersed in the world co-creating the future with God?"/>
          <p:cNvSpPr txBox="1"/>
          <p:nvPr/>
        </p:nvSpPr>
        <p:spPr>
          <a:xfrm>
            <a:off x="2256250" y="2956135"/>
            <a:ext cx="8492300" cy="215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321310">
              <a:defRPr b="0" sz="4400">
                <a:latin typeface="+mn-lt"/>
                <a:ea typeface="+mn-ea"/>
                <a:cs typeface="+mn-cs"/>
                <a:sym typeface="Helvetica Neue Medium"/>
              </a:defRPr>
            </a:lvl1pPr>
          </a:lstStyle>
          <a:p>
            <a:pPr/>
            <a:r>
              <a:t>What if God’s people are dispersed in the world co-creating the future with God?</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EE97C"/>
        </a:solidFill>
      </p:bgPr>
    </p:bg>
    <p:spTree>
      <p:nvGrpSpPr>
        <p:cNvPr id="1" name=""/>
        <p:cNvGrpSpPr/>
        <p:nvPr/>
      </p:nvGrpSpPr>
      <p:grpSpPr>
        <a:xfrm>
          <a:off x="0" y="0"/>
          <a:ext cx="0" cy="0"/>
          <a:chOff x="0" y="0"/>
          <a:chExt cx="0" cy="0"/>
        </a:xfrm>
      </p:grpSpPr>
      <p:pic>
        <p:nvPicPr>
          <p:cNvPr id="276" name="shutterstock_211212046.jpg" descr="shutterstock_211212046.jpg"/>
          <p:cNvPicPr>
            <a:picLocks noChangeAspect="1"/>
          </p:cNvPicPr>
          <p:nvPr/>
        </p:nvPicPr>
        <p:blipFill>
          <a:blip r:embed="rId3">
            <a:extLst/>
          </a:blip>
          <a:stretch>
            <a:fillRect/>
          </a:stretch>
        </p:blipFill>
        <p:spPr>
          <a:xfrm>
            <a:off x="0" y="557348"/>
            <a:ext cx="13004801" cy="8638904"/>
          </a:xfrm>
          <a:prstGeom prst="rect">
            <a:avLst/>
          </a:prstGeom>
          <a:ln w="12700">
            <a:miter lim="400000"/>
          </a:ln>
        </p:spPr>
      </p:pic>
      <p:sp>
        <p:nvSpPr>
          <p:cNvPr id="277" name="New Capacities"/>
          <p:cNvSpPr txBox="1"/>
          <p:nvPr>
            <p:ph type="title" idx="4294967295"/>
          </p:nvPr>
        </p:nvSpPr>
        <p:spPr>
          <a:prstGeom prst="rect">
            <a:avLst/>
          </a:prstGeom>
        </p:spPr>
        <p:txBody>
          <a:bodyPr/>
          <a:lstStyle/>
          <a:p>
            <a:pPr/>
            <a:r>
              <a:t>New Capacities</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1" name="Otto Scharmer, Theory U"/>
          <p:cNvSpPr txBox="1"/>
          <p:nvPr>
            <p:ph type="title" idx="4294967295"/>
          </p:nvPr>
        </p:nvSpPr>
        <p:spPr>
          <a:xfrm>
            <a:off x="952499" y="7323971"/>
            <a:ext cx="11099801" cy="2159001"/>
          </a:xfrm>
          <a:prstGeom prst="rect">
            <a:avLst/>
          </a:prstGeom>
        </p:spPr>
        <p:txBody>
          <a:bodyPr/>
          <a:lstStyle>
            <a:lvl1pPr>
              <a:defRPr sz="5400"/>
            </a:lvl1pPr>
          </a:lstStyle>
          <a:p>
            <a:pPr/>
            <a:r>
              <a:t>Otto Scharmer, Theory U</a:t>
            </a:r>
          </a:p>
        </p:txBody>
      </p:sp>
      <p:pic>
        <p:nvPicPr>
          <p:cNvPr id="282" name="Scharmer_ETU_Fig05_SevenWays_Web.jpg" descr="Scharmer_ETU_Fig05_SevenWays_Web.jpg"/>
          <p:cNvPicPr>
            <a:picLocks noChangeAspect="1"/>
          </p:cNvPicPr>
          <p:nvPr/>
        </p:nvPicPr>
        <p:blipFill>
          <a:blip r:embed="rId3">
            <a:extLst/>
          </a:blip>
          <a:stretch>
            <a:fillRect/>
          </a:stretch>
        </p:blipFill>
        <p:spPr>
          <a:xfrm>
            <a:off x="2057399" y="431884"/>
            <a:ext cx="8890001" cy="7378701"/>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6" name="Quotefancy-1855030-3840x2160.jpg" descr="Quotefancy-1855030-3840x2160.jpg"/>
          <p:cNvPicPr>
            <a:picLocks noChangeAspect="1"/>
          </p:cNvPicPr>
          <p:nvPr/>
        </p:nvPicPr>
        <p:blipFill>
          <a:blip r:embed="rId3">
            <a:extLst/>
          </a:blip>
          <a:stretch>
            <a:fillRect/>
          </a:stretch>
        </p:blipFill>
        <p:spPr>
          <a:xfrm>
            <a:off x="0" y="1219200"/>
            <a:ext cx="13004801" cy="7315201"/>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 name="Otto Scharmer, Theory U"/>
          <p:cNvSpPr txBox="1"/>
          <p:nvPr>
            <p:ph type="title" idx="4294967295"/>
          </p:nvPr>
        </p:nvSpPr>
        <p:spPr>
          <a:xfrm>
            <a:off x="952500" y="7323971"/>
            <a:ext cx="11099800" cy="2159001"/>
          </a:xfrm>
          <a:prstGeom prst="rect">
            <a:avLst/>
          </a:prstGeom>
        </p:spPr>
        <p:txBody>
          <a:bodyPr/>
          <a:lstStyle>
            <a:lvl1pPr>
              <a:defRPr sz="5400"/>
            </a:lvl1pPr>
          </a:lstStyle>
          <a:p>
            <a:pPr/>
            <a:r>
              <a:t>Otto Scharmer, Theory U</a:t>
            </a:r>
          </a:p>
        </p:txBody>
      </p:sp>
      <p:pic>
        <p:nvPicPr>
          <p:cNvPr id="291" name="Scharmer_ETU_Fig05_SevenWays_Web.jpg" descr="Scharmer_ETU_Fig05_SevenWays_Web.jpg"/>
          <p:cNvPicPr>
            <a:picLocks noChangeAspect="1"/>
          </p:cNvPicPr>
          <p:nvPr/>
        </p:nvPicPr>
        <p:blipFill>
          <a:blip r:embed="rId3">
            <a:extLst/>
          </a:blip>
          <a:stretch>
            <a:fillRect/>
          </a:stretch>
        </p:blipFill>
        <p:spPr>
          <a:xfrm>
            <a:off x="2057400" y="431884"/>
            <a:ext cx="8890000" cy="7378701"/>
          </a:xfrm>
          <a:prstGeom prst="rect">
            <a:avLst/>
          </a:prstGeom>
          <a:ln w="12700">
            <a:miter lim="400000"/>
          </a:ln>
        </p:spPr>
      </p:pic>
      <p:sp>
        <p:nvSpPr>
          <p:cNvPr id="292" name="Listening"/>
          <p:cNvSpPr txBox="1"/>
          <p:nvPr/>
        </p:nvSpPr>
        <p:spPr>
          <a:xfrm>
            <a:off x="7962231" y="5502819"/>
            <a:ext cx="1445972"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Listening</a:t>
            </a:r>
          </a:p>
        </p:txBody>
      </p:sp>
      <p:sp>
        <p:nvSpPr>
          <p:cNvPr id="293" name="Storytelling"/>
          <p:cNvSpPr txBox="1"/>
          <p:nvPr/>
        </p:nvSpPr>
        <p:spPr>
          <a:xfrm>
            <a:off x="9586285" y="4646270"/>
            <a:ext cx="1767536"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Storytelling</a:t>
            </a:r>
          </a:p>
        </p:txBody>
      </p:sp>
      <p:sp>
        <p:nvSpPr>
          <p:cNvPr id="294" name="Experimenting"/>
          <p:cNvSpPr txBox="1"/>
          <p:nvPr/>
        </p:nvSpPr>
        <p:spPr>
          <a:xfrm>
            <a:off x="9898608" y="3308849"/>
            <a:ext cx="2303375"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Experimenting </a:t>
            </a:r>
          </a:p>
        </p:txBody>
      </p:sp>
      <p:sp>
        <p:nvSpPr>
          <p:cNvPr id="295" name="Collaborative…"/>
          <p:cNvSpPr txBox="1"/>
          <p:nvPr/>
        </p:nvSpPr>
        <p:spPr>
          <a:xfrm>
            <a:off x="10247503" y="1605016"/>
            <a:ext cx="2213458" cy="8293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a:solidFill>
                  <a:schemeClr val="accent5">
                    <a:lumOff val="-29866"/>
                  </a:schemeClr>
                </a:solidFill>
              </a:defRPr>
            </a:pPr>
            <a:r>
              <a:t>Collaborative </a:t>
            </a:r>
          </a:p>
          <a:p>
            <a:pPr>
              <a:defRPr>
                <a:solidFill>
                  <a:schemeClr val="accent5">
                    <a:lumOff val="-29866"/>
                  </a:schemeClr>
                </a:solidFill>
              </a:defRPr>
            </a:pPr>
            <a:r>
              <a:t>efforts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9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9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2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4" grpId="3"/>
      <p:bldP build="whole" bldLvl="1" animBg="1" rev="0" advAuto="0" spid="293" grpId="2"/>
      <p:bldP build="whole" bldLvl="1" animBg="1" rev="0" advAuto="0" spid="295" grpId="4"/>
      <p:bldP build="whole" bldLvl="1" animBg="1" rev="0" advAuto="0" spid="292" grpId="1"/>
    </p:bld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 name="Playgrounds of Possibility"/>
          <p:cNvSpPr txBox="1"/>
          <p:nvPr>
            <p:ph type="title"/>
          </p:nvPr>
        </p:nvSpPr>
        <p:spPr>
          <a:xfrm>
            <a:off x="952499" y="6743729"/>
            <a:ext cx="11099801" cy="2159001"/>
          </a:xfrm>
          <a:prstGeom prst="rect">
            <a:avLst/>
          </a:prstGeom>
        </p:spPr>
        <p:txBody>
          <a:bodyPr/>
          <a:lstStyle>
            <a:lvl1pPr defTabSz="525779">
              <a:defRPr sz="7200"/>
            </a:lvl1pPr>
          </a:lstStyle>
          <a:p>
            <a:pPr/>
            <a:r>
              <a:t>Playgrounds of Possibility</a:t>
            </a:r>
          </a:p>
        </p:txBody>
      </p:sp>
      <p:pic>
        <p:nvPicPr>
          <p:cNvPr id="300" name="shutterstock_536632894.jpg" descr="shutterstock_536632894.jpg"/>
          <p:cNvPicPr>
            <a:picLocks noChangeAspect="1"/>
          </p:cNvPicPr>
          <p:nvPr/>
        </p:nvPicPr>
        <p:blipFill>
          <a:blip r:embed="rId3">
            <a:extLst/>
          </a:blip>
          <a:stretch>
            <a:fillRect/>
          </a:stretch>
        </p:blipFill>
        <p:spPr>
          <a:xfrm>
            <a:off x="2396552" y="1162566"/>
            <a:ext cx="8211696" cy="5454038"/>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EE97C"/>
        </a:solidFill>
      </p:bgPr>
    </p:bg>
    <p:spTree>
      <p:nvGrpSpPr>
        <p:cNvPr id="1" name=""/>
        <p:cNvGrpSpPr/>
        <p:nvPr/>
      </p:nvGrpSpPr>
      <p:grpSpPr>
        <a:xfrm>
          <a:off x="0" y="0"/>
          <a:ext cx="0" cy="0"/>
          <a:chOff x="0" y="0"/>
          <a:chExt cx="0" cy="0"/>
        </a:xfrm>
      </p:grpSpPr>
      <p:pic>
        <p:nvPicPr>
          <p:cNvPr id="304" name="shutterstock_211212046.jpg" descr="shutterstock_211212046.jpg"/>
          <p:cNvPicPr>
            <a:picLocks noChangeAspect="1"/>
          </p:cNvPicPr>
          <p:nvPr/>
        </p:nvPicPr>
        <p:blipFill>
          <a:blip r:embed="rId3">
            <a:extLst/>
          </a:blip>
          <a:stretch>
            <a:fillRect/>
          </a:stretch>
        </p:blipFill>
        <p:spPr>
          <a:xfrm>
            <a:off x="0" y="557348"/>
            <a:ext cx="13004801" cy="8638904"/>
          </a:xfrm>
          <a:prstGeom prst="rect">
            <a:avLst/>
          </a:prstGeom>
          <a:ln w="12700">
            <a:miter lim="400000"/>
          </a:ln>
        </p:spPr>
      </p:pic>
      <p:sp>
        <p:nvSpPr>
          <p:cNvPr id="305" name="What if the future is already around us?"/>
          <p:cNvSpPr txBox="1"/>
          <p:nvPr/>
        </p:nvSpPr>
        <p:spPr>
          <a:xfrm>
            <a:off x="2256250" y="679678"/>
            <a:ext cx="8492300" cy="215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484886">
              <a:defRPr b="0" sz="6640">
                <a:latin typeface="+mn-lt"/>
                <a:ea typeface="+mn-ea"/>
                <a:cs typeface="+mn-cs"/>
                <a:sym typeface="Helvetica Neue Medium"/>
              </a:defRPr>
            </a:lvl1pPr>
          </a:lstStyle>
          <a:p>
            <a:pPr/>
            <a:r>
              <a:t>What if the future is already around us?</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9" name="0.jpg" descr="0.jpg"/>
          <p:cNvPicPr>
            <a:picLocks noChangeAspect="1"/>
          </p:cNvPicPr>
          <p:nvPr/>
        </p:nvPicPr>
        <p:blipFill>
          <a:blip r:embed="rId3">
            <a:extLst/>
          </a:blip>
          <a:stretch>
            <a:fillRect/>
          </a:stretch>
        </p:blipFill>
        <p:spPr>
          <a:xfrm>
            <a:off x="0" y="1256634"/>
            <a:ext cx="13004801" cy="6979921"/>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