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5" name="Shape 145"/>
          <p:cNvSpPr/>
          <p:nvPr>
            <p:ph type="sldImg"/>
          </p:nvPr>
        </p:nvSpPr>
        <p:spPr>
          <a:xfrm>
            <a:off x="1143000" y="685800"/>
            <a:ext cx="4572000" cy="3429000"/>
          </a:xfrm>
          <a:prstGeom prst="rect">
            <a:avLst/>
          </a:prstGeom>
        </p:spPr>
        <p:txBody>
          <a:bodyPr/>
          <a:lstStyle/>
          <a:p>
            <a:pPr/>
          </a:p>
        </p:txBody>
      </p:sp>
      <p:sp>
        <p:nvSpPr>
          <p:cNvPr id="146" name="Shape 14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2088" y="289099"/>
            <a:ext cx="9753603" cy="6505789"/>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13"/>
          </p:nvPr>
        </p:nvSpPr>
        <p:spPr>
          <a:xfrm>
            <a:off x="2263775" y="613833"/>
            <a:ext cx="12401550" cy="8267701"/>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80200" y="5029200"/>
            <a:ext cx="6054748" cy="4038600"/>
          </a:xfrm>
          <a:prstGeom prst="rect">
            <a:avLst/>
          </a:prstGeom>
        </p:spPr>
        <p:txBody>
          <a:bodyPr lIns="91439" tIns="45719" rIns="91439" bIns="45719" anchor="t">
            <a:noAutofit/>
          </a:bodyPr>
          <a:lstStyle/>
          <a:p>
            <a:pPr/>
          </a:p>
        </p:txBody>
      </p:sp>
      <p:sp>
        <p:nvSpPr>
          <p:cNvPr id="84" name="Image"/>
          <p:cNvSpPr/>
          <p:nvPr>
            <p:ph type="pic" sz="quarter" idx="14"/>
          </p:nvPr>
        </p:nvSpPr>
        <p:spPr>
          <a:xfrm>
            <a:off x="6502400" y="889000"/>
            <a:ext cx="5867400" cy="3911601"/>
          </a:xfrm>
          <a:prstGeom prst="rect">
            <a:avLst/>
          </a:prstGeom>
        </p:spPr>
        <p:txBody>
          <a:bodyPr lIns="91439" tIns="45719" rIns="91439" bIns="45719" anchor="t">
            <a:noAutofit/>
          </a:bodyPr>
          <a:lstStyle/>
          <a:p>
            <a:pPr/>
          </a:p>
        </p:txBody>
      </p:sp>
      <p:sp>
        <p:nvSpPr>
          <p:cNvPr id="85" name="Image"/>
          <p:cNvSpPr/>
          <p:nvPr>
            <p:ph type="pic" idx="15"/>
          </p:nvPr>
        </p:nvSpPr>
        <p:spPr>
          <a:xfrm>
            <a:off x="-2374900" y="889000"/>
            <a:ext cx="11982450" cy="79883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949853" y="0"/>
            <a:ext cx="14904506" cy="99441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117" name="Image"/>
          <p:cNvSpPr/>
          <p:nvPr>
            <p:ph type="pic" idx="13"/>
          </p:nvPr>
        </p:nvSpPr>
        <p:spPr>
          <a:xfrm>
            <a:off x="2263775" y="613833"/>
            <a:ext cx="12401550" cy="8267701"/>
          </a:xfrm>
          <a:prstGeom prst="rect">
            <a:avLst/>
          </a:prstGeom>
        </p:spPr>
        <p:txBody>
          <a:bodyPr lIns="91439" tIns="45719" rIns="91439" bIns="45719" anchor="t">
            <a:noAutofit/>
          </a:bodyPr>
          <a:lstStyle/>
          <a:p>
            <a:pPr/>
          </a:p>
        </p:txBody>
      </p:sp>
      <p:sp>
        <p:nvSpPr>
          <p:cNvPr id="118"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119"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127"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128" name="Title Text"/>
          <p:cNvSpPr txBox="1"/>
          <p:nvPr>
            <p:ph type="title"/>
          </p:nvPr>
        </p:nvSpPr>
        <p:spPr>
          <a:prstGeom prst="rect">
            <a:avLst/>
          </a:prstGeom>
        </p:spPr>
        <p:txBody>
          <a:bodyPr/>
          <a:lstStyle/>
          <a:p>
            <a:pPr/>
            <a:r>
              <a:t>Title Text</a:t>
            </a:r>
          </a:p>
        </p:txBody>
      </p:sp>
      <p:sp>
        <p:nvSpPr>
          <p:cNvPr id="129"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130"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37" name="Title Text"/>
          <p:cNvSpPr txBox="1"/>
          <p:nvPr>
            <p:ph type="title"/>
          </p:nvPr>
        </p:nvSpPr>
        <p:spPr>
          <a:prstGeom prst="rect">
            <a:avLst/>
          </a:prstGeom>
        </p:spPr>
        <p:txBody>
          <a:bodyPr/>
          <a:lstStyle/>
          <a:p>
            <a:pPr/>
            <a:r>
              <a:t>Title Text</a:t>
            </a:r>
          </a:p>
        </p:txBody>
      </p:sp>
      <p:sp>
        <p:nvSpPr>
          <p:cNvPr id="13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3.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3.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5.jpeg"/><Relationship Id="rId4" Type="http://schemas.openxmlformats.org/officeDocument/2006/relationships/image" Target="../media/image6.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hyperlink" Target="http://www.designkit.org/methods/36" TargetMode="Externa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10.jpeg"/><Relationship Id="rId4" Type="http://schemas.openxmlformats.org/officeDocument/2006/relationships/image" Target="../media/image11.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6.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hyperlink" Target="https://www.ideo.com/post/method-cards" TargetMode="External"/><Relationship Id="rId3" Type="http://schemas.openxmlformats.org/officeDocument/2006/relationships/hyperlink" Target="https://www.ideo.org/approach"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8" name="rainbow-abstract-vector_f1zvflvd_L.jpg" descr="rainbow-abstract-vector_f1zvflvd_L.jpg"/>
          <p:cNvPicPr>
            <a:picLocks noChangeAspect="1"/>
          </p:cNvPicPr>
          <p:nvPr/>
        </p:nvPicPr>
        <p:blipFill>
          <a:blip r:embed="rId2">
            <a:alphaModFix amt="53364"/>
            <a:extLst/>
          </a:blip>
          <a:stretch>
            <a:fillRect/>
          </a:stretch>
        </p:blipFill>
        <p:spPr>
          <a:xfrm>
            <a:off x="0" y="2286858"/>
            <a:ext cx="13004800" cy="7252344"/>
          </a:xfrm>
          <a:prstGeom prst="rect">
            <a:avLst/>
          </a:prstGeom>
          <a:ln w="12700">
            <a:miter lim="400000"/>
          </a:ln>
        </p:spPr>
      </p:pic>
      <p:pic>
        <p:nvPicPr>
          <p:cNvPr id="149" name="download.png" descr="download.png"/>
          <p:cNvPicPr>
            <a:picLocks noChangeAspect="1"/>
          </p:cNvPicPr>
          <p:nvPr/>
        </p:nvPicPr>
        <p:blipFill>
          <a:blip r:embed="rId3">
            <a:alphaModFix amt="50541"/>
            <a:extLst/>
          </a:blip>
          <a:stretch>
            <a:fillRect/>
          </a:stretch>
        </p:blipFill>
        <p:spPr>
          <a:xfrm>
            <a:off x="3368005" y="108991"/>
            <a:ext cx="5922542" cy="5922542"/>
          </a:xfrm>
          <a:prstGeom prst="rect">
            <a:avLst/>
          </a:prstGeom>
          <a:ln w="12700">
            <a:miter lim="400000"/>
          </a:ln>
        </p:spPr>
      </p:pic>
      <p:sp>
        <p:nvSpPr>
          <p:cNvPr id="150" name="Learning by Doing…"/>
          <p:cNvSpPr txBox="1"/>
          <p:nvPr>
            <p:ph type="ctrTitle"/>
          </p:nvPr>
        </p:nvSpPr>
        <p:spPr>
          <a:xfrm>
            <a:off x="1270000" y="3225800"/>
            <a:ext cx="10464800" cy="3302000"/>
          </a:xfrm>
          <a:prstGeom prst="rect">
            <a:avLst/>
          </a:prstGeom>
        </p:spPr>
        <p:txBody>
          <a:bodyPr/>
          <a:lstStyle/>
          <a:p>
            <a:pPr/>
            <a:r>
              <a:t>Learning by Doing</a:t>
            </a:r>
          </a:p>
          <a:p>
            <a:pPr>
              <a:defRPr sz="5600">
                <a:solidFill>
                  <a:schemeClr val="accent1">
                    <a:hueOff val="114395"/>
                    <a:lumOff val="-24975"/>
                  </a:schemeClr>
                </a:solidFill>
              </a:defRPr>
            </a:pPr>
            <a:r>
              <a:t>6 practices for innovation</a:t>
            </a:r>
          </a:p>
        </p:txBody>
      </p:sp>
      <p:sp>
        <p:nvSpPr>
          <p:cNvPr id="151" name="Terri Martinson Elton"/>
          <p:cNvSpPr txBox="1"/>
          <p:nvPr>
            <p:ph type="subTitle" sz="quarter" idx="1"/>
          </p:nvPr>
        </p:nvSpPr>
        <p:spPr>
          <a:xfrm>
            <a:off x="1270000" y="7023100"/>
            <a:ext cx="10464800" cy="1130300"/>
          </a:xfrm>
          <a:prstGeom prst="rect">
            <a:avLst/>
          </a:prstGeom>
        </p:spPr>
        <p:txBody>
          <a:bodyPr/>
          <a:lstStyle/>
          <a:p>
            <a:pPr/>
            <a:r>
              <a:t>Terri Martinson Elton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154" name="Change by Design"/>
          <p:cNvSpPr txBox="1"/>
          <p:nvPr>
            <p:ph type="title" idx="4294967295"/>
          </p:nvPr>
        </p:nvSpPr>
        <p:spPr>
          <a:xfrm>
            <a:off x="1896537" y="1055132"/>
            <a:ext cx="7307331" cy="2159001"/>
          </a:xfrm>
          <a:prstGeom prst="rect">
            <a:avLst/>
          </a:prstGeom>
        </p:spPr>
        <p:txBody>
          <a:bodyPr/>
          <a:lstStyle>
            <a:lvl1pPr defTabSz="484886">
              <a:defRPr b="1" sz="6640">
                <a:latin typeface="Helvetica Neue"/>
                <a:ea typeface="Helvetica Neue"/>
                <a:cs typeface="Helvetica Neue"/>
                <a:sym typeface="Helvetica Neue"/>
              </a:defRPr>
            </a:lvl1pPr>
          </a:lstStyle>
          <a:p>
            <a:pPr>
              <a:defRPr b="0">
                <a:latin typeface="+mn-lt"/>
                <a:ea typeface="+mn-ea"/>
                <a:cs typeface="+mn-cs"/>
                <a:sym typeface="Helvetica Neue Medium"/>
              </a:defRPr>
            </a:pPr>
            <a:r>
              <a:rPr b="1">
                <a:latin typeface="Helvetica Neue"/>
                <a:ea typeface="Helvetica Neue"/>
                <a:cs typeface="Helvetica Neue"/>
                <a:sym typeface="Helvetica Neue"/>
              </a:rPr>
              <a:t>Change by Design</a:t>
            </a:r>
          </a:p>
        </p:txBody>
      </p:sp>
      <p:sp>
        <p:nvSpPr>
          <p:cNvPr id="155" name="“What we need is an approach to innovation that is powerful, and broadly accessible, that can be integrated into all aspects of business and society, and that individuals and teams can use to generate breakthrough ideas that are implemented and that therefore have an impact.” Change by Design, 3."/>
          <p:cNvSpPr txBox="1"/>
          <p:nvPr/>
        </p:nvSpPr>
        <p:spPr>
          <a:xfrm>
            <a:off x="1895593" y="3671059"/>
            <a:ext cx="8703317" cy="26562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ct val="150000"/>
              </a:lnSpc>
              <a:spcBef>
                <a:spcPts val="1200"/>
              </a:spcBef>
              <a:defRPr b="0">
                <a:ln w="0" cap="flat">
                  <a:solidFill>
                    <a:srgbClr val="000000"/>
                  </a:solidFill>
                  <a:prstDash val="solid"/>
                  <a:miter lim="400000"/>
                </a:ln>
              </a:defRPr>
            </a:pPr>
            <a:r>
              <a:t>“What we need is an </a:t>
            </a:r>
            <a:r>
              <a:rPr b="1"/>
              <a:t>approach to innovation</a:t>
            </a:r>
            <a:r>
              <a:t> that is powerful, and broadly accessible, that can be integrated into all aspects of business and society, and that individuals and teams can use to generate breakthrough ideas that are implemented and that therefore have an impact.” </a:t>
            </a:r>
            <a:r>
              <a:rPr i="1"/>
              <a:t>Change by Design</a:t>
            </a:r>
            <a:r>
              <a:t>, 3.</a:t>
            </a:r>
          </a:p>
        </p:txBody>
      </p:sp>
      <p:pic>
        <p:nvPicPr>
          <p:cNvPr id="156" name="download.jpg" descr="download.jpg"/>
          <p:cNvPicPr>
            <a:picLocks noChangeAspect="1"/>
          </p:cNvPicPr>
          <p:nvPr/>
        </p:nvPicPr>
        <p:blipFill>
          <a:blip r:embed="rId3">
            <a:extLst/>
          </a:blip>
          <a:stretch>
            <a:fillRect/>
          </a:stretch>
        </p:blipFill>
        <p:spPr>
          <a:xfrm>
            <a:off x="9188231" y="399881"/>
            <a:ext cx="2705101" cy="3009901"/>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8"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159" name="Change by Design"/>
          <p:cNvSpPr txBox="1"/>
          <p:nvPr>
            <p:ph type="title" idx="4294967295"/>
          </p:nvPr>
        </p:nvSpPr>
        <p:spPr>
          <a:xfrm>
            <a:off x="1896537" y="1055132"/>
            <a:ext cx="7307331" cy="2159001"/>
          </a:xfrm>
          <a:prstGeom prst="rect">
            <a:avLst/>
          </a:prstGeom>
        </p:spPr>
        <p:txBody>
          <a:bodyPr/>
          <a:lstStyle>
            <a:lvl1pPr defTabSz="484886">
              <a:defRPr b="1" sz="6640">
                <a:latin typeface="Helvetica Neue"/>
                <a:ea typeface="Helvetica Neue"/>
                <a:cs typeface="Helvetica Neue"/>
                <a:sym typeface="Helvetica Neue"/>
              </a:defRPr>
            </a:lvl1pPr>
          </a:lstStyle>
          <a:p>
            <a:pPr>
              <a:defRPr b="0">
                <a:latin typeface="+mn-lt"/>
                <a:ea typeface="+mn-ea"/>
                <a:cs typeface="+mn-cs"/>
                <a:sym typeface="Helvetica Neue Medium"/>
              </a:defRPr>
            </a:pPr>
            <a:r>
              <a:rPr b="1">
                <a:latin typeface="Helvetica Neue"/>
                <a:ea typeface="Helvetica Neue"/>
                <a:cs typeface="Helvetica Neue"/>
                <a:sym typeface="Helvetica Neue"/>
              </a:rPr>
              <a:t>Change by Design</a:t>
            </a:r>
          </a:p>
        </p:txBody>
      </p:sp>
      <p:sp>
        <p:nvSpPr>
          <p:cNvPr id="160" name="Design thinking utilizes the skills designers have used to match human needs with available technology and practical constraints to create a process that all people can learn to address a wide array of complex problems. Change by Design, 4."/>
          <p:cNvSpPr txBox="1"/>
          <p:nvPr/>
        </p:nvSpPr>
        <p:spPr>
          <a:xfrm>
            <a:off x="1895593" y="3669991"/>
            <a:ext cx="8703317" cy="26583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150000"/>
              </a:lnSpc>
              <a:spcBef>
                <a:spcPts val="1200"/>
              </a:spcBef>
              <a:defRPr b="0">
                <a:ln w="0" cap="flat">
                  <a:solidFill>
                    <a:srgbClr val="000000"/>
                  </a:solidFill>
                  <a:prstDash val="solid"/>
                  <a:miter lim="400000"/>
                </a:ln>
              </a:defRPr>
            </a:pPr>
            <a:r>
              <a:t>Design thinking utilizes the skills designers have used to </a:t>
            </a:r>
            <a:r>
              <a:rPr b="1"/>
              <a:t>match human needs </a:t>
            </a:r>
            <a:r>
              <a:t>with available </a:t>
            </a:r>
            <a:r>
              <a:rPr b="1"/>
              <a:t>technology</a:t>
            </a:r>
            <a:r>
              <a:t> and practical </a:t>
            </a:r>
            <a:r>
              <a:rPr b="1"/>
              <a:t>constraints</a:t>
            </a:r>
            <a:r>
              <a:t> to create a process that all people can learn to address a wide array of complex problems. </a:t>
            </a:r>
            <a:r>
              <a:rPr i="1"/>
              <a:t>Change by Design</a:t>
            </a:r>
            <a:r>
              <a:t>, 4.</a:t>
            </a:r>
          </a:p>
        </p:txBody>
      </p:sp>
      <p:pic>
        <p:nvPicPr>
          <p:cNvPr id="161" name="download.jpg" descr="download.jpg"/>
          <p:cNvPicPr>
            <a:picLocks noChangeAspect="1"/>
          </p:cNvPicPr>
          <p:nvPr/>
        </p:nvPicPr>
        <p:blipFill>
          <a:blip r:embed="rId3">
            <a:extLst/>
          </a:blip>
          <a:stretch>
            <a:fillRect/>
          </a:stretch>
        </p:blipFill>
        <p:spPr>
          <a:xfrm>
            <a:off x="9188231" y="399881"/>
            <a:ext cx="2705101" cy="3009901"/>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3"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164" name="Change by Design"/>
          <p:cNvSpPr txBox="1"/>
          <p:nvPr>
            <p:ph type="title" idx="4294967295"/>
          </p:nvPr>
        </p:nvSpPr>
        <p:spPr>
          <a:xfrm>
            <a:off x="1896537" y="1055132"/>
            <a:ext cx="7307331" cy="2159001"/>
          </a:xfrm>
          <a:prstGeom prst="rect">
            <a:avLst/>
          </a:prstGeom>
        </p:spPr>
        <p:txBody>
          <a:bodyPr/>
          <a:lstStyle>
            <a:lvl1pPr defTabSz="484886">
              <a:defRPr b="1" sz="6640">
                <a:latin typeface="Helvetica Neue"/>
                <a:ea typeface="Helvetica Neue"/>
                <a:cs typeface="Helvetica Neue"/>
                <a:sym typeface="Helvetica Neue"/>
              </a:defRPr>
            </a:lvl1pPr>
          </a:lstStyle>
          <a:p>
            <a:pPr>
              <a:defRPr b="0">
                <a:latin typeface="+mn-lt"/>
                <a:ea typeface="+mn-ea"/>
                <a:cs typeface="+mn-cs"/>
                <a:sym typeface="Helvetica Neue Medium"/>
              </a:defRPr>
            </a:pPr>
            <a:r>
              <a:rPr b="1">
                <a:latin typeface="Helvetica Neue"/>
                <a:ea typeface="Helvetica Neue"/>
                <a:cs typeface="Helvetica Neue"/>
                <a:sym typeface="Helvetica Neue"/>
              </a:rPr>
              <a:t>Change by Design</a:t>
            </a:r>
          </a:p>
        </p:txBody>
      </p:sp>
      <p:sp>
        <p:nvSpPr>
          <p:cNvPr id="165" name="“Design thinking taps into capacities we all have but are often overlooked by more conventional problem-solving practices. It is not only human-centered, but deeply human in and of itself. Design thinking relies on our ability to be intuitive, recognize patterns, to construct ideas that have emotional meaning as well as functionality, to express ourselves in media other than words or symbols.” Change by Design, 4."/>
          <p:cNvSpPr txBox="1"/>
          <p:nvPr/>
        </p:nvSpPr>
        <p:spPr>
          <a:xfrm>
            <a:off x="1895593" y="3349077"/>
            <a:ext cx="8703317" cy="3754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150000"/>
              </a:lnSpc>
              <a:spcBef>
                <a:spcPts val="1200"/>
              </a:spcBef>
              <a:defRPr b="0">
                <a:ln w="0" cap="flat">
                  <a:solidFill>
                    <a:srgbClr val="000000"/>
                  </a:solidFill>
                  <a:prstDash val="solid"/>
                  <a:miter lim="400000"/>
                </a:ln>
              </a:defRPr>
            </a:pPr>
            <a:r>
              <a:t>“Design thinking taps into </a:t>
            </a:r>
            <a:r>
              <a:rPr b="1"/>
              <a:t>capacities we all</a:t>
            </a:r>
            <a:r>
              <a:t> have but are often overlooked by more conventional problem-solving practices. It is not only </a:t>
            </a:r>
            <a:r>
              <a:rPr b="1"/>
              <a:t>human-centered,</a:t>
            </a:r>
            <a:r>
              <a:t> but deeply human in and of itself. Design thinking relies on our ability to be intuitive, recognize patterns, to construct ideas that have emotional meaning as well as functionality, to express ourselves in media other than words or symbols.” </a:t>
            </a:r>
            <a:r>
              <a:rPr i="1"/>
              <a:t>Change by Design</a:t>
            </a:r>
            <a:r>
              <a:t>, 4.</a:t>
            </a:r>
          </a:p>
        </p:txBody>
      </p:sp>
      <p:pic>
        <p:nvPicPr>
          <p:cNvPr id="166" name="download.jpg" descr="download.jpg"/>
          <p:cNvPicPr>
            <a:picLocks noChangeAspect="1"/>
          </p:cNvPicPr>
          <p:nvPr/>
        </p:nvPicPr>
        <p:blipFill>
          <a:blip r:embed="rId3">
            <a:extLst/>
          </a:blip>
          <a:stretch>
            <a:fillRect/>
          </a:stretch>
        </p:blipFill>
        <p:spPr>
          <a:xfrm>
            <a:off x="9188231" y="399881"/>
            <a:ext cx="2705101" cy="30099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8" name="rainbow-abstract-vector_f1zvflvd_L.jpg" descr="rainbow-abstract-vector_f1zvflvd_L.jpg"/>
          <p:cNvPicPr>
            <a:picLocks noChangeAspect="1"/>
          </p:cNvPicPr>
          <p:nvPr/>
        </p:nvPicPr>
        <p:blipFill>
          <a:blip r:embed="rId2">
            <a:extLst/>
          </a:blip>
          <a:stretch>
            <a:fillRect/>
          </a:stretch>
        </p:blipFill>
        <p:spPr>
          <a:xfrm>
            <a:off x="0" y="2203128"/>
            <a:ext cx="13004800" cy="7252344"/>
          </a:xfrm>
          <a:prstGeom prst="rect">
            <a:avLst/>
          </a:prstGeom>
          <a:ln w="12700">
            <a:miter lim="400000"/>
          </a:ln>
        </p:spPr>
      </p:pic>
      <p:sp>
        <p:nvSpPr>
          <p:cNvPr id="169" name="Innovation is …"/>
          <p:cNvSpPr txBox="1"/>
          <p:nvPr>
            <p:ph type="title" idx="4294967295"/>
          </p:nvPr>
        </p:nvSpPr>
        <p:spPr>
          <a:xfrm>
            <a:off x="952500" y="1447800"/>
            <a:ext cx="11099800" cy="2159000"/>
          </a:xfrm>
          <a:prstGeom prst="rect">
            <a:avLst/>
          </a:prstGeom>
        </p:spPr>
        <p:txBody>
          <a:bodyPr/>
          <a:lstStyle/>
          <a:p>
            <a:pPr/>
            <a:r>
              <a:t>Innovation is …</a:t>
            </a:r>
          </a:p>
        </p:txBody>
      </p:sp>
      <p:sp>
        <p:nvSpPr>
          <p:cNvPr id="170" name="Invention that leads to the…"/>
          <p:cNvSpPr txBox="1"/>
          <p:nvPr>
            <p:ph type="body" sz="quarter" idx="4294967295"/>
          </p:nvPr>
        </p:nvSpPr>
        <p:spPr>
          <a:xfrm>
            <a:off x="2892797" y="3233588"/>
            <a:ext cx="7219206" cy="2425255"/>
          </a:xfrm>
          <a:prstGeom prst="rect">
            <a:avLst/>
          </a:prstGeom>
        </p:spPr>
        <p:txBody>
          <a:bodyPr anchor="t"/>
          <a:lstStyle/>
          <a:p>
            <a:pPr marL="342900" indent="-342900">
              <a:spcBef>
                <a:spcPts val="1200"/>
              </a:spcBef>
              <a:defRPr sz="2800"/>
            </a:pPr>
            <a:r>
              <a:rPr b="1"/>
              <a:t>Invention</a:t>
            </a:r>
            <a:r>
              <a:t> that leads to the</a:t>
            </a:r>
          </a:p>
          <a:p>
            <a:pPr marL="342900" indent="-342900">
              <a:spcBef>
                <a:spcPts val="1200"/>
              </a:spcBef>
              <a:defRPr sz="2800"/>
            </a:pPr>
            <a:r>
              <a:rPr b="1"/>
              <a:t>Adoption of a new practice</a:t>
            </a:r>
            <a:r>
              <a:t> by a community that over time creates a</a:t>
            </a:r>
          </a:p>
          <a:p>
            <a:pPr marL="342900" indent="-342900">
              <a:spcBef>
                <a:spcPts val="1200"/>
              </a:spcBef>
              <a:defRPr sz="2800"/>
            </a:pPr>
            <a:r>
              <a:rPr b="1"/>
              <a:t>New mindset </a:t>
            </a:r>
            <a:r>
              <a:t>or way of seeing the world.</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2" name="rainbow-abstract-vector_f1zvflvd_L.jpg" descr="rainbow-abstract-vector_f1zvflvd_L.jpg"/>
          <p:cNvPicPr>
            <a:picLocks noChangeAspect="1"/>
          </p:cNvPicPr>
          <p:nvPr/>
        </p:nvPicPr>
        <p:blipFill>
          <a:blip r:embed="rId2">
            <a:extLst/>
          </a:blip>
          <a:stretch>
            <a:fillRect/>
          </a:stretch>
        </p:blipFill>
        <p:spPr>
          <a:xfrm>
            <a:off x="0" y="2203128"/>
            <a:ext cx="13004800" cy="7252344"/>
          </a:xfrm>
          <a:prstGeom prst="rect">
            <a:avLst/>
          </a:prstGeom>
          <a:ln w="12700">
            <a:miter lim="400000"/>
          </a:ln>
        </p:spPr>
      </p:pic>
      <p:sp>
        <p:nvSpPr>
          <p:cNvPr id="173" name="6 dimensions of innovation"/>
          <p:cNvSpPr txBox="1"/>
          <p:nvPr>
            <p:ph type="title" idx="4294967295"/>
          </p:nvPr>
        </p:nvSpPr>
        <p:spPr>
          <a:xfrm>
            <a:off x="952500" y="1447800"/>
            <a:ext cx="11099800" cy="2159000"/>
          </a:xfrm>
          <a:prstGeom prst="rect">
            <a:avLst/>
          </a:prstGeom>
        </p:spPr>
        <p:txBody>
          <a:bodyPr/>
          <a:lstStyle>
            <a:lvl1pPr defTabSz="508254">
              <a:defRPr sz="6960"/>
            </a:lvl1pPr>
          </a:lstStyle>
          <a:p>
            <a:pPr/>
            <a:r>
              <a:t>6 dimensions of innovation</a:t>
            </a:r>
          </a:p>
        </p:txBody>
      </p:sp>
      <p:sp>
        <p:nvSpPr>
          <p:cNvPr id="174" name="Learning about the people impacted by the challenge…"/>
          <p:cNvSpPr txBox="1"/>
          <p:nvPr>
            <p:ph type="body" sz="half" idx="4294967295"/>
          </p:nvPr>
        </p:nvSpPr>
        <p:spPr>
          <a:xfrm>
            <a:off x="1457893" y="3271688"/>
            <a:ext cx="10389060" cy="3502231"/>
          </a:xfrm>
          <a:prstGeom prst="rect">
            <a:avLst/>
          </a:prstGeom>
        </p:spPr>
        <p:txBody>
          <a:bodyPr numCol="2" spcCol="519452" anchor="t"/>
          <a:lstStyle/>
          <a:p>
            <a:pPr marL="342900" indent="-342900">
              <a:spcBef>
                <a:spcPts val="1400"/>
              </a:spcBef>
              <a:defRPr b="1" sz="2800"/>
            </a:pPr>
            <a:r>
              <a:t>Learning about the people </a:t>
            </a:r>
            <a:r>
              <a:rPr b="0"/>
              <a:t>impacted by the challenge</a:t>
            </a:r>
          </a:p>
          <a:p>
            <a:pPr marL="342900" indent="-342900">
              <a:spcBef>
                <a:spcPts val="1400"/>
              </a:spcBef>
              <a:defRPr b="1" sz="2800"/>
            </a:pPr>
            <a:r>
              <a:t>Defining the Challenging</a:t>
            </a:r>
          </a:p>
          <a:p>
            <a:pPr marL="342900" indent="-342900">
              <a:spcBef>
                <a:spcPts val="1400"/>
              </a:spcBef>
              <a:defRPr b="1" sz="2800"/>
            </a:pPr>
            <a:r>
              <a:t>Imagining Possible Solutions</a:t>
            </a:r>
          </a:p>
          <a:p>
            <a:pPr marL="342900" indent="-342900">
              <a:spcBef>
                <a:spcPts val="1400"/>
              </a:spcBef>
              <a:defRPr b="1" sz="2800"/>
            </a:pPr>
            <a:r>
              <a:t>Testing Solutions </a:t>
            </a:r>
            <a:r>
              <a:rPr b="0"/>
              <a:t>with Users</a:t>
            </a:r>
            <a:endParaRPr b="0"/>
          </a:p>
          <a:p>
            <a:pPr marL="342900" indent="-342900">
              <a:spcBef>
                <a:spcPts val="1400"/>
              </a:spcBef>
              <a:defRPr b="1" sz="2800"/>
            </a:pPr>
            <a:r>
              <a:t>Refining Solutions </a:t>
            </a:r>
          </a:p>
          <a:p>
            <a:pPr marL="342900" indent="-342900">
              <a:spcBef>
                <a:spcPts val="1400"/>
              </a:spcBef>
              <a:defRPr b="1" sz="2800"/>
            </a:pPr>
            <a:r>
              <a:t>Adopting Solution</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6"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pic>
        <p:nvPicPr>
          <p:cNvPr id="177" name="images copy.jpg" descr="images copy.jpg"/>
          <p:cNvPicPr>
            <a:picLocks noChangeAspect="1"/>
          </p:cNvPicPr>
          <p:nvPr/>
        </p:nvPicPr>
        <p:blipFill>
          <a:blip r:embed="rId3">
            <a:extLst/>
          </a:blip>
          <a:stretch>
            <a:fillRect/>
          </a:stretch>
        </p:blipFill>
        <p:spPr>
          <a:xfrm>
            <a:off x="7674407" y="1163082"/>
            <a:ext cx="4191001" cy="1943101"/>
          </a:xfrm>
          <a:prstGeom prst="rect">
            <a:avLst/>
          </a:prstGeom>
          <a:ln w="12700">
            <a:miter lim="400000"/>
          </a:ln>
        </p:spPr>
      </p:pic>
      <p:sp>
        <p:nvSpPr>
          <p:cNvPr id="178" name="Learning about the people impacted by the challenge"/>
          <p:cNvSpPr txBox="1"/>
          <p:nvPr>
            <p:ph type="title" idx="4294967295"/>
          </p:nvPr>
        </p:nvSpPr>
        <p:spPr>
          <a:xfrm>
            <a:off x="1896537" y="1055132"/>
            <a:ext cx="7307331" cy="2159001"/>
          </a:xfrm>
          <a:prstGeom prst="rect">
            <a:avLst/>
          </a:prstGeom>
        </p:spPr>
        <p:txBody>
          <a:bodyPr/>
          <a:lstStyle>
            <a:lvl1pPr defTabSz="338835">
              <a:defRPr sz="4640"/>
            </a:lvl1pPr>
          </a:lstStyle>
          <a:p>
            <a:pPr/>
            <a:r>
              <a:t>Learning about the people impacted by the challenge</a:t>
            </a:r>
          </a:p>
        </p:txBody>
      </p:sp>
      <p:sp>
        <p:nvSpPr>
          <p:cNvPr id="179" name="“Growing good ideas into possibilities is a practice. It is a practice of listening and observing for disharmonies and asking what is possible if the disharmony could be resolved. We call this practice sensing.” (The Innovator’s Way, 111)"/>
          <p:cNvSpPr txBox="1"/>
          <p:nvPr/>
        </p:nvSpPr>
        <p:spPr>
          <a:xfrm>
            <a:off x="1895593" y="3944541"/>
            <a:ext cx="8703317" cy="21092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150000"/>
              </a:lnSpc>
              <a:spcBef>
                <a:spcPts val="1200"/>
              </a:spcBef>
              <a:defRPr b="0">
                <a:ln w="0" cap="flat">
                  <a:solidFill>
                    <a:srgbClr val="000000"/>
                  </a:solidFill>
                  <a:prstDash val="solid"/>
                  <a:miter lim="400000"/>
                </a:ln>
              </a:defRPr>
            </a:pPr>
            <a:r>
              <a:t>“Growing good ideas into possibilities is a practice. It is a practice of </a:t>
            </a:r>
            <a:r>
              <a:rPr b="1" i="1"/>
              <a:t>listening</a:t>
            </a:r>
            <a:r>
              <a:rPr i="1"/>
              <a:t> and </a:t>
            </a:r>
            <a:r>
              <a:rPr b="1" i="1"/>
              <a:t>observing for disharmonies</a:t>
            </a:r>
            <a:r>
              <a:t> and asking what is possible if the disharmony could be resolved. We call this practice </a:t>
            </a:r>
            <a:r>
              <a:rPr b="1" i="1"/>
              <a:t>sensing</a:t>
            </a:r>
            <a:r>
              <a:t>.” (</a:t>
            </a:r>
            <a:r>
              <a:rPr i="1"/>
              <a:t>The Innovator’s Way</a:t>
            </a:r>
            <a:r>
              <a:t>, 111)</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1"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pic>
        <p:nvPicPr>
          <p:cNvPr id="182" name="images copy.jpg" descr="images copy.jpg"/>
          <p:cNvPicPr>
            <a:picLocks noChangeAspect="1"/>
          </p:cNvPicPr>
          <p:nvPr/>
        </p:nvPicPr>
        <p:blipFill>
          <a:blip r:embed="rId3">
            <a:extLst/>
          </a:blip>
          <a:stretch>
            <a:fillRect/>
          </a:stretch>
        </p:blipFill>
        <p:spPr>
          <a:xfrm>
            <a:off x="7674407" y="1163082"/>
            <a:ext cx="4191001" cy="1943101"/>
          </a:xfrm>
          <a:prstGeom prst="rect">
            <a:avLst/>
          </a:prstGeom>
          <a:ln w="12700">
            <a:miter lim="400000"/>
          </a:ln>
        </p:spPr>
      </p:pic>
      <p:sp>
        <p:nvSpPr>
          <p:cNvPr id="183" name="Learning about the people impacted by the challenge"/>
          <p:cNvSpPr txBox="1"/>
          <p:nvPr>
            <p:ph type="title" idx="4294967295"/>
          </p:nvPr>
        </p:nvSpPr>
        <p:spPr>
          <a:xfrm>
            <a:off x="1896537" y="1055132"/>
            <a:ext cx="7307331" cy="2159001"/>
          </a:xfrm>
          <a:prstGeom prst="rect">
            <a:avLst/>
          </a:prstGeom>
        </p:spPr>
        <p:txBody>
          <a:bodyPr/>
          <a:lstStyle>
            <a:lvl1pPr defTabSz="338835">
              <a:defRPr sz="4640"/>
            </a:lvl1pPr>
          </a:lstStyle>
          <a:p>
            <a:pPr/>
            <a:r>
              <a:t>Learning about the people impacted by the challenge</a:t>
            </a:r>
          </a:p>
        </p:txBody>
      </p:sp>
      <p:sp>
        <p:nvSpPr>
          <p:cNvPr id="184" name="“Most successful innovators do not focus on the mind at all. The heart of their skill is their ability to hear what people deeply care about and bring forward ways to take care of those concerns.” (The Innovator’s Way, 112)"/>
          <p:cNvSpPr txBox="1"/>
          <p:nvPr/>
        </p:nvSpPr>
        <p:spPr>
          <a:xfrm>
            <a:off x="1895593" y="3944083"/>
            <a:ext cx="8703317" cy="21101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150000"/>
              </a:lnSpc>
              <a:spcBef>
                <a:spcPts val="1200"/>
              </a:spcBef>
              <a:defRPr b="0">
                <a:ln w="0" cap="flat">
                  <a:solidFill>
                    <a:srgbClr val="000000"/>
                  </a:solidFill>
                  <a:prstDash val="solid"/>
                  <a:miter lim="400000"/>
                </a:ln>
              </a:defRPr>
            </a:pPr>
            <a:r>
              <a:t>“Most successful innovators do not focus on the mind at all. The heart of their skill is </a:t>
            </a:r>
            <a:r>
              <a:rPr b="1"/>
              <a:t>their ability to hear what people deeply care about </a:t>
            </a:r>
            <a:r>
              <a:t>and bring forward ways to take care of those concerns.” (</a:t>
            </a:r>
            <a:r>
              <a:rPr i="1"/>
              <a:t>The Innovator’s Way</a:t>
            </a:r>
            <a:r>
              <a:t>, 112)</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Practice #1"/>
          <p:cNvSpPr txBox="1"/>
          <p:nvPr>
            <p:ph type="title"/>
          </p:nvPr>
        </p:nvSpPr>
        <p:spPr>
          <a:xfrm>
            <a:off x="952500" y="1447800"/>
            <a:ext cx="11099800" cy="2159000"/>
          </a:xfrm>
          <a:prstGeom prst="rect">
            <a:avLst/>
          </a:prstGeom>
        </p:spPr>
        <p:txBody>
          <a:bodyPr/>
          <a:lstStyle/>
          <a:p>
            <a:pPr/>
            <a:r>
              <a:t>Practice #1</a:t>
            </a:r>
          </a:p>
        </p:txBody>
      </p:sp>
      <p:sp>
        <p:nvSpPr>
          <p:cNvPr id="187" name="Card Sort"/>
          <p:cNvSpPr txBox="1"/>
          <p:nvPr/>
        </p:nvSpPr>
        <p:spPr>
          <a:xfrm>
            <a:off x="4059358" y="3498141"/>
            <a:ext cx="4536441" cy="149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ts val="19200"/>
              </a:lnSpc>
              <a:defRPr b="0" sz="8000">
                <a:ln w="0" cap="flat">
                  <a:solidFill>
                    <a:srgbClr val="000000"/>
                  </a:solidFill>
                  <a:prstDash val="solid"/>
                  <a:miter lim="400000"/>
                </a:ln>
              </a:defRPr>
            </a:lvl1pPr>
          </a:lstStyle>
          <a:p>
            <a:pPr/>
            <a:r>
              <a:t>Card Sort</a:t>
            </a:r>
            <a:endParaRPr sz="1200">
              <a:latin typeface="Times"/>
              <a:ea typeface="Times"/>
              <a:cs typeface="Times"/>
              <a:sym typeface="Times"/>
            </a:endParaRPr>
          </a:p>
        </p:txBody>
      </p:sp>
      <p:pic>
        <p:nvPicPr>
          <p:cNvPr id="188" name="download-5.jpg" descr="download-5.jpg"/>
          <p:cNvPicPr>
            <a:picLocks noChangeAspect="1"/>
          </p:cNvPicPr>
          <p:nvPr/>
        </p:nvPicPr>
        <p:blipFill>
          <a:blip r:embed="rId2">
            <a:extLst/>
          </a:blip>
          <a:stretch>
            <a:fillRect/>
          </a:stretch>
        </p:blipFill>
        <p:spPr>
          <a:xfrm>
            <a:off x="1299238" y="4930231"/>
            <a:ext cx="3175001" cy="2565401"/>
          </a:xfrm>
          <a:prstGeom prst="rect">
            <a:avLst/>
          </a:prstGeom>
          <a:ln w="12700">
            <a:miter lim="400000"/>
          </a:ln>
        </p:spPr>
      </p:pic>
      <p:sp>
        <p:nvSpPr>
          <p:cNvPr id="189" name="Challenge you are addressing:…"/>
          <p:cNvSpPr txBox="1"/>
          <p:nvPr/>
        </p:nvSpPr>
        <p:spPr>
          <a:xfrm>
            <a:off x="4992265" y="5050894"/>
            <a:ext cx="7201158" cy="26726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Challenge you are addressing: </a:t>
            </a:r>
          </a:p>
          <a:p>
            <a:pPr lvl="1" algn="l"/>
            <a:r>
              <a:rPr i="1"/>
              <a:t>Creating Meaningful Faith Formation</a:t>
            </a:r>
            <a:endParaRPr i="1"/>
          </a:p>
          <a:p>
            <a:pPr algn="l">
              <a:defRPr b="0"/>
            </a:pPr>
            <a:r>
              <a:t>Think about this challenge from your perspective.</a:t>
            </a:r>
          </a:p>
          <a:p>
            <a:pPr algn="l">
              <a:defRPr b="0"/>
            </a:pPr>
            <a:r>
              <a:t>Pick your top </a:t>
            </a:r>
            <a:r>
              <a:rPr b="1" i="1"/>
              <a:t>3 values</a:t>
            </a:r>
            <a:r>
              <a:t> regarding the challenge.</a:t>
            </a:r>
          </a:p>
          <a:p>
            <a:pPr lvl="1" algn="l">
              <a:defRPr b="0"/>
            </a:pPr>
            <a:r>
              <a:t>Write down values.</a:t>
            </a:r>
          </a:p>
          <a:p>
            <a:pPr algn="l">
              <a:defRPr b="0"/>
            </a:pPr>
            <a:r>
              <a:t>Get into pairs and share why these values are important to you.</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1"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192" name="Defining the Challenge"/>
          <p:cNvSpPr txBox="1"/>
          <p:nvPr>
            <p:ph type="title" idx="4294967295"/>
          </p:nvPr>
        </p:nvSpPr>
        <p:spPr>
          <a:xfrm>
            <a:off x="1896537" y="1055132"/>
            <a:ext cx="7307331" cy="2159001"/>
          </a:xfrm>
          <a:prstGeom prst="rect">
            <a:avLst/>
          </a:prstGeom>
        </p:spPr>
        <p:txBody>
          <a:bodyPr/>
          <a:lstStyle>
            <a:lvl1pPr defTabSz="484886">
              <a:defRPr sz="6640"/>
            </a:lvl1pPr>
          </a:lstStyle>
          <a:p>
            <a:pPr/>
            <a:r>
              <a:t>Defining the Challenge</a:t>
            </a:r>
          </a:p>
        </p:txBody>
      </p:sp>
      <p:sp>
        <p:nvSpPr>
          <p:cNvPr id="193" name="Coasting Bike Story…"/>
          <p:cNvSpPr txBox="1"/>
          <p:nvPr/>
        </p:nvSpPr>
        <p:spPr>
          <a:xfrm>
            <a:off x="3429739" y="6463344"/>
            <a:ext cx="4240926" cy="11617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ct val="150000"/>
              </a:lnSpc>
              <a:spcBef>
                <a:spcPts val="1200"/>
              </a:spcBef>
              <a:defRPr>
                <a:ln w="0" cap="flat">
                  <a:solidFill>
                    <a:srgbClr val="000000"/>
                  </a:solidFill>
                  <a:prstDash val="solid"/>
                  <a:miter lim="400000"/>
                </a:ln>
              </a:defRPr>
            </a:pPr>
            <a:r>
              <a:t>Coasting Bike Story</a:t>
            </a:r>
          </a:p>
          <a:p>
            <a:pPr defTabSz="457200">
              <a:lnSpc>
                <a:spcPct val="150000"/>
              </a:lnSpc>
              <a:spcBef>
                <a:spcPts val="1200"/>
              </a:spcBef>
              <a:defRPr b="0">
                <a:ln w="0" cap="flat">
                  <a:solidFill>
                    <a:srgbClr val="000000"/>
                  </a:solidFill>
                  <a:prstDash val="solid"/>
                  <a:miter lim="400000"/>
                </a:ln>
              </a:defRPr>
            </a:pPr>
            <a:r>
              <a:rPr i="1"/>
              <a:t>Change By Design</a:t>
            </a:r>
            <a:r>
              <a:t>, Chapter 1</a:t>
            </a:r>
          </a:p>
        </p:txBody>
      </p:sp>
      <p:pic>
        <p:nvPicPr>
          <p:cNvPr id="194" name="images-12.jpg" descr="images-12.jpg"/>
          <p:cNvPicPr>
            <a:picLocks noChangeAspect="1"/>
          </p:cNvPicPr>
          <p:nvPr/>
        </p:nvPicPr>
        <p:blipFill>
          <a:blip r:embed="rId3">
            <a:extLst/>
          </a:blip>
          <a:stretch>
            <a:fillRect/>
          </a:stretch>
        </p:blipFill>
        <p:spPr>
          <a:xfrm>
            <a:off x="9234654" y="902732"/>
            <a:ext cx="3289301" cy="2463801"/>
          </a:xfrm>
          <a:prstGeom prst="rect">
            <a:avLst/>
          </a:prstGeom>
          <a:ln w="12700">
            <a:miter lim="400000"/>
          </a:ln>
        </p:spPr>
      </p:pic>
      <p:pic>
        <p:nvPicPr>
          <p:cNvPr id="195" name="download-6.jpg" descr="download-6.jpg"/>
          <p:cNvPicPr>
            <a:picLocks noChangeAspect="1"/>
          </p:cNvPicPr>
          <p:nvPr/>
        </p:nvPicPr>
        <p:blipFill>
          <a:blip r:embed="rId4">
            <a:extLst/>
          </a:blip>
          <a:stretch>
            <a:fillRect/>
          </a:stretch>
        </p:blipFill>
        <p:spPr>
          <a:xfrm>
            <a:off x="3429739" y="3501159"/>
            <a:ext cx="4240926" cy="2751282"/>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Practice #2"/>
          <p:cNvSpPr txBox="1"/>
          <p:nvPr>
            <p:ph type="title"/>
          </p:nvPr>
        </p:nvSpPr>
        <p:spPr>
          <a:xfrm>
            <a:off x="952500" y="1447800"/>
            <a:ext cx="11099800" cy="2159000"/>
          </a:xfrm>
          <a:prstGeom prst="rect">
            <a:avLst/>
          </a:prstGeom>
        </p:spPr>
        <p:txBody>
          <a:bodyPr/>
          <a:lstStyle/>
          <a:p>
            <a:pPr/>
            <a:r>
              <a:t>Practice #2</a:t>
            </a:r>
          </a:p>
        </p:txBody>
      </p:sp>
      <p:sp>
        <p:nvSpPr>
          <p:cNvPr id="198" name="5 Whys"/>
          <p:cNvSpPr txBox="1"/>
          <p:nvPr/>
        </p:nvSpPr>
        <p:spPr>
          <a:xfrm>
            <a:off x="4566850" y="3498141"/>
            <a:ext cx="3521457" cy="149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ts val="19200"/>
              </a:lnSpc>
              <a:defRPr b="0" sz="8000">
                <a:ln w="0" cap="flat">
                  <a:solidFill>
                    <a:srgbClr val="000000"/>
                  </a:solidFill>
                  <a:prstDash val="solid"/>
                  <a:miter lim="400000"/>
                </a:ln>
              </a:defRPr>
            </a:lvl1pPr>
          </a:lstStyle>
          <a:p>
            <a:pPr/>
            <a:r>
              <a:t>5 Whys</a:t>
            </a:r>
            <a:endParaRPr sz="1200">
              <a:latin typeface="Times"/>
              <a:ea typeface="Times"/>
              <a:cs typeface="Times"/>
              <a:sym typeface="Times"/>
            </a:endParaRPr>
          </a:p>
        </p:txBody>
      </p:sp>
      <p:sp>
        <p:nvSpPr>
          <p:cNvPr id="199" name="Challenge: Creating Meaningful Faith Formation (in your context)…"/>
          <p:cNvSpPr txBox="1"/>
          <p:nvPr/>
        </p:nvSpPr>
        <p:spPr>
          <a:xfrm>
            <a:off x="5502321" y="4664701"/>
            <a:ext cx="6691102" cy="41443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Challenge: </a:t>
            </a:r>
            <a:r>
              <a:rPr i="1"/>
              <a:t>Creating Meaningful Faith Formation (in your context)</a:t>
            </a:r>
          </a:p>
          <a:p>
            <a:pPr algn="l">
              <a:defRPr b="0"/>
            </a:pPr>
            <a:r>
              <a:t>Describe your challenge to a partner in 2 sentences.</a:t>
            </a:r>
          </a:p>
          <a:p>
            <a:pPr lvl="1" algn="l">
              <a:defRPr b="0"/>
            </a:pPr>
            <a:r>
              <a:t>The partner asks, Why?</a:t>
            </a:r>
          </a:p>
          <a:p>
            <a:pPr algn="l">
              <a:defRPr b="0"/>
            </a:pPr>
            <a:r>
              <a:t>You share your answer.</a:t>
            </a:r>
          </a:p>
          <a:p>
            <a:pPr lvl="1" algn="l">
              <a:defRPr b="0"/>
            </a:pPr>
            <a:r>
              <a:t>The partner asks, Why? 4 more times.</a:t>
            </a:r>
          </a:p>
          <a:p>
            <a:pPr algn="l">
              <a:defRPr b="0"/>
            </a:pPr>
          </a:p>
          <a:p>
            <a:pPr algn="l">
              <a:defRPr b="0"/>
            </a:pPr>
            <a:r>
              <a:t>Now write down your core challenge and why it matters.</a:t>
            </a:r>
          </a:p>
        </p:txBody>
      </p:sp>
      <p:pic>
        <p:nvPicPr>
          <p:cNvPr id="200" name="images-11.jpg" descr="images-11.jpg"/>
          <p:cNvPicPr>
            <a:picLocks noChangeAspect="1"/>
          </p:cNvPicPr>
          <p:nvPr/>
        </p:nvPicPr>
        <p:blipFill>
          <a:blip r:embed="rId2">
            <a:extLst/>
          </a:blip>
          <a:stretch>
            <a:fillRect/>
          </a:stretch>
        </p:blipFill>
        <p:spPr>
          <a:xfrm>
            <a:off x="1898018" y="4985468"/>
            <a:ext cx="3314701" cy="2451101"/>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2"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203" name="Imagining Possible Solutions"/>
          <p:cNvSpPr txBox="1"/>
          <p:nvPr>
            <p:ph type="title" idx="4294967295"/>
          </p:nvPr>
        </p:nvSpPr>
        <p:spPr>
          <a:xfrm>
            <a:off x="1896537" y="1055132"/>
            <a:ext cx="7307331" cy="2159001"/>
          </a:xfrm>
          <a:prstGeom prst="rect">
            <a:avLst/>
          </a:prstGeom>
        </p:spPr>
        <p:txBody>
          <a:bodyPr/>
          <a:lstStyle>
            <a:lvl1pPr defTabSz="484886">
              <a:defRPr sz="6640"/>
            </a:lvl1pPr>
          </a:lstStyle>
          <a:p>
            <a:pPr/>
            <a:r>
              <a:t>Imagining Possible Solutions</a:t>
            </a:r>
          </a:p>
        </p:txBody>
      </p:sp>
      <p:sp>
        <p:nvSpPr>
          <p:cNvPr id="204" name="“…creative confidence is about believing in your ability to create change in the world around you. It is the conviction that you can achieve what you set out to do. We think this self-assurance, this belief in your creative capacity, its at the heart of innovation. Creative confidence is like a muscle - it can be strengthened and nurture through effort and experience.” (Creative Confidence, 2-3)"/>
          <p:cNvSpPr txBox="1"/>
          <p:nvPr/>
        </p:nvSpPr>
        <p:spPr>
          <a:xfrm>
            <a:off x="1228948" y="3398035"/>
            <a:ext cx="10217984" cy="32022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150000"/>
              </a:lnSpc>
              <a:spcBef>
                <a:spcPts val="1200"/>
              </a:spcBef>
              <a:defRPr b="0">
                <a:ln w="0" cap="flat">
                  <a:solidFill>
                    <a:srgbClr val="000000"/>
                  </a:solidFill>
                  <a:prstDash val="solid"/>
                  <a:miter lim="400000"/>
                </a:ln>
              </a:defRPr>
            </a:pPr>
            <a:r>
              <a:t>“…creative confidence is about believing in your ability to create change in the world around you. It is the conviction that you can achieve what you set out to do. We think this self-assurance, this belief in your creative capacity, its at the heart of innovation. Creative confidence is like a muscle - it can be strengthened and nurture through effort and experience.” (</a:t>
            </a:r>
            <a:r>
              <a:rPr i="1"/>
              <a:t>Creative Confidence</a:t>
            </a:r>
            <a:r>
              <a:t>, 2-3) </a:t>
            </a:r>
          </a:p>
        </p:txBody>
      </p:sp>
      <p:pic>
        <p:nvPicPr>
          <p:cNvPr id="205" name="download.png" descr="download.png"/>
          <p:cNvPicPr>
            <a:picLocks noChangeAspect="1"/>
          </p:cNvPicPr>
          <p:nvPr/>
        </p:nvPicPr>
        <p:blipFill>
          <a:blip r:embed="rId3">
            <a:extLst/>
          </a:blip>
          <a:stretch>
            <a:fillRect/>
          </a:stretch>
        </p:blipFill>
        <p:spPr>
          <a:xfrm>
            <a:off x="9818926" y="643871"/>
            <a:ext cx="2660444" cy="2660444"/>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Practice #3"/>
          <p:cNvSpPr txBox="1"/>
          <p:nvPr>
            <p:ph type="title"/>
          </p:nvPr>
        </p:nvSpPr>
        <p:spPr>
          <a:xfrm>
            <a:off x="952500" y="608655"/>
            <a:ext cx="11099800" cy="2159001"/>
          </a:xfrm>
          <a:prstGeom prst="rect">
            <a:avLst/>
          </a:prstGeom>
        </p:spPr>
        <p:txBody>
          <a:bodyPr/>
          <a:lstStyle/>
          <a:p>
            <a:pPr/>
            <a:r>
              <a:t>Practice #3</a:t>
            </a:r>
          </a:p>
        </p:txBody>
      </p:sp>
      <p:sp>
        <p:nvSpPr>
          <p:cNvPr id="208" name="Yes……"/>
          <p:cNvSpPr txBox="1"/>
          <p:nvPr/>
        </p:nvSpPr>
        <p:spPr>
          <a:xfrm>
            <a:off x="1999521" y="2686617"/>
            <a:ext cx="2722170" cy="23873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7200">
              <a:lnSpc>
                <a:spcPts val="18200"/>
              </a:lnSpc>
              <a:defRPr b="0" sz="7200">
                <a:ln w="0" cap="flat">
                  <a:solidFill>
                    <a:srgbClr val="000000"/>
                  </a:solidFill>
                  <a:prstDash val="solid"/>
                  <a:miter lim="400000"/>
                </a:ln>
              </a:defRPr>
            </a:pPr>
            <a:r>
              <a:t>Yes…</a:t>
            </a:r>
          </a:p>
          <a:p>
            <a:pPr defTabSz="457200">
              <a:lnSpc>
                <a:spcPts val="18200"/>
              </a:lnSpc>
              <a:defRPr b="0" sz="7200">
                <a:ln w="0" cap="flat">
                  <a:solidFill>
                    <a:srgbClr val="000000"/>
                  </a:solidFill>
                  <a:prstDash val="solid"/>
                  <a:miter lim="400000"/>
                </a:ln>
              </a:defRPr>
            </a:pPr>
            <a:r>
              <a:t>and</a:t>
            </a:r>
          </a:p>
        </p:txBody>
      </p:sp>
      <p:sp>
        <p:nvSpPr>
          <p:cNvPr id="209" name="Challenge: Meaningful Faith Formation…"/>
          <p:cNvSpPr txBox="1"/>
          <p:nvPr>
            <p:ph type="body" sz="half" idx="1"/>
          </p:nvPr>
        </p:nvSpPr>
        <p:spPr>
          <a:xfrm>
            <a:off x="5542206" y="2789453"/>
            <a:ext cx="6532516" cy="6286501"/>
          </a:xfrm>
          <a:prstGeom prst="rect">
            <a:avLst/>
          </a:prstGeom>
        </p:spPr>
        <p:txBody>
          <a:bodyPr/>
          <a:lstStyle/>
          <a:p>
            <a:pPr marL="0" indent="0">
              <a:spcBef>
                <a:spcPts val="0"/>
              </a:spcBef>
              <a:buSzTx/>
              <a:buNone/>
              <a:defRPr b="1" sz="2200"/>
            </a:pPr>
            <a:r>
              <a:t>Challenge: </a:t>
            </a:r>
            <a:r>
              <a:rPr i="1"/>
              <a:t>Meaningful Faith Formation</a:t>
            </a:r>
            <a:endParaRPr b="0"/>
          </a:p>
          <a:p>
            <a:pPr marL="0" indent="0">
              <a:spcBef>
                <a:spcPts val="0"/>
              </a:spcBef>
              <a:buSzTx/>
              <a:buNone/>
              <a:defRPr b="1" sz="2200"/>
            </a:pPr>
            <a:r>
              <a:t>Constraints:</a:t>
            </a:r>
            <a:r>
              <a:rPr b="0"/>
              <a:t> congregation with solo pastor and 1/2 program staff, $1,000 budget, and worships 200 people.</a:t>
            </a:r>
            <a:endParaRPr b="0"/>
          </a:p>
          <a:p>
            <a:pPr marL="0" indent="0">
              <a:spcBef>
                <a:spcPts val="0"/>
              </a:spcBef>
              <a:buSzTx/>
              <a:buNone/>
              <a:defRPr b="1" sz="1800"/>
            </a:pPr>
          </a:p>
          <a:p>
            <a:pPr marL="0" indent="0">
              <a:spcBef>
                <a:spcPts val="0"/>
              </a:spcBef>
              <a:buSzTx/>
              <a:buNone/>
              <a:defRPr sz="1800"/>
            </a:pPr>
            <a:r>
              <a:t>Get four people into a circle. As a group you are going to come up an idea for creating meaningful faith formation in this congregation. Using the improv technique of yes and, the first person will a sentence or phrase response…(say, offer a class), the next person adds (and it meets online), then the next person adds (and the instructor is from another congregation), then the next person adds (and people join from all across the country)…until you have taken that idea as far as you can. Then have another person start a thread and repeat the exercise. </a:t>
            </a:r>
          </a:p>
        </p:txBody>
      </p:sp>
      <p:grpSp>
        <p:nvGrpSpPr>
          <p:cNvPr id="212" name="download-8.jpg"/>
          <p:cNvGrpSpPr/>
          <p:nvPr/>
        </p:nvGrpSpPr>
        <p:grpSpPr>
          <a:xfrm>
            <a:off x="1803216" y="5406791"/>
            <a:ext cx="3111501" cy="3187701"/>
            <a:chOff x="0" y="0"/>
            <a:chExt cx="3111500" cy="3187700"/>
          </a:xfrm>
        </p:grpSpPr>
        <p:pic>
          <p:nvPicPr>
            <p:cNvPr id="211" name="download-8.jpg" descr="download-8.jpg"/>
            <p:cNvPicPr>
              <a:picLocks noChangeAspect="1"/>
            </p:cNvPicPr>
            <p:nvPr/>
          </p:nvPicPr>
          <p:blipFill>
            <a:blip r:embed="rId2">
              <a:extLst/>
            </a:blip>
            <a:stretch>
              <a:fillRect/>
            </a:stretch>
          </p:blipFill>
          <p:spPr>
            <a:xfrm>
              <a:off x="127000" y="88900"/>
              <a:ext cx="2857500" cy="2857500"/>
            </a:xfrm>
            <a:prstGeom prst="rect">
              <a:avLst/>
            </a:prstGeom>
            <a:ln>
              <a:noFill/>
            </a:ln>
            <a:effectLst/>
          </p:spPr>
        </p:pic>
        <p:pic>
          <p:nvPicPr>
            <p:cNvPr id="210" name="download-8.jpg" descr="download-8.jpg"/>
            <p:cNvPicPr>
              <a:picLocks noChangeAspect="0"/>
            </p:cNvPicPr>
            <p:nvPr/>
          </p:nvPicPr>
          <p:blipFill>
            <a:blip r:embed="rId3">
              <a:extLst/>
            </a:blip>
            <a:stretch>
              <a:fillRect/>
            </a:stretch>
          </p:blipFill>
          <p:spPr>
            <a:xfrm>
              <a:off x="0" y="0"/>
              <a:ext cx="3111500" cy="3187700"/>
            </a:xfrm>
            <a:prstGeom prst="rect">
              <a:avLst/>
            </a:prstGeom>
            <a:effectLst/>
          </p:spPr>
        </p:pic>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4"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215" name="Prototypes"/>
          <p:cNvSpPr txBox="1"/>
          <p:nvPr>
            <p:ph type="title" idx="4294967295"/>
          </p:nvPr>
        </p:nvSpPr>
        <p:spPr>
          <a:xfrm>
            <a:off x="1879054" y="600595"/>
            <a:ext cx="7307331" cy="2159001"/>
          </a:xfrm>
          <a:prstGeom prst="rect">
            <a:avLst/>
          </a:prstGeom>
        </p:spPr>
        <p:txBody>
          <a:bodyPr/>
          <a:lstStyle/>
          <a:p>
            <a:pPr/>
            <a:r>
              <a:t>Prototypes</a:t>
            </a:r>
          </a:p>
        </p:txBody>
      </p:sp>
      <p:sp>
        <p:nvSpPr>
          <p:cNvPr id="216" name="Three objectives:…"/>
          <p:cNvSpPr txBox="1"/>
          <p:nvPr/>
        </p:nvSpPr>
        <p:spPr>
          <a:xfrm>
            <a:off x="1228948" y="2763975"/>
            <a:ext cx="10217984" cy="447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ts val="5200"/>
              </a:lnSpc>
              <a:defRPr sz="3200">
                <a:latin typeface="Times"/>
                <a:ea typeface="Times"/>
                <a:cs typeface="Times"/>
                <a:sym typeface="Times"/>
              </a:defRPr>
            </a:pPr>
            <a:r>
              <a:t>Three objectives:</a:t>
            </a:r>
          </a:p>
          <a:p>
            <a:pPr defTabSz="457200">
              <a:lnSpc>
                <a:spcPts val="5200"/>
              </a:lnSpc>
              <a:defRPr b="0" sz="3200">
                <a:latin typeface="Times"/>
                <a:ea typeface="Times"/>
                <a:cs typeface="Times"/>
                <a:sym typeface="Times"/>
              </a:defRPr>
            </a:pPr>
            <a:r>
              <a:t>building to think</a:t>
            </a:r>
          </a:p>
          <a:p>
            <a:pPr defTabSz="457200">
              <a:lnSpc>
                <a:spcPts val="5200"/>
              </a:lnSpc>
              <a:defRPr b="0" sz="3200">
                <a:latin typeface="Times"/>
                <a:ea typeface="Times"/>
                <a:cs typeface="Times"/>
                <a:sym typeface="Times"/>
              </a:defRPr>
            </a:pPr>
            <a:r>
              <a:t>earning faster by failing early</a:t>
            </a:r>
          </a:p>
          <a:p>
            <a:pPr defTabSz="457200">
              <a:lnSpc>
                <a:spcPts val="5200"/>
              </a:lnSpc>
              <a:defRPr b="0" sz="3200">
                <a:latin typeface="Times"/>
                <a:ea typeface="Times"/>
                <a:cs typeface="Times"/>
                <a:sym typeface="Times"/>
              </a:defRPr>
            </a:pPr>
            <a:r>
              <a:t>giving permission to explore new behaviors.</a:t>
            </a:r>
          </a:p>
          <a:p>
            <a:pPr marL="444500" indent="-444500" defTabSz="457200">
              <a:lnSpc>
                <a:spcPts val="5200"/>
              </a:lnSpc>
              <a:buSzPct val="145000"/>
              <a:buChar char="-"/>
              <a:defRPr b="0" sz="3200">
                <a:latin typeface="Times"/>
                <a:ea typeface="Times"/>
                <a:cs typeface="Times"/>
                <a:sym typeface="Times"/>
              </a:defRPr>
            </a:pPr>
          </a:p>
          <a:p>
            <a:pPr defTabSz="457200">
              <a:lnSpc>
                <a:spcPts val="5200"/>
              </a:lnSpc>
              <a:defRPr b="0" sz="3200">
                <a:latin typeface="Times"/>
                <a:ea typeface="Times"/>
                <a:cs typeface="Times"/>
                <a:sym typeface="Times"/>
              </a:defRPr>
            </a:pPr>
            <a:r>
              <a:t>Prototypes are </a:t>
            </a:r>
            <a:r>
              <a:rPr b="1"/>
              <a:t>learning tools. </a:t>
            </a:r>
            <a:endParaRPr b="1"/>
          </a:p>
          <a:p>
            <a:pPr defTabSz="457200">
              <a:lnSpc>
                <a:spcPts val="4200"/>
              </a:lnSpc>
              <a:defRPr b="0">
                <a:latin typeface="Times"/>
                <a:ea typeface="Times"/>
                <a:cs typeface="Times"/>
                <a:sym typeface="Times"/>
              </a:defRPr>
            </a:pPr>
            <a:endParaRPr b="1"/>
          </a:p>
          <a:p>
            <a:pPr defTabSz="457200">
              <a:lnSpc>
                <a:spcPts val="4200"/>
              </a:lnSpc>
              <a:defRPr b="0">
                <a:latin typeface="Times"/>
                <a:ea typeface="Times"/>
                <a:cs typeface="Times"/>
                <a:sym typeface="Times"/>
              </a:defRPr>
            </a:pPr>
            <a:r>
              <a:rPr b="1"/>
              <a:t>Because human behavior is tied to contexts, </a:t>
            </a:r>
            <a:endParaRPr b="1"/>
          </a:p>
          <a:p>
            <a:pPr defTabSz="457200">
              <a:lnSpc>
                <a:spcPts val="4200"/>
              </a:lnSpc>
              <a:defRPr b="0">
                <a:latin typeface="Times"/>
                <a:ea typeface="Times"/>
                <a:cs typeface="Times"/>
                <a:sym typeface="Times"/>
              </a:defRPr>
            </a:pPr>
            <a:r>
              <a:t>and setting ideas in contexts which they may be played out </a:t>
            </a:r>
          </a:p>
          <a:p>
            <a:pPr defTabSz="457200">
              <a:lnSpc>
                <a:spcPts val="4200"/>
              </a:lnSpc>
              <a:defRPr b="0">
                <a:latin typeface="Times"/>
                <a:ea typeface="Times"/>
                <a:cs typeface="Times"/>
                <a:sym typeface="Times"/>
              </a:defRPr>
            </a:pPr>
            <a:r>
              <a:t>early in development advances the design process.</a:t>
            </a:r>
          </a:p>
        </p:txBody>
      </p:sp>
      <p:pic>
        <p:nvPicPr>
          <p:cNvPr id="217" name="download.png" descr="download.png"/>
          <p:cNvPicPr>
            <a:picLocks noChangeAspect="1"/>
          </p:cNvPicPr>
          <p:nvPr/>
        </p:nvPicPr>
        <p:blipFill>
          <a:blip r:embed="rId3">
            <a:extLst/>
          </a:blip>
          <a:stretch>
            <a:fillRect/>
          </a:stretch>
        </p:blipFill>
        <p:spPr>
          <a:xfrm>
            <a:off x="9818926" y="643871"/>
            <a:ext cx="2660444" cy="2660444"/>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9"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220" name="Prototypes"/>
          <p:cNvSpPr txBox="1"/>
          <p:nvPr>
            <p:ph type="title" idx="4294967295"/>
          </p:nvPr>
        </p:nvSpPr>
        <p:spPr>
          <a:xfrm>
            <a:off x="1844090" y="513185"/>
            <a:ext cx="7307331" cy="2159001"/>
          </a:xfrm>
          <a:prstGeom prst="rect">
            <a:avLst/>
          </a:prstGeom>
        </p:spPr>
        <p:txBody>
          <a:bodyPr/>
          <a:lstStyle/>
          <a:p>
            <a:pPr/>
            <a:r>
              <a:t>Prototypes</a:t>
            </a:r>
          </a:p>
        </p:txBody>
      </p:sp>
      <p:sp>
        <p:nvSpPr>
          <p:cNvPr id="221" name="start rough…"/>
          <p:cNvSpPr txBox="1"/>
          <p:nvPr/>
        </p:nvSpPr>
        <p:spPr>
          <a:xfrm>
            <a:off x="1998710" y="3378200"/>
            <a:ext cx="7420769" cy="299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44500" indent="-444500" algn="l" defTabSz="457200">
              <a:lnSpc>
                <a:spcPts val="5200"/>
              </a:lnSpc>
              <a:buSzPct val="145000"/>
              <a:buChar char="•"/>
              <a:defRPr b="0" sz="3200">
                <a:latin typeface="Times"/>
                <a:ea typeface="Times"/>
                <a:cs typeface="Times"/>
                <a:sym typeface="Times"/>
              </a:defRPr>
            </a:pPr>
            <a:r>
              <a:t>start rough</a:t>
            </a:r>
          </a:p>
          <a:p>
            <a:pPr marL="444500" indent="-444500" algn="l" defTabSz="457200">
              <a:lnSpc>
                <a:spcPts val="5200"/>
              </a:lnSpc>
              <a:buSzPct val="145000"/>
              <a:buChar char="•"/>
              <a:defRPr b="0" sz="3200">
                <a:latin typeface="Times"/>
                <a:ea typeface="Times"/>
                <a:cs typeface="Times"/>
                <a:sym typeface="Times"/>
              </a:defRPr>
            </a:pPr>
            <a:r>
              <a:t>speed up learning</a:t>
            </a:r>
          </a:p>
          <a:p>
            <a:pPr marL="444500" indent="-444500" algn="l" defTabSz="457200">
              <a:lnSpc>
                <a:spcPts val="5200"/>
              </a:lnSpc>
              <a:buSzPct val="145000"/>
              <a:buChar char="•"/>
              <a:defRPr b="0" sz="3200">
                <a:latin typeface="Times"/>
                <a:ea typeface="Times"/>
                <a:cs typeface="Times"/>
                <a:sym typeface="Times"/>
              </a:defRPr>
            </a:pPr>
            <a:r>
              <a:t>reduce the cost of failure</a:t>
            </a:r>
          </a:p>
          <a:p>
            <a:pPr marL="444500" indent="-444500" algn="l" defTabSz="457200">
              <a:lnSpc>
                <a:spcPts val="5200"/>
              </a:lnSpc>
              <a:buSzPct val="145000"/>
              <a:buChar char="•"/>
              <a:defRPr b="0" sz="3200">
                <a:latin typeface="Times"/>
                <a:ea typeface="Times"/>
                <a:cs typeface="Times"/>
                <a:sym typeface="Times"/>
              </a:defRPr>
            </a:pPr>
            <a:r>
              <a:t>avoid emotional attachment</a:t>
            </a:r>
          </a:p>
          <a:p>
            <a:pPr defTabSz="457200">
              <a:lnSpc>
                <a:spcPts val="5200"/>
              </a:lnSpc>
              <a:defRPr b="0" sz="3200">
                <a:latin typeface="Times"/>
                <a:ea typeface="Times"/>
                <a:cs typeface="Times"/>
                <a:sym typeface="Times"/>
              </a:defRPr>
            </a:pPr>
          </a:p>
          <a:p>
            <a:pPr defTabSz="457200">
              <a:lnSpc>
                <a:spcPts val="5200"/>
              </a:lnSpc>
              <a:defRPr b="0" sz="3200">
                <a:latin typeface="Times"/>
                <a:ea typeface="Times"/>
                <a:cs typeface="Times"/>
                <a:sym typeface="Times"/>
              </a:defRPr>
            </a:pPr>
            <a:r>
              <a:t>Seek to </a:t>
            </a:r>
            <a:r>
              <a:rPr b="1"/>
              <a:t>answer 1 or 2 questions at a time.</a:t>
            </a:r>
          </a:p>
        </p:txBody>
      </p:sp>
      <p:pic>
        <p:nvPicPr>
          <p:cNvPr id="222" name="download.png" descr="download.png"/>
          <p:cNvPicPr>
            <a:picLocks noChangeAspect="1"/>
          </p:cNvPicPr>
          <p:nvPr/>
        </p:nvPicPr>
        <p:blipFill>
          <a:blip r:embed="rId3">
            <a:extLst/>
          </a:blip>
          <a:stretch>
            <a:fillRect/>
          </a:stretch>
        </p:blipFill>
        <p:spPr>
          <a:xfrm>
            <a:off x="9818926" y="643871"/>
            <a:ext cx="2660444" cy="2660444"/>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Practice #4"/>
          <p:cNvSpPr txBox="1"/>
          <p:nvPr>
            <p:ph type="title"/>
          </p:nvPr>
        </p:nvSpPr>
        <p:spPr>
          <a:xfrm>
            <a:off x="952500" y="608655"/>
            <a:ext cx="11099800" cy="2159001"/>
          </a:xfrm>
          <a:prstGeom prst="rect">
            <a:avLst/>
          </a:prstGeom>
        </p:spPr>
        <p:txBody>
          <a:bodyPr/>
          <a:lstStyle/>
          <a:p>
            <a:pPr/>
            <a:r>
              <a:t>Practice #4</a:t>
            </a:r>
          </a:p>
        </p:txBody>
      </p:sp>
      <p:sp>
        <p:nvSpPr>
          <p:cNvPr id="225" name="Role Playing"/>
          <p:cNvSpPr txBox="1"/>
          <p:nvPr/>
        </p:nvSpPr>
        <p:spPr>
          <a:xfrm>
            <a:off x="763709" y="3296217"/>
            <a:ext cx="5193793" cy="1168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ts val="18200"/>
              </a:lnSpc>
              <a:defRPr b="0" sz="7200">
                <a:ln w="0" cap="flat">
                  <a:solidFill>
                    <a:srgbClr val="000000"/>
                  </a:solidFill>
                  <a:prstDash val="solid"/>
                  <a:miter lim="400000"/>
                </a:ln>
              </a:defRPr>
            </a:lvl1pPr>
          </a:lstStyle>
          <a:p>
            <a:pPr/>
            <a:r>
              <a:t>Role Playing</a:t>
            </a:r>
          </a:p>
        </p:txBody>
      </p:sp>
      <p:pic>
        <p:nvPicPr>
          <p:cNvPr id="226" name="images-4.png" descr="images-4.png"/>
          <p:cNvPicPr>
            <a:picLocks noChangeAspect="1"/>
          </p:cNvPicPr>
          <p:nvPr/>
        </p:nvPicPr>
        <p:blipFill>
          <a:blip r:embed="rId2">
            <a:extLst/>
          </a:blip>
          <a:stretch>
            <a:fillRect/>
          </a:stretch>
        </p:blipFill>
        <p:spPr>
          <a:xfrm>
            <a:off x="1630220" y="4811702"/>
            <a:ext cx="2857501" cy="2857501"/>
          </a:xfrm>
          <a:prstGeom prst="rect">
            <a:avLst/>
          </a:prstGeom>
          <a:ln w="12700">
            <a:miter lim="400000"/>
          </a:ln>
        </p:spPr>
      </p:pic>
      <p:sp>
        <p:nvSpPr>
          <p:cNvPr id="227" name="Challenge: Meaningful Faith Formation…"/>
          <p:cNvSpPr txBox="1"/>
          <p:nvPr>
            <p:ph type="body" sz="half" idx="1"/>
          </p:nvPr>
        </p:nvSpPr>
        <p:spPr>
          <a:xfrm>
            <a:off x="6695878" y="2597150"/>
            <a:ext cx="5378844" cy="6286500"/>
          </a:xfrm>
          <a:prstGeom prst="rect">
            <a:avLst/>
          </a:prstGeom>
        </p:spPr>
        <p:txBody>
          <a:bodyPr/>
          <a:lstStyle/>
          <a:p>
            <a:pPr marL="0" indent="0">
              <a:spcBef>
                <a:spcPts val="0"/>
              </a:spcBef>
              <a:buSzTx/>
              <a:buNone/>
              <a:defRPr sz="1800"/>
            </a:pPr>
            <a:r>
              <a:rPr b="1"/>
              <a:t>Challenge: </a:t>
            </a:r>
            <a:r>
              <a:rPr b="1" i="1"/>
              <a:t>Meaningful Faith Formation</a:t>
            </a:r>
          </a:p>
          <a:p>
            <a:pPr marL="0" indent="0">
              <a:spcBef>
                <a:spcPts val="0"/>
              </a:spcBef>
              <a:buSzTx/>
              <a:buNone/>
              <a:defRPr sz="1800"/>
            </a:pPr>
          </a:p>
          <a:p>
            <a:pPr marL="0" indent="0">
              <a:spcBef>
                <a:spcPts val="0"/>
              </a:spcBef>
              <a:buSzTx/>
              <a:buNone/>
              <a:defRPr sz="1800"/>
            </a:pPr>
            <a:r>
              <a:t>From the Yes…and exercise pick one of your ideas and have the group act of the scenario. Decide your roles and then “act out” the scenario fo 5 minutes. </a:t>
            </a:r>
          </a:p>
          <a:p>
            <a:pPr marL="0" indent="0">
              <a:spcBef>
                <a:spcPts val="0"/>
              </a:spcBef>
              <a:buSzTx/>
              <a:buNone/>
              <a:defRPr sz="1800"/>
            </a:pPr>
          </a:p>
          <a:p>
            <a:pPr marL="0" indent="0">
              <a:spcBef>
                <a:spcPts val="0"/>
              </a:spcBef>
              <a:buSzTx/>
              <a:buNone/>
              <a:defRPr sz="1800"/>
            </a:pPr>
          </a:p>
          <a:p>
            <a:pPr marL="0" indent="0" defTabSz="457200">
              <a:lnSpc>
                <a:spcPts val="2800"/>
              </a:lnSpc>
              <a:spcBef>
                <a:spcPts val="0"/>
              </a:spcBef>
              <a:buSzTx/>
              <a:buNone/>
              <a:defRPr sz="1200" u="sng">
                <a:ln w="0" cap="flat">
                  <a:solidFill>
                    <a:srgbClr val="0000EE"/>
                  </a:solidFill>
                  <a:prstDash val="solid"/>
                  <a:miter lim="400000"/>
                </a:ln>
                <a:latin typeface="Times"/>
                <a:ea typeface="Times"/>
                <a:cs typeface="Times"/>
                <a:sym typeface="Times"/>
              </a:defRPr>
            </a:pPr>
            <a:r>
              <a:rPr>
                <a:hlinkClick r:id="rId3" invalidUrl="" action="" tgtFrame="" tooltip="" history="1" highlightClick="0" endSnd="0"/>
              </a:rPr>
              <a:t>http://www.designkit.org/methods/36</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9"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230" name="Testing Solutions with Users"/>
          <p:cNvSpPr txBox="1"/>
          <p:nvPr>
            <p:ph type="title" idx="4294967295"/>
          </p:nvPr>
        </p:nvSpPr>
        <p:spPr>
          <a:xfrm>
            <a:off x="1896537" y="1055132"/>
            <a:ext cx="7307331" cy="2159001"/>
          </a:xfrm>
          <a:prstGeom prst="rect">
            <a:avLst/>
          </a:prstGeom>
        </p:spPr>
        <p:txBody>
          <a:bodyPr/>
          <a:lstStyle>
            <a:lvl1pPr defTabSz="484886">
              <a:defRPr sz="6640"/>
            </a:lvl1pPr>
          </a:lstStyle>
          <a:p>
            <a:pPr/>
            <a:r>
              <a:t>Testing Solutions with Users</a:t>
            </a:r>
          </a:p>
        </p:txBody>
      </p:sp>
      <p:sp>
        <p:nvSpPr>
          <p:cNvPr id="231" name="Prototypes needs to be tangible and provide the opportunity for feedback.…"/>
          <p:cNvSpPr txBox="1"/>
          <p:nvPr/>
        </p:nvSpPr>
        <p:spPr>
          <a:xfrm>
            <a:off x="1878110" y="3740700"/>
            <a:ext cx="8703318" cy="325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5200"/>
              </a:lnSpc>
              <a:defRPr b="0" sz="3200"/>
            </a:pPr>
            <a:r>
              <a:t>Prototypes needs to be tangible and provide the opportunity for feedback.</a:t>
            </a:r>
          </a:p>
          <a:p>
            <a:pPr lvl="3" algn="l" defTabSz="457200">
              <a:lnSpc>
                <a:spcPts val="5200"/>
              </a:lnSpc>
              <a:defRPr b="0" sz="3200"/>
            </a:pPr>
          </a:p>
          <a:p>
            <a:pPr algn="r" defTabSz="457200">
              <a:lnSpc>
                <a:spcPts val="7100"/>
              </a:lnSpc>
              <a:defRPr b="0" sz="4800">
                <a:latin typeface="Times"/>
                <a:ea typeface="Times"/>
                <a:cs typeface="Times"/>
                <a:sym typeface="Times"/>
              </a:defRPr>
            </a:pPr>
            <a:r>
              <a:rPr sz="3200">
                <a:latin typeface="Helvetica Neue"/>
                <a:ea typeface="Helvetica Neue"/>
                <a:cs typeface="Helvetica Neue"/>
                <a:sym typeface="Helvetica Neue"/>
              </a:rPr>
              <a:t>“a successful prototype is not one that works flawlessly; it is one that teaches us something.” (</a:t>
            </a:r>
            <a:r>
              <a:rPr i="1" sz="3200">
                <a:latin typeface="Helvetica Neue"/>
                <a:ea typeface="Helvetica Neue"/>
                <a:cs typeface="Helvetica Neue"/>
                <a:sym typeface="Helvetica Neue"/>
              </a:rPr>
              <a:t>Change by Design, </a:t>
            </a:r>
            <a:r>
              <a:rPr sz="3200">
                <a:latin typeface="Helvetica Neue"/>
                <a:ea typeface="Helvetica Neue"/>
                <a:cs typeface="Helvetica Neue"/>
                <a:sym typeface="Helvetica Neue"/>
              </a:rPr>
              <a:t>105)</a:t>
            </a:r>
            <a:r>
              <a:t> </a:t>
            </a:r>
          </a:p>
        </p:txBody>
      </p:sp>
      <p:pic>
        <p:nvPicPr>
          <p:cNvPr id="232" name="download.png" descr="download.png"/>
          <p:cNvPicPr>
            <a:picLocks noChangeAspect="1"/>
          </p:cNvPicPr>
          <p:nvPr/>
        </p:nvPicPr>
        <p:blipFill>
          <a:blip r:embed="rId3">
            <a:extLst/>
          </a:blip>
          <a:stretch>
            <a:fillRect/>
          </a:stretch>
        </p:blipFill>
        <p:spPr>
          <a:xfrm>
            <a:off x="9818926" y="643871"/>
            <a:ext cx="2660444" cy="2660444"/>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Practice #5"/>
          <p:cNvSpPr txBox="1"/>
          <p:nvPr>
            <p:ph type="title"/>
          </p:nvPr>
        </p:nvSpPr>
        <p:spPr>
          <a:xfrm>
            <a:off x="952500" y="923334"/>
            <a:ext cx="11099800" cy="2159001"/>
          </a:xfrm>
          <a:prstGeom prst="rect">
            <a:avLst/>
          </a:prstGeom>
        </p:spPr>
        <p:txBody>
          <a:bodyPr/>
          <a:lstStyle/>
          <a:p>
            <a:pPr/>
            <a:r>
              <a:t>Practice #5</a:t>
            </a:r>
          </a:p>
        </p:txBody>
      </p:sp>
      <p:pic>
        <p:nvPicPr>
          <p:cNvPr id="235" name="bother_scale_20pxdotcom.jpg" descr="bother_scale_20pxdotcom.jpg"/>
          <p:cNvPicPr>
            <a:picLocks noChangeAspect="1"/>
          </p:cNvPicPr>
          <p:nvPr/>
        </p:nvPicPr>
        <p:blipFill>
          <a:blip r:embed="rId2">
            <a:extLst/>
          </a:blip>
          <a:stretch>
            <a:fillRect/>
          </a:stretch>
        </p:blipFill>
        <p:spPr>
          <a:xfrm>
            <a:off x="2432696" y="3994177"/>
            <a:ext cx="7478411" cy="5169884"/>
          </a:xfrm>
          <a:prstGeom prst="rect">
            <a:avLst/>
          </a:prstGeom>
          <a:ln w="12700">
            <a:miter lim="400000"/>
          </a:ln>
        </p:spPr>
      </p:pic>
      <p:sp>
        <p:nvSpPr>
          <p:cNvPr id="236" name="Feedback"/>
          <p:cNvSpPr txBox="1"/>
          <p:nvPr/>
        </p:nvSpPr>
        <p:spPr>
          <a:xfrm>
            <a:off x="4019944" y="2658997"/>
            <a:ext cx="4650233" cy="149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ts val="19200"/>
              </a:lnSpc>
              <a:defRPr b="0" sz="8000">
                <a:ln w="0" cap="flat">
                  <a:solidFill>
                    <a:srgbClr val="000000"/>
                  </a:solidFill>
                  <a:prstDash val="solid"/>
                  <a:miter lim="400000"/>
                </a:ln>
              </a:defRPr>
            </a:lvl1pPr>
          </a:lstStyle>
          <a:p>
            <a:pPr/>
            <a:r>
              <a:t>Feedback</a:t>
            </a:r>
            <a:endParaRPr sz="1200">
              <a:latin typeface="Times"/>
              <a:ea typeface="Times"/>
              <a:cs typeface="Times"/>
              <a:sym typeface="Times"/>
            </a:endParaR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8"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239" name="Refining Solutions"/>
          <p:cNvSpPr txBox="1"/>
          <p:nvPr>
            <p:ph type="title" idx="4294967295"/>
          </p:nvPr>
        </p:nvSpPr>
        <p:spPr>
          <a:xfrm>
            <a:off x="1179768" y="1055132"/>
            <a:ext cx="7307331" cy="2159001"/>
          </a:xfrm>
          <a:prstGeom prst="rect">
            <a:avLst/>
          </a:prstGeom>
        </p:spPr>
        <p:txBody>
          <a:bodyPr/>
          <a:lstStyle>
            <a:lvl1pPr defTabSz="490727">
              <a:defRPr sz="6719"/>
            </a:lvl1pPr>
          </a:lstStyle>
          <a:p>
            <a:pPr/>
            <a:r>
              <a:t>Refining Solutions</a:t>
            </a:r>
          </a:p>
        </p:txBody>
      </p:sp>
      <p:pic>
        <p:nvPicPr>
          <p:cNvPr id="240" name="images-13.jpg" descr="images-13.jpg"/>
          <p:cNvPicPr>
            <a:picLocks noChangeAspect="1"/>
          </p:cNvPicPr>
          <p:nvPr/>
        </p:nvPicPr>
        <p:blipFill>
          <a:blip r:embed="rId3">
            <a:extLst/>
          </a:blip>
          <a:stretch>
            <a:fillRect/>
          </a:stretch>
        </p:blipFill>
        <p:spPr>
          <a:xfrm>
            <a:off x="9075069" y="841110"/>
            <a:ext cx="3422858" cy="2587044"/>
          </a:xfrm>
          <a:prstGeom prst="rect">
            <a:avLst/>
          </a:prstGeom>
          <a:ln w="12700">
            <a:miter lim="400000"/>
          </a:ln>
        </p:spPr>
      </p:pic>
      <p:pic>
        <p:nvPicPr>
          <p:cNvPr id="241" name="4-stage-process.jpg" descr="4-stage-process.jpg"/>
          <p:cNvPicPr>
            <a:picLocks noChangeAspect="1"/>
          </p:cNvPicPr>
          <p:nvPr/>
        </p:nvPicPr>
        <p:blipFill>
          <a:blip r:embed="rId4">
            <a:extLst/>
          </a:blip>
          <a:srcRect l="0" t="20940" r="0" b="14055"/>
          <a:stretch>
            <a:fillRect/>
          </a:stretch>
        </p:blipFill>
        <p:spPr>
          <a:xfrm>
            <a:off x="1389069" y="4200712"/>
            <a:ext cx="9336245" cy="3424465"/>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Practice #6"/>
          <p:cNvSpPr txBox="1"/>
          <p:nvPr>
            <p:ph type="title"/>
          </p:nvPr>
        </p:nvSpPr>
        <p:spPr>
          <a:xfrm>
            <a:off x="952500" y="923334"/>
            <a:ext cx="11099800" cy="2159001"/>
          </a:xfrm>
          <a:prstGeom prst="rect">
            <a:avLst/>
          </a:prstGeom>
        </p:spPr>
        <p:txBody>
          <a:bodyPr/>
          <a:lstStyle/>
          <a:p>
            <a:pPr/>
            <a:r>
              <a:t>Practice #6</a:t>
            </a:r>
          </a:p>
        </p:txBody>
      </p:sp>
      <p:sp>
        <p:nvSpPr>
          <p:cNvPr id="244" name="Refine"/>
          <p:cNvSpPr txBox="1"/>
          <p:nvPr/>
        </p:nvSpPr>
        <p:spPr>
          <a:xfrm>
            <a:off x="4829696" y="2658997"/>
            <a:ext cx="3030729" cy="149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ts val="19200"/>
              </a:lnSpc>
              <a:defRPr b="0" sz="8000">
                <a:ln w="0" cap="flat">
                  <a:solidFill>
                    <a:srgbClr val="000000"/>
                  </a:solidFill>
                  <a:prstDash val="solid"/>
                  <a:miter lim="400000"/>
                </a:ln>
              </a:defRPr>
            </a:lvl1pPr>
          </a:lstStyle>
          <a:p>
            <a:pPr/>
            <a:r>
              <a:t>Refine</a:t>
            </a:r>
            <a:endParaRPr sz="1200">
              <a:latin typeface="Times"/>
              <a:ea typeface="Times"/>
              <a:cs typeface="Times"/>
              <a:sym typeface="Times"/>
            </a:endParaRPr>
          </a:p>
        </p:txBody>
      </p:sp>
      <p:pic>
        <p:nvPicPr>
          <p:cNvPr id="245" name="Innovation-1.png" descr="Innovation-1.png"/>
          <p:cNvPicPr>
            <a:picLocks noChangeAspect="1"/>
          </p:cNvPicPr>
          <p:nvPr/>
        </p:nvPicPr>
        <p:blipFill>
          <a:blip r:embed="rId2">
            <a:extLst/>
          </a:blip>
          <a:stretch>
            <a:fillRect/>
          </a:stretch>
        </p:blipFill>
        <p:spPr>
          <a:xfrm>
            <a:off x="2517178" y="4106457"/>
            <a:ext cx="7919644" cy="4609233"/>
          </a:xfrm>
          <a:prstGeom prst="rect">
            <a:avLst/>
          </a:prstGeom>
          <a:ln w="12700">
            <a:miter lim="400000"/>
          </a:ln>
        </p:spPr>
      </p:pic>
      <p:sp>
        <p:nvSpPr>
          <p:cNvPr id="246" name="framework for evaluating"/>
          <p:cNvSpPr txBox="1"/>
          <p:nvPr/>
        </p:nvSpPr>
        <p:spPr>
          <a:xfrm>
            <a:off x="660084" y="3884752"/>
            <a:ext cx="5006443" cy="5855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444500" indent="-444500" algn="l">
              <a:spcBef>
                <a:spcPts val="4200"/>
              </a:spcBef>
              <a:buSzPct val="145000"/>
              <a:buChar char="•"/>
              <a:defRPr b="0" i="1" sz="3200"/>
            </a:lvl1pPr>
          </a:lstStyle>
          <a:p>
            <a:pPr>
              <a:defRPr i="0"/>
            </a:pPr>
            <a:r>
              <a:rPr i="1"/>
              <a:t>framework for evaluating</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Adopting Solution"/>
          <p:cNvSpPr txBox="1"/>
          <p:nvPr>
            <p:ph type="title" idx="4294967295"/>
          </p:nvPr>
        </p:nvSpPr>
        <p:spPr>
          <a:xfrm>
            <a:off x="1686751" y="146059"/>
            <a:ext cx="7307331" cy="2159001"/>
          </a:xfrm>
          <a:prstGeom prst="rect">
            <a:avLst/>
          </a:prstGeom>
        </p:spPr>
        <p:txBody>
          <a:bodyPr/>
          <a:lstStyle>
            <a:lvl1pPr defTabSz="496570">
              <a:defRPr sz="6800"/>
            </a:lvl1pPr>
          </a:lstStyle>
          <a:p>
            <a:pPr/>
            <a:r>
              <a:t>Adopting Solution</a:t>
            </a:r>
          </a:p>
        </p:txBody>
      </p:sp>
      <p:pic>
        <p:nvPicPr>
          <p:cNvPr id="249"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sp>
        <p:nvSpPr>
          <p:cNvPr id="250" name="“If a man is offered a fact that goes against his instincts he will scrutinize it closely, and unless the evidence is overwhelming, he will refuse to believe it.…"/>
          <p:cNvSpPr txBox="1"/>
          <p:nvPr/>
        </p:nvSpPr>
        <p:spPr>
          <a:xfrm>
            <a:off x="591803" y="2228858"/>
            <a:ext cx="9980846" cy="34766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defRPr b="0" sz="2800">
                <a:latin typeface="+mn-lt"/>
                <a:ea typeface="+mn-ea"/>
                <a:cs typeface="+mn-cs"/>
                <a:sym typeface="Helvetica Neue Medium"/>
              </a:defRPr>
            </a:pPr>
            <a:r>
              <a:t>“If a man is offered a fact that goes against his instincts he will scrutinize it closely, and unless the evidence is overwhelming, he will refuse to believe it. </a:t>
            </a:r>
          </a:p>
          <a:p>
            <a:pPr>
              <a:defRPr b="0" sz="2800">
                <a:latin typeface="+mn-lt"/>
                <a:ea typeface="+mn-ea"/>
                <a:cs typeface="+mn-cs"/>
                <a:sym typeface="Helvetica Neue Medium"/>
              </a:defRPr>
            </a:pPr>
            <a:r>
              <a:t>If, on the other hand, he is offered something that affords a reason for acting in accordance with his instincts, he will accept it even on the slightest evidence.”</a:t>
            </a:r>
          </a:p>
          <a:p>
            <a:pPr>
              <a:defRPr b="0" sz="2300">
                <a:latin typeface="+mn-lt"/>
                <a:ea typeface="+mn-ea"/>
                <a:cs typeface="+mn-cs"/>
                <a:sym typeface="Helvetica Neue Medium"/>
              </a:defRPr>
            </a:pPr>
            <a:r>
              <a:t>Quote by Bertrand Russell </a:t>
            </a:r>
          </a:p>
          <a:p>
            <a:pPr>
              <a:defRPr b="0" sz="2300">
                <a:latin typeface="+mn-lt"/>
                <a:ea typeface="+mn-ea"/>
                <a:cs typeface="+mn-cs"/>
                <a:sym typeface="Helvetica Neue Medium"/>
              </a:defRPr>
            </a:pPr>
            <a:r>
              <a:t>(Dunning and Dunham, </a:t>
            </a:r>
            <a:r>
              <a:rPr i="1">
                <a:latin typeface="Helvetica Neue"/>
                <a:ea typeface="Helvetica Neue"/>
                <a:cs typeface="Helvetica Neue"/>
                <a:sym typeface="Helvetica Neue"/>
              </a:rPr>
              <a:t>The Innovator’s Way</a:t>
            </a:r>
            <a:r>
              <a:t>, 174)</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Adopt"/>
          <p:cNvSpPr txBox="1"/>
          <p:nvPr>
            <p:ph type="title"/>
          </p:nvPr>
        </p:nvSpPr>
        <p:spPr>
          <a:xfrm>
            <a:off x="952500" y="961434"/>
            <a:ext cx="11099800" cy="2159001"/>
          </a:xfrm>
          <a:prstGeom prst="rect">
            <a:avLst/>
          </a:prstGeom>
        </p:spPr>
        <p:txBody>
          <a:bodyPr/>
          <a:lstStyle/>
          <a:p>
            <a:pPr/>
            <a:r>
              <a:t>Adopt</a:t>
            </a:r>
          </a:p>
        </p:txBody>
      </p:sp>
      <p:pic>
        <p:nvPicPr>
          <p:cNvPr id="253" name="download.png" descr="download.png"/>
          <p:cNvPicPr>
            <a:picLocks noChangeAspect="1"/>
          </p:cNvPicPr>
          <p:nvPr/>
        </p:nvPicPr>
        <p:blipFill>
          <a:blip r:embed="rId2">
            <a:extLst/>
          </a:blip>
          <a:stretch>
            <a:fillRect/>
          </a:stretch>
        </p:blipFill>
        <p:spPr>
          <a:xfrm>
            <a:off x="4114843" y="4505714"/>
            <a:ext cx="4040863" cy="4058902"/>
          </a:xfrm>
          <a:prstGeom prst="rect">
            <a:avLst/>
          </a:prstGeom>
          <a:ln w="12700">
            <a:miter lim="400000"/>
          </a:ln>
        </p:spPr>
      </p:pic>
      <p:sp>
        <p:nvSpPr>
          <p:cNvPr id="254" name="“Our proposed innovation begins its journey from an idea to an adopted practice when we make an offer to being it into the world.”…"/>
          <p:cNvSpPr txBox="1"/>
          <p:nvPr/>
        </p:nvSpPr>
        <p:spPr>
          <a:xfrm>
            <a:off x="499795" y="2857027"/>
            <a:ext cx="12005210" cy="13123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0" sz="2800">
                <a:latin typeface="+mn-lt"/>
                <a:ea typeface="+mn-ea"/>
                <a:cs typeface="+mn-cs"/>
                <a:sym typeface="Helvetica Neue Medium"/>
              </a:defRPr>
            </a:pPr>
            <a:r>
              <a:t>“Our proposed innovation begins its journey from an idea to an adopted practice when we make an offer to being it into the world.”</a:t>
            </a:r>
          </a:p>
          <a:p>
            <a:pPr>
              <a:defRPr b="0" sz="2300">
                <a:latin typeface="+mn-lt"/>
                <a:ea typeface="+mn-ea"/>
                <a:cs typeface="+mn-cs"/>
                <a:sym typeface="Helvetica Neue Medium"/>
              </a:defRPr>
            </a:pPr>
            <a:r>
              <a:t>Dunning and Dunham, </a:t>
            </a:r>
            <a:r>
              <a:rPr i="1">
                <a:latin typeface="Helvetica Neue"/>
                <a:ea typeface="Helvetica Neue"/>
                <a:cs typeface="Helvetica Neue"/>
                <a:sym typeface="Helvetica Neue"/>
              </a:rPr>
              <a:t>The Innovator’s Way</a:t>
            </a:r>
            <a:r>
              <a:t>, 174</a:t>
            </a:r>
          </a:p>
        </p:txBody>
      </p:sp>
      <p:sp>
        <p:nvSpPr>
          <p:cNvPr id="255" name="Arrow 5"/>
          <p:cNvSpPr/>
          <p:nvPr/>
        </p:nvSpPr>
        <p:spPr>
          <a:xfrm>
            <a:off x="4354889" y="5372264"/>
            <a:ext cx="3560771" cy="3651736"/>
          </a:xfrm>
          <a:custGeom>
            <a:avLst/>
            <a:gdLst/>
            <a:ahLst/>
            <a:cxnLst>
              <a:cxn ang="0">
                <a:pos x="wd2" y="hd2"/>
              </a:cxn>
              <a:cxn ang="5400000">
                <a:pos x="wd2" y="hd2"/>
              </a:cxn>
              <a:cxn ang="10800000">
                <a:pos x="wd2" y="hd2"/>
              </a:cxn>
              <a:cxn ang="16200000">
                <a:pos x="wd2" y="hd2"/>
              </a:cxn>
            </a:cxnLst>
            <a:rect l="0" t="0" r="r" b="b"/>
            <a:pathLst>
              <a:path w="21600" h="20713" fill="norm" stroke="1" extrusionOk="0">
                <a:moveTo>
                  <a:pt x="10529" y="0"/>
                </a:moveTo>
                <a:lnTo>
                  <a:pt x="10529" y="2252"/>
                </a:lnTo>
                <a:cubicBezTo>
                  <a:pt x="6127" y="2290"/>
                  <a:pt x="2426" y="5063"/>
                  <a:pt x="1275" y="8842"/>
                </a:cubicBezTo>
                <a:lnTo>
                  <a:pt x="4596" y="10276"/>
                </a:lnTo>
                <a:cubicBezTo>
                  <a:pt x="5122" y="7645"/>
                  <a:pt x="7572" y="5648"/>
                  <a:pt x="10529" y="5607"/>
                </a:cubicBezTo>
                <a:lnTo>
                  <a:pt x="10529" y="7662"/>
                </a:lnTo>
                <a:lnTo>
                  <a:pt x="16091" y="3831"/>
                </a:lnTo>
                <a:lnTo>
                  <a:pt x="10529" y="0"/>
                </a:lnTo>
                <a:close/>
                <a:moveTo>
                  <a:pt x="17685" y="4997"/>
                </a:moveTo>
                <a:lnTo>
                  <a:pt x="14789" y="7046"/>
                </a:lnTo>
                <a:cubicBezTo>
                  <a:pt x="16783" y="8706"/>
                  <a:pt x="17443" y="11456"/>
                  <a:pt x="16235" y="13805"/>
                </a:cubicBezTo>
                <a:lnTo>
                  <a:pt x="14269" y="12888"/>
                </a:lnTo>
                <a:lnTo>
                  <a:pt x="15451" y="19251"/>
                </a:lnTo>
                <a:lnTo>
                  <a:pt x="21600" y="16307"/>
                </a:lnTo>
                <a:lnTo>
                  <a:pt x="19446" y="15303"/>
                </a:lnTo>
                <a:cubicBezTo>
                  <a:pt x="21285" y="11775"/>
                  <a:pt x="20457" y="7668"/>
                  <a:pt x="17685" y="4997"/>
                </a:cubicBezTo>
                <a:close/>
                <a:moveTo>
                  <a:pt x="972" y="10677"/>
                </a:moveTo>
                <a:lnTo>
                  <a:pt x="0" y="17074"/>
                </a:lnTo>
                <a:lnTo>
                  <a:pt x="2120" y="16006"/>
                </a:lnTo>
                <a:cubicBezTo>
                  <a:pt x="4403" y="19887"/>
                  <a:pt x="9288" y="21600"/>
                  <a:pt x="13647" y="20265"/>
                </a:cubicBezTo>
                <a:lnTo>
                  <a:pt x="12998" y="16913"/>
                </a:lnTo>
                <a:cubicBezTo>
                  <a:pt x="10149" y="18031"/>
                  <a:pt x="6810" y="16983"/>
                  <a:pt x="5281" y="14416"/>
                </a:cubicBezTo>
                <a:lnTo>
                  <a:pt x="7215" y="13443"/>
                </a:lnTo>
                <a:lnTo>
                  <a:pt x="972" y="10677"/>
                </a:lnTo>
                <a:close/>
              </a:path>
            </a:pathLst>
          </a:custGeom>
          <a:solidFill>
            <a:schemeClr val="accent4">
              <a:hueOff val="-1081314"/>
              <a:satOff val="4338"/>
              <a:lumOff val="-8931"/>
              <a:alpha val="39469"/>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7" name="rainbow-abstract-vector_f1zvflvd_L.jpg" descr="rainbow-abstract-vector_f1zvflvd_L.jpg"/>
          <p:cNvPicPr>
            <a:picLocks noChangeAspect="1"/>
          </p:cNvPicPr>
          <p:nvPr/>
        </p:nvPicPr>
        <p:blipFill>
          <a:blip r:embed="rId2">
            <a:extLst/>
          </a:blip>
          <a:stretch>
            <a:fillRect/>
          </a:stretch>
        </p:blipFill>
        <p:spPr>
          <a:xfrm>
            <a:off x="0" y="2286858"/>
            <a:ext cx="13004800" cy="7252344"/>
          </a:xfrm>
          <a:prstGeom prst="rect">
            <a:avLst/>
          </a:prstGeom>
          <a:ln w="12700">
            <a:miter lim="400000"/>
          </a:ln>
        </p:spPr>
      </p:pic>
      <p:pic>
        <p:nvPicPr>
          <p:cNvPr id="258" name="DesignThinkingDiagram.png" descr="DesignThinkingDiagram.png"/>
          <p:cNvPicPr>
            <a:picLocks noChangeAspect="1"/>
          </p:cNvPicPr>
          <p:nvPr/>
        </p:nvPicPr>
        <p:blipFill>
          <a:blip r:embed="rId3">
            <a:extLst/>
          </a:blip>
          <a:srcRect l="0" t="8330" r="0" b="0"/>
          <a:stretch>
            <a:fillRect/>
          </a:stretch>
        </p:blipFill>
        <p:spPr>
          <a:xfrm>
            <a:off x="1863794" y="691590"/>
            <a:ext cx="6900931" cy="6048543"/>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Why learning by doing works?"/>
          <p:cNvSpPr txBox="1"/>
          <p:nvPr>
            <p:ph type="title"/>
          </p:nvPr>
        </p:nvSpPr>
        <p:spPr>
          <a:prstGeom prst="rect">
            <a:avLst/>
          </a:prstGeom>
        </p:spPr>
        <p:txBody>
          <a:bodyPr/>
          <a:lstStyle>
            <a:lvl1pPr defTabSz="484886">
              <a:defRPr sz="6640"/>
            </a:lvl1pPr>
          </a:lstStyle>
          <a:p>
            <a:pPr/>
            <a:r>
              <a:t>Why learning by doing works?</a:t>
            </a:r>
          </a:p>
        </p:txBody>
      </p:sp>
      <p:sp>
        <p:nvSpPr>
          <p:cNvPr id="261" name="Communal leadership and process…"/>
          <p:cNvSpPr txBox="1"/>
          <p:nvPr>
            <p:ph type="body" sz="half" idx="1"/>
          </p:nvPr>
        </p:nvSpPr>
        <p:spPr>
          <a:prstGeom prst="rect">
            <a:avLst/>
          </a:prstGeom>
        </p:spPr>
        <p:txBody>
          <a:bodyPr/>
          <a:lstStyle/>
          <a:p>
            <a:pPr marL="294894" indent="-294894" defTabSz="502412">
              <a:spcBef>
                <a:spcPts val="2700"/>
              </a:spcBef>
              <a:defRPr sz="2408"/>
            </a:pPr>
            <a:r>
              <a:rPr b="1"/>
              <a:t>Communal</a:t>
            </a:r>
            <a:r>
              <a:t> leadership and process</a:t>
            </a:r>
          </a:p>
          <a:p>
            <a:pPr marL="294894" indent="-294894" defTabSz="502412">
              <a:spcBef>
                <a:spcPts val="2700"/>
              </a:spcBef>
              <a:defRPr sz="2408"/>
            </a:pPr>
            <a:r>
              <a:rPr b="1"/>
              <a:t>Users</a:t>
            </a:r>
            <a:r>
              <a:t> are central and involved through the process</a:t>
            </a:r>
          </a:p>
          <a:p>
            <a:pPr marL="294894" indent="-294894" defTabSz="502412">
              <a:spcBef>
                <a:spcPts val="2700"/>
              </a:spcBef>
              <a:defRPr sz="2408"/>
            </a:pPr>
            <a:r>
              <a:rPr b="1"/>
              <a:t>Idea</a:t>
            </a:r>
            <a:r>
              <a:t> creation is accountable to user and the challenge trying to be solved</a:t>
            </a:r>
          </a:p>
          <a:p>
            <a:pPr marL="294894" indent="-294894" defTabSz="502412">
              <a:spcBef>
                <a:spcPts val="2700"/>
              </a:spcBef>
              <a:defRPr sz="2408"/>
            </a:pPr>
            <a:r>
              <a:rPr b="1"/>
              <a:t>Multiple perspectives/skills</a:t>
            </a:r>
            <a:r>
              <a:t> required - language, motor skills, imagination, feedback, collective problem-solving</a:t>
            </a:r>
          </a:p>
          <a:p>
            <a:pPr marL="294894" indent="-294894" defTabSz="502412">
              <a:spcBef>
                <a:spcPts val="2700"/>
              </a:spcBef>
              <a:defRPr sz="2408"/>
            </a:pPr>
            <a:r>
              <a:rPr b="1"/>
              <a:t>Process</a:t>
            </a:r>
            <a:r>
              <a:t> clarifies the why or importance of addressing the issue.</a:t>
            </a:r>
          </a:p>
        </p:txBody>
      </p:sp>
      <p:pic>
        <p:nvPicPr>
          <p:cNvPr id="262" name="download-1.jpg" descr="download-1.jpg"/>
          <p:cNvPicPr>
            <a:picLocks noChangeAspect="1"/>
          </p:cNvPicPr>
          <p:nvPr/>
        </p:nvPicPr>
        <p:blipFill>
          <a:blip r:embed="rId2">
            <a:alphaModFix amt="61543"/>
            <a:extLst/>
          </a:blip>
          <a:stretch>
            <a:fillRect/>
          </a:stretch>
        </p:blipFill>
        <p:spPr>
          <a:xfrm>
            <a:off x="6715764" y="3481053"/>
            <a:ext cx="5671209" cy="3371544"/>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4" name="design_thinking_machine_learning.png" descr="design_thinking_machine_learning.png"/>
          <p:cNvPicPr>
            <a:picLocks noChangeAspect="1"/>
          </p:cNvPicPr>
          <p:nvPr/>
        </p:nvPicPr>
        <p:blipFill>
          <a:blip r:embed="rId2">
            <a:extLst/>
          </a:blip>
          <a:stretch>
            <a:fillRect/>
          </a:stretch>
        </p:blipFill>
        <p:spPr>
          <a:xfrm>
            <a:off x="533664" y="1484228"/>
            <a:ext cx="11937472" cy="6785144"/>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Resources"/>
          <p:cNvSpPr txBox="1"/>
          <p:nvPr>
            <p:ph type="title"/>
          </p:nvPr>
        </p:nvSpPr>
        <p:spPr>
          <a:prstGeom prst="rect">
            <a:avLst/>
          </a:prstGeom>
        </p:spPr>
        <p:txBody>
          <a:bodyPr/>
          <a:lstStyle/>
          <a:p>
            <a:pPr/>
            <a:r>
              <a:t>Resources</a:t>
            </a:r>
          </a:p>
        </p:txBody>
      </p:sp>
      <p:sp>
        <p:nvSpPr>
          <p:cNvPr id="267" name="Change by Design, Tim Brown…"/>
          <p:cNvSpPr txBox="1"/>
          <p:nvPr>
            <p:ph type="body" idx="1"/>
          </p:nvPr>
        </p:nvSpPr>
        <p:spPr>
          <a:xfrm>
            <a:off x="3746500" y="2400300"/>
            <a:ext cx="8868718" cy="6286500"/>
          </a:xfrm>
          <a:prstGeom prst="rect">
            <a:avLst/>
          </a:prstGeom>
        </p:spPr>
        <p:txBody>
          <a:bodyPr/>
          <a:lstStyle/>
          <a:p>
            <a:pPr/>
            <a:r>
              <a:rPr i="1"/>
              <a:t>Change by Design</a:t>
            </a:r>
            <a:r>
              <a:t>, Tim Brown</a:t>
            </a:r>
          </a:p>
          <a:p>
            <a:pPr/>
            <a:r>
              <a:rPr i="1"/>
              <a:t>The Innovator’s Way</a:t>
            </a:r>
            <a:r>
              <a:t>, Dunning and Dunham</a:t>
            </a:r>
          </a:p>
          <a:p>
            <a:pPr/>
            <a:r>
              <a:t>The Field Guide to Human-Centered Design by IDEO (book of ideas)</a:t>
            </a:r>
          </a:p>
          <a:p>
            <a:pPr/>
            <a:r>
              <a:t>Method Cards - </a:t>
            </a:r>
            <a:r>
              <a:rPr u="sng">
                <a:hlinkClick r:id="rId2" invalidUrl="" action="" tgtFrame="" tooltip="" history="1" highlightClick="0" endSnd="0"/>
              </a:rPr>
              <a:t>https://www.ideo.com/post/method-cards</a:t>
            </a:r>
          </a:p>
          <a:p>
            <a:pPr/>
            <a:r>
              <a:t>Activities - </a:t>
            </a:r>
            <a:r>
              <a:rPr u="sng">
                <a:hlinkClick r:id="rId3" invalidUrl="" action="" tgtFrame="" tooltip="" history="1" highlightClick="0" endSnd="0"/>
              </a:rPr>
              <a:t>https://www.ideo.org/approach</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