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0.jpeg" ContentType="image/jpeg"/>
  <Override PartName="/ppt/media/image11.jpeg" ContentType="image/jpeg"/>
  <Override PartName="/ppt/charts/chart1.xml" ContentType="application/vnd.openxmlformats-officedocument.drawingml.chart+xml"/>
  <Override PartName="/ppt/media/image12.jpeg" ContentType="image/jpeg"/>
  <Override PartName="/ppt/media/image13.jpeg" ContentType="image/jpeg"/>
  <Override PartName="/ppt/media/image14.jpeg" ContentType="image/jpeg"/>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media/image15.jpeg" ContentType="image/jpeg"/>
  <Override PartName="/ppt/media/image16.jpeg" ContentType="image/jpeg"/>
  <Override PartName="/ppt/media/image17.jpeg" ContentType="image/jpeg"/>
  <Override PartName="/ppt/charts/chart6.xml" ContentType="application/vnd.openxmlformats-officedocument.drawingml.chart+xml"/>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notesSlides/notesSlide4.xml" ContentType="application/vnd.openxmlformats-officedocument.presentationml.notesSlide+xml"/>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Age</c:v>
                </c:pt>
              </c:strCache>
            </c:strRef>
          </c:tx>
          <c:spPr>
            <a:solidFill>
              <a:srgbClr val="0365C0"/>
            </a:solidFill>
            <a:ln w="9525" cap="flat">
              <a:solidFill>
                <a:srgbClr val="F9F9F9"/>
              </a:solidFill>
              <a:prstDash val="solid"/>
              <a:round/>
            </a:ln>
            <a:effectLst>
              <a:outerShdw sx="100000" sy="100000" kx="0" ky="0" algn="tl" rotWithShape="1" blurRad="38100" dist="25400" dir="5400000">
                <a:srgbClr val="000000">
                  <a:alpha val="50000"/>
                </a:srgbClr>
              </a:outerShdw>
            </a:effectLst>
          </c:spPr>
          <c:explosion val="0"/>
          <c:dPt>
            <c:idx val="0"/>
            <c:explosion val="0"/>
            <c:spPr>
              <a:solidFill>
                <a:srgbClr val="0365C0"/>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Pt>
            <c:idx val="1"/>
            <c:explosion val="0"/>
            <c:spPr>
              <a:solidFill>
                <a:srgbClr val="00882B"/>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Pt>
            <c:idx val="2"/>
            <c:explosion val="0"/>
            <c:spPr>
              <a:solidFill>
                <a:srgbClr val="DCBD23"/>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Pt>
            <c:idx val="3"/>
            <c:explosion val="0"/>
            <c:spPr>
              <a:solidFill>
                <a:srgbClr val="DE6A10"/>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Pt>
            <c:idx val="4"/>
            <c:explosion val="0"/>
            <c:spPr>
              <a:solidFill>
                <a:srgbClr val="C82506"/>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Pt>
            <c:idx val="5"/>
            <c:explosion val="0"/>
            <c:spPr>
              <a:solidFill>
                <a:srgbClr val="773F9B"/>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Lbls>
            <c:dLbl>
              <c:idx val="0"/>
              <c:numFmt formatCode="#,##0%" sourceLinked="0"/>
              <c:txPr>
                <a:bodyPr/>
                <a:lstStyle/>
                <a:p>
                  <a:pPr>
                    <a:defRPr b="1" i="0" strike="noStrike" sz="3000" u="none">
                      <a:solidFill>
                        <a:srgbClr val="000000"/>
                      </a:solidFill>
                      <a:latin typeface="Gill Sans"/>
                    </a:defRPr>
                  </a:pPr>
                </a:p>
              </c:txPr>
              <c:dLblPos val="ctr"/>
              <c:showLegendKey val="0"/>
              <c:showVal val="0"/>
              <c:showCatName val="0"/>
              <c:showSerName val="0"/>
              <c:showPercent val="1"/>
              <c:showBubbleSize val="0"/>
            </c:dLbl>
            <c:dLbl>
              <c:idx val="1"/>
              <c:numFmt formatCode="#,##0%" sourceLinked="0"/>
              <c:txPr>
                <a:bodyPr/>
                <a:lstStyle/>
                <a:p>
                  <a:pPr>
                    <a:defRPr b="0" i="0" strike="noStrike" sz="1800" u="none">
                      <a:solidFill>
                        <a:srgbClr val="000000"/>
                      </a:solidFill>
                      <a:latin typeface="Gill Sans"/>
                    </a:defRPr>
                  </a:pPr>
                </a:p>
              </c:txPr>
              <c:dLblPos val="ctr"/>
              <c:showLegendKey val="0"/>
              <c:showVal val="0"/>
              <c:showCatName val="0"/>
              <c:showSerName val="0"/>
              <c:showPercent val="1"/>
              <c:showBubbleSize val="0"/>
            </c:dLbl>
            <c:dLbl>
              <c:idx val="2"/>
              <c:numFmt formatCode="#,##0%" sourceLinked="0"/>
              <c:txPr>
                <a:bodyPr/>
                <a:lstStyle/>
                <a:p>
                  <a:pPr>
                    <a:defRPr b="0" i="0" strike="noStrike" sz="1800" u="none">
                      <a:solidFill>
                        <a:srgbClr val="000000"/>
                      </a:solidFill>
                      <a:latin typeface="Gill Sans"/>
                    </a:defRPr>
                  </a:pPr>
                </a:p>
              </c:txPr>
              <c:dLblPos val="ctr"/>
              <c:showLegendKey val="0"/>
              <c:showVal val="0"/>
              <c:showCatName val="0"/>
              <c:showSerName val="0"/>
              <c:showPercent val="1"/>
              <c:showBubbleSize val="0"/>
            </c:dLbl>
            <c:dLbl>
              <c:idx val="3"/>
              <c:numFmt formatCode="#,##0%" sourceLinked="0"/>
              <c:txPr>
                <a:bodyPr/>
                <a:lstStyle/>
                <a:p>
                  <a:pPr>
                    <a:defRPr b="0" i="0" strike="noStrike" sz="1800" u="none">
                      <a:solidFill>
                        <a:srgbClr val="000000"/>
                      </a:solidFill>
                      <a:latin typeface="Gill Sans"/>
                    </a:defRPr>
                  </a:pPr>
                </a:p>
              </c:txPr>
              <c:dLblPos val="ctr"/>
              <c:showLegendKey val="0"/>
              <c:showVal val="0"/>
              <c:showCatName val="0"/>
              <c:showSerName val="0"/>
              <c:showPercent val="1"/>
              <c:showBubbleSize val="0"/>
            </c:dLbl>
            <c:dLbl>
              <c:idx val="4"/>
              <c:numFmt formatCode="#,##0%" sourceLinked="0"/>
              <c:txPr>
                <a:bodyPr/>
                <a:lstStyle/>
                <a:p>
                  <a:pPr>
                    <a:defRPr b="0" i="0" strike="noStrike" sz="1800" u="none">
                      <a:solidFill>
                        <a:srgbClr val="000000"/>
                      </a:solidFill>
                      <a:latin typeface="Gill Sans"/>
                    </a:defRPr>
                  </a:pPr>
                </a:p>
              </c:txPr>
              <c:dLblPos val="ctr"/>
              <c:showLegendKey val="0"/>
              <c:showVal val="0"/>
              <c:showCatName val="0"/>
              <c:showSerName val="0"/>
              <c:showPercent val="1"/>
              <c:showBubbleSize val="0"/>
            </c:dLbl>
            <c:dLbl>
              <c:idx val="5"/>
              <c:numFmt formatCode="#,##0%" sourceLinked="0"/>
              <c:txPr>
                <a:bodyPr/>
                <a:lstStyle/>
                <a:p>
                  <a:pPr>
                    <a:defRPr b="0" i="0" strike="noStrike" sz="1800" u="none">
                      <a:solidFill>
                        <a:srgbClr val="000000"/>
                      </a:solidFill>
                      <a:latin typeface="Gill Sans"/>
                    </a:defRPr>
                  </a:pPr>
                </a:p>
              </c:txPr>
              <c:dLblPos val="ctr"/>
              <c:showLegendKey val="0"/>
              <c:showVal val="0"/>
              <c:showCatName val="0"/>
              <c:showSerName val="0"/>
              <c:showPercent val="1"/>
              <c:showBubbleSize val="0"/>
            </c:dLbl>
            <c:numFmt formatCode="#,##0%" sourceLinked="0"/>
            <c:txPr>
              <a:bodyPr/>
              <a:lstStyle/>
              <a:p>
                <a:pPr>
                  <a:defRPr b="1" i="0" strike="noStrike" sz="3000" u="none">
                    <a:solidFill>
                      <a:srgbClr val="000000"/>
                    </a:solidFill>
                    <a:latin typeface="Gill Sans"/>
                  </a:defRPr>
                </a:pPr>
              </a:p>
            </c:txPr>
            <c:dLblPos val="ctr"/>
            <c:showLegendKey val="0"/>
            <c:showVal val="0"/>
            <c:showCatName val="0"/>
            <c:showSerName val="0"/>
            <c:showPercent val="1"/>
            <c:showBubbleSize val="0"/>
            <c:showLeaderLines val="1"/>
            <c:leaderLines>
              <c:spPr>
                <a:noFill/>
                <a:ln w="6350" cap="flat">
                  <a:solidFill>
                    <a:srgbClr val="000000"/>
                  </a:solidFill>
                  <a:prstDash val="solid"/>
                  <a:miter lim="400000"/>
                </a:ln>
                <a:effectLst/>
              </c:spPr>
            </c:leaderLines>
          </c:dLbls>
          <c:cat>
            <c:strRef>
              <c:f>Sheet1!$B$1:$G$1</c:f>
              <c:strCache>
                <c:ptCount val="6"/>
                <c:pt idx="0">
                  <c:v>11-13</c:v>
                </c:pt>
                <c:pt idx="1">
                  <c:v>other</c:v>
                </c:pt>
                <c:pt idx="2">
                  <c:v>June</c:v>
                </c:pt>
                <c:pt idx="3">
                  <c:v>July</c:v>
                </c:pt>
                <c:pt idx="4">
                  <c:v>August</c:v>
                </c:pt>
                <c:pt idx="5">
                  <c:v>September</c:v>
                </c:pt>
              </c:strCache>
            </c:strRef>
          </c:cat>
          <c:val>
            <c:numRef>
              <c:f>Sheet1!$B$2:$G$2</c:f>
              <c:numCache>
                <c:ptCount val="6"/>
                <c:pt idx="0">
                  <c:v>82.000000</c:v>
                </c:pt>
                <c:pt idx="1">
                  <c:v>18.000000</c:v>
                </c:pt>
                <c:pt idx="2">
                  <c:v>0.000000</c:v>
                </c:pt>
                <c:pt idx="3">
                  <c:v>0.000000</c:v>
                </c:pt>
                <c:pt idx="4">
                  <c:v>0.000000</c:v>
                </c:pt>
                <c:pt idx="5">
                  <c:v>0.000000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23594"/>
          <c:y val="0.165142"/>
          <c:w val="0.716507"/>
          <c:h val="0.589524"/>
        </c:manualLayout>
      </c:layout>
      <c:barChart>
        <c:barDir val="bar"/>
        <c:grouping val="stacked"/>
        <c:varyColors val="0"/>
        <c:ser>
          <c:idx val="0"/>
          <c:order val="0"/>
          <c:tx>
            <c:strRef>
              <c:f>Sheet1!$A$2</c:f>
              <c:strCache>
                <c:ptCount val="1"/>
                <c:pt idx="0">
                  <c:v>required</c:v>
                </c:pt>
              </c:strCache>
            </c:strRef>
          </c:tx>
          <c:spPr>
            <a:solidFill>
              <a:schemeClr val="accent1"/>
            </a:solidFill>
            <a:ln w="12700" cap="flat">
              <a:noFill/>
              <a:miter lim="400000"/>
            </a:ln>
            <a:effectLst/>
          </c:spPr>
          <c:invertIfNegative val="0"/>
          <c:dLbls>
            <c:numFmt formatCode="#,##0" sourceLinked="0"/>
            <c:txPr>
              <a:bodyPr/>
              <a:lstStyle/>
              <a:p>
                <a:pPr>
                  <a:defRPr b="0" i="0" strike="noStrike" sz="34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Sheet1!$B$1:$E$1</c:f>
              <c:strCache>
                <c:ptCount val="4"/>
                <c:pt idx="0">
                  <c:v>worship</c:v>
                </c:pt>
                <c:pt idx="1">
                  <c:v>homework</c:v>
                </c:pt>
                <c:pt idx="2">
                  <c:v>faith statement</c:v>
                </c:pt>
                <c:pt idx="3">
                  <c:v/>
                </c:pt>
              </c:strCache>
            </c:strRef>
          </c:cat>
          <c:val>
            <c:numRef>
              <c:f>Sheet1!$B$2:$E$2</c:f>
              <c:numCache>
                <c:ptCount val="3"/>
                <c:pt idx="0">
                  <c:v>77.000000</c:v>
                </c:pt>
                <c:pt idx="1">
                  <c:v>65.000000</c:v>
                </c:pt>
                <c:pt idx="2">
                  <c:v>59.000000</c:v>
                </c:pt>
              </c:numCache>
            </c:numRef>
          </c:val>
        </c:ser>
        <c:ser>
          <c:idx val="1"/>
          <c:order val="1"/>
          <c:tx>
            <c:strRef>
              <c:f>Sheet1!$A$3</c:f>
              <c:strCache>
                <c:ptCount val="1"/>
                <c:pt idx="0">
                  <c:v>optional</c:v>
                </c:pt>
              </c:strCache>
            </c:strRef>
          </c:tx>
          <c:spPr>
            <a:solidFill>
              <a:schemeClr val="accent3"/>
            </a:solidFill>
            <a:ln w="12700" cap="flat">
              <a:noFill/>
              <a:miter lim="400000"/>
            </a:ln>
            <a:effectLst/>
          </c:spPr>
          <c:invertIfNegative val="0"/>
          <c:dLbls>
            <c:numFmt formatCode="#,##0" sourceLinked="0"/>
            <c:txPr>
              <a:bodyPr/>
              <a:lstStyle/>
              <a:p>
                <a:pPr>
                  <a:defRPr b="0" i="0" strike="noStrike" sz="34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Sheet1!$B$1:$E$1</c:f>
              <c:strCache>
                <c:ptCount val="4"/>
                <c:pt idx="0">
                  <c:v>worship</c:v>
                </c:pt>
                <c:pt idx="1">
                  <c:v>homework</c:v>
                </c:pt>
                <c:pt idx="2">
                  <c:v>faith statement</c:v>
                </c:pt>
                <c:pt idx="3">
                  <c:v/>
                </c:pt>
              </c:strCache>
            </c:strRef>
          </c:cat>
          <c:val>
            <c:numRef>
              <c:f>Sheet1!$B$3:$E$3</c:f>
              <c:numCache>
                <c:ptCount val="3"/>
                <c:pt idx="0">
                  <c:v>22.000000</c:v>
                </c:pt>
                <c:pt idx="1">
                  <c:v>24.000000</c:v>
                </c:pt>
                <c:pt idx="2">
                  <c:v>18.000000</c:v>
                </c:pt>
              </c:numCache>
            </c:numRef>
          </c:val>
        </c:ser>
        <c:gapWidth val="4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1200" u="none">
                <a:solidFill>
                  <a:srgbClr val="000000"/>
                </a:solidFill>
                <a:latin typeface="Helvetica Neue"/>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2200" u="none">
                <a:solidFill>
                  <a:srgbClr val="000000"/>
                </a:solidFill>
                <a:latin typeface="Helvetica Neue"/>
              </a:defRPr>
            </a:pPr>
          </a:p>
        </c:txPr>
        <c:crossAx val="2094734552"/>
        <c:crosses val="autoZero"/>
        <c:crossBetween val="between"/>
        <c:majorUnit val="25"/>
        <c:minorUnit val="1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246014"/>
          <c:y val="0.165142"/>
          <c:w val="0.721634"/>
          <c:h val="0.589524"/>
        </c:manualLayout>
      </c:layout>
      <c:barChart>
        <c:barDir val="bar"/>
        <c:grouping val="stacked"/>
        <c:varyColors val="0"/>
        <c:ser>
          <c:idx val="0"/>
          <c:order val="0"/>
          <c:tx>
            <c:strRef>
              <c:f>Sheet1!$A$2</c:f>
              <c:strCache>
                <c:ptCount val="1"/>
                <c:pt idx="0">
                  <c:v>required</c:v>
                </c:pt>
              </c:strCache>
            </c:strRef>
          </c:tx>
          <c:spPr>
            <a:solidFill>
              <a:schemeClr val="accent1"/>
            </a:solidFill>
            <a:ln w="12700" cap="flat">
              <a:noFill/>
              <a:miter lim="400000"/>
            </a:ln>
            <a:effectLst/>
          </c:spPr>
          <c:invertIfNegative val="0"/>
          <c:dLbls>
            <c:numFmt formatCode="#,##0" sourceLinked="0"/>
            <c:txPr>
              <a:bodyPr/>
              <a:lstStyle/>
              <a:p>
                <a:pPr>
                  <a:defRPr b="0" i="0" strike="noStrike" sz="34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Sheet1!$B$1:$E$1</c:f>
              <c:strCache>
                <c:ptCount val="4"/>
                <c:pt idx="0">
                  <c:v>Mission/service</c:v>
                </c:pt>
                <c:pt idx="1">
                  <c:v>retreat</c:v>
                </c:pt>
                <c:pt idx="2">
                  <c:v>faith statement</c:v>
                </c:pt>
                <c:pt idx="3">
                  <c:v/>
                </c:pt>
              </c:strCache>
            </c:strRef>
          </c:cat>
          <c:val>
            <c:numRef>
              <c:f>Sheet1!$B$2:$E$2</c:f>
              <c:numCache>
                <c:ptCount val="3"/>
                <c:pt idx="0">
                  <c:v>40.000000</c:v>
                </c:pt>
                <c:pt idx="1">
                  <c:v>65.000000</c:v>
                </c:pt>
                <c:pt idx="2">
                  <c:v>32.000000</c:v>
                </c:pt>
              </c:numCache>
            </c:numRef>
          </c:val>
        </c:ser>
        <c:ser>
          <c:idx val="1"/>
          <c:order val="1"/>
          <c:tx>
            <c:strRef>
              <c:f>Sheet1!$A$3</c:f>
              <c:strCache>
                <c:ptCount val="1"/>
                <c:pt idx="0">
                  <c:v>optional</c:v>
                </c:pt>
              </c:strCache>
            </c:strRef>
          </c:tx>
          <c:spPr>
            <a:solidFill>
              <a:schemeClr val="accent3"/>
            </a:solidFill>
            <a:ln w="12700" cap="flat">
              <a:noFill/>
              <a:miter lim="400000"/>
            </a:ln>
            <a:effectLst/>
          </c:spPr>
          <c:invertIfNegative val="0"/>
          <c:dLbls>
            <c:numFmt formatCode="#,##0" sourceLinked="0"/>
            <c:txPr>
              <a:bodyPr/>
              <a:lstStyle/>
              <a:p>
                <a:pPr>
                  <a:defRPr b="0" i="0" strike="noStrike" sz="34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Sheet1!$B$1:$E$1</c:f>
              <c:strCache>
                <c:ptCount val="4"/>
                <c:pt idx="0">
                  <c:v>Mission/service</c:v>
                </c:pt>
                <c:pt idx="1">
                  <c:v>retreat</c:v>
                </c:pt>
                <c:pt idx="2">
                  <c:v>faith statement</c:v>
                </c:pt>
                <c:pt idx="3">
                  <c:v/>
                </c:pt>
              </c:strCache>
            </c:strRef>
          </c:cat>
          <c:val>
            <c:numRef>
              <c:f>Sheet1!$B$3:$E$3</c:f>
              <c:numCache>
                <c:ptCount val="3"/>
                <c:pt idx="0">
                  <c:v>38.000000</c:v>
                </c:pt>
                <c:pt idx="1">
                  <c:v>23.000000</c:v>
                </c:pt>
                <c:pt idx="2">
                  <c:v>16.000000</c:v>
                </c:pt>
              </c:numCache>
            </c:numRef>
          </c:val>
        </c:ser>
        <c:gapWidth val="4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1200" u="none">
                <a:solidFill>
                  <a:srgbClr val="000000"/>
                </a:solidFill>
                <a:latin typeface="Helvetica Neue"/>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2200" u="none">
                <a:solidFill>
                  <a:srgbClr val="000000"/>
                </a:solidFill>
                <a:latin typeface="Helvetica Neue"/>
              </a:defRPr>
            </a:pPr>
          </a:p>
        </c:txPr>
        <c:crossAx val="2094734552"/>
        <c:crosses val="autoZero"/>
        <c:crossBetween val="between"/>
        <c:majorUnit val="22.5"/>
        <c:minorUnit val="11.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153304"/>
          <c:y val="0.188868"/>
          <c:w val="0.810366"/>
          <c:h val="0.532347"/>
        </c:manualLayout>
      </c:layout>
      <c:barChart>
        <c:barDir val="bar"/>
        <c:grouping val="stacked"/>
        <c:varyColors val="0"/>
        <c:ser>
          <c:idx val="0"/>
          <c:order val="0"/>
          <c:tx>
            <c:strRef>
              <c:f>Sheet1!$A$2</c:f>
              <c:strCache>
                <c:ptCount val="1"/>
                <c:pt idx="0">
                  <c:v>required</c:v>
                </c:pt>
              </c:strCache>
            </c:strRef>
          </c:tx>
          <c:spPr>
            <a:solidFill>
              <a:schemeClr val="accent1"/>
            </a:solidFill>
            <a:ln w="12700" cap="flat">
              <a:noFill/>
              <a:miter lim="400000"/>
            </a:ln>
            <a:effectLst/>
          </c:spPr>
          <c:invertIfNegative val="0"/>
          <c:dLbls>
            <c:numFmt formatCode="#,##0" sourceLinked="0"/>
            <c:txPr>
              <a:bodyPr/>
              <a:lstStyle/>
              <a:p>
                <a:pPr>
                  <a:defRPr b="0" i="0" strike="noStrike" sz="34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Sheet1!$B$1:$D$1</c:f>
              <c:strCache>
                <c:ptCount val="3"/>
                <c:pt idx="0">
                  <c:v>parents</c:v>
                </c:pt>
                <c:pt idx="1">
                  <c:v>camp</c:v>
                </c:pt>
                <c:pt idx="2">
                  <c:v/>
                </c:pt>
              </c:strCache>
            </c:strRef>
          </c:cat>
          <c:val>
            <c:numRef>
              <c:f>Sheet1!$B$2:$D$2</c:f>
              <c:numCache>
                <c:ptCount val="2"/>
                <c:pt idx="0">
                  <c:v>17.000000</c:v>
                </c:pt>
                <c:pt idx="1">
                  <c:v>8.000000</c:v>
                </c:pt>
              </c:numCache>
            </c:numRef>
          </c:val>
        </c:ser>
        <c:ser>
          <c:idx val="1"/>
          <c:order val="1"/>
          <c:tx>
            <c:strRef>
              <c:f>Sheet1!$A$3</c:f>
              <c:strCache>
                <c:ptCount val="1"/>
                <c:pt idx="0">
                  <c:v>optional</c:v>
                </c:pt>
              </c:strCache>
            </c:strRef>
          </c:tx>
          <c:spPr>
            <a:solidFill>
              <a:schemeClr val="accent3"/>
            </a:solidFill>
            <a:ln w="12700" cap="flat">
              <a:noFill/>
              <a:miter lim="400000"/>
            </a:ln>
            <a:effectLst/>
          </c:spPr>
          <c:invertIfNegative val="0"/>
          <c:dLbls>
            <c:numFmt formatCode="#,##0" sourceLinked="0"/>
            <c:txPr>
              <a:bodyPr/>
              <a:lstStyle/>
              <a:p>
                <a:pPr>
                  <a:defRPr b="0" i="0" strike="noStrike" sz="34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Sheet1!$B$1:$D$1</c:f>
              <c:strCache>
                <c:ptCount val="3"/>
                <c:pt idx="0">
                  <c:v>parents</c:v>
                </c:pt>
                <c:pt idx="1">
                  <c:v>camp</c:v>
                </c:pt>
                <c:pt idx="2">
                  <c:v/>
                </c:pt>
              </c:strCache>
            </c:strRef>
          </c:cat>
          <c:val>
            <c:numRef>
              <c:f>Sheet1!$B$3:$D$3</c:f>
              <c:numCache>
                <c:ptCount val="2"/>
                <c:pt idx="0">
                  <c:v>27.000000</c:v>
                </c:pt>
                <c:pt idx="1">
                  <c:v>18.000000</c:v>
                </c:pt>
              </c:numCache>
            </c:numRef>
          </c:val>
        </c:ser>
        <c:gapWidth val="4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1200" u="none">
                <a:solidFill>
                  <a:srgbClr val="000000"/>
                </a:solidFill>
                <a:latin typeface="Helvetica Neue"/>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2200" u="none">
                <a:solidFill>
                  <a:srgbClr val="000000"/>
                </a:solidFill>
                <a:latin typeface="Helvetica Neue"/>
              </a:defRPr>
            </a:pPr>
          </a:p>
        </c:txPr>
        <c:crossAx val="2094734552"/>
        <c:crosses val="autoZero"/>
        <c:crossBetween val="between"/>
        <c:majorUnit val="12.5"/>
        <c:minorUnit val="6.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101795"/>
          <c:y val="0.101795"/>
          <c:w val="0.79641"/>
          <c:h val="0.78391"/>
        </c:manualLayout>
      </c:layout>
      <c:pieChart>
        <c:varyColors val="0"/>
        <c:ser>
          <c:idx val="0"/>
          <c:order val="0"/>
          <c:tx>
            <c:strRef>
              <c:f>Sheet1!$A$2</c:f>
              <c:strCache>
                <c:ptCount val="1"/>
                <c:pt idx="0">
                  <c:v>Sales</c:v>
                </c:pt>
              </c:strCache>
            </c:strRef>
          </c:tx>
          <c:spPr>
            <a:solidFill>
              <a:srgbClr val="0365C0"/>
            </a:solidFill>
            <a:ln w="9525" cap="flat">
              <a:solidFill>
                <a:srgbClr val="F9F9F9"/>
              </a:solidFill>
              <a:prstDash val="solid"/>
              <a:round/>
            </a:ln>
            <a:effectLst>
              <a:outerShdw sx="100000" sy="100000" kx="0" ky="0" algn="tl" rotWithShape="1" blurRad="38100" dist="25400" dir="5400000">
                <a:srgbClr val="000000">
                  <a:alpha val="50000"/>
                </a:srgbClr>
              </a:outerShdw>
            </a:effectLst>
          </c:spPr>
          <c:explosion val="0"/>
          <c:dPt>
            <c:idx val="0"/>
            <c:explosion val="0"/>
            <c:spPr>
              <a:solidFill>
                <a:srgbClr val="0365C0"/>
              </a:solidFill>
              <a:ln w="9525" cap="flat">
                <a:solidFill>
                  <a:srgbClr val="F9F9F9"/>
                </a:solidFill>
                <a:prstDash val="solid"/>
                <a:round/>
              </a:ln>
              <a:effectLst>
                <a:outerShdw sx="100000" sy="100000" kx="0" ky="0" algn="tl" rotWithShape="1" blurRad="38100" dist="25400" dir="5400000">
                  <a:srgbClr val="000000">
                    <a:alpha val="50000"/>
                  </a:srgbClr>
                </a:outerShdw>
              </a:effectLst>
            </c:spPr>
          </c:dPt>
          <c:dPt>
            <c:idx val="1"/>
            <c:explosion val="0"/>
            <c:spPr>
              <a:solidFill>
                <a:srgbClr val="00882B"/>
              </a:solidFill>
              <a:ln w="9525" cap="flat">
                <a:solidFill>
                  <a:srgbClr val="F9F9F9"/>
                </a:solidFill>
                <a:prstDash val="solid"/>
                <a:round/>
              </a:ln>
              <a:effectLst>
                <a:outerShdw sx="100000" sy="100000" kx="0" ky="0" algn="tl" rotWithShape="1" blurRad="38100" dist="20000" dir="5400000">
                  <a:srgbClr val="000000">
                    <a:alpha val="38000"/>
                  </a:srgbClr>
                </a:outerShdw>
              </a:effectLst>
            </c:spPr>
          </c:dPt>
          <c:dPt>
            <c:idx val="2"/>
            <c:explosion val="0"/>
            <c:spPr>
              <a:solidFill>
                <a:srgbClr val="DCBD23"/>
              </a:solidFill>
              <a:ln w="9525" cap="flat">
                <a:solidFill>
                  <a:srgbClr val="F9F9F9"/>
                </a:solidFill>
                <a:prstDash val="solid"/>
                <a:round/>
              </a:ln>
              <a:effectLst>
                <a:outerShdw sx="100000" sy="100000" kx="0" ky="0" algn="tl" rotWithShape="1" blurRad="38100" dist="20000" dir="5400000">
                  <a:srgbClr val="000000">
                    <a:alpha val="38000"/>
                  </a:srgbClr>
                </a:outerShdw>
              </a:effectLst>
            </c:spPr>
          </c:dPt>
          <c:dPt>
            <c:idx val="3"/>
            <c:explosion val="0"/>
            <c:spPr>
              <a:solidFill>
                <a:srgbClr val="DE6A10"/>
              </a:solidFill>
              <a:ln w="9525" cap="flat">
                <a:solidFill>
                  <a:srgbClr val="F9F9F9"/>
                </a:solidFill>
                <a:prstDash val="solid"/>
                <a:round/>
              </a:ln>
              <a:effectLst>
                <a:outerShdw sx="100000" sy="100000" kx="0" ky="0" algn="tl" rotWithShape="1" blurRad="38100" dist="20000" dir="5400000">
                  <a:srgbClr val="000000">
                    <a:alpha val="38000"/>
                  </a:srgbClr>
                </a:outerShdw>
              </a:effectLst>
            </c:spPr>
          </c:dPt>
          <c:dPt>
            <c:idx val="4"/>
            <c:explosion val="0"/>
            <c:spPr>
              <a:solidFill>
                <a:srgbClr val="C82506"/>
              </a:solidFill>
              <a:ln w="9525" cap="flat">
                <a:solidFill>
                  <a:srgbClr val="F9F9F9"/>
                </a:solidFill>
                <a:prstDash val="solid"/>
                <a:round/>
              </a:ln>
              <a:effectLst>
                <a:outerShdw sx="100000" sy="100000" kx="0" ky="0" algn="tl" rotWithShape="1" blurRad="38100" dist="20000" dir="5400000">
                  <a:srgbClr val="000000">
                    <a:alpha val="38000"/>
                  </a:srgbClr>
                </a:outerShdw>
              </a:effectLst>
            </c:spPr>
          </c:dPt>
          <c:dPt>
            <c:idx val="5"/>
            <c:explosion val="0"/>
            <c:spPr>
              <a:solidFill>
                <a:srgbClr val="773F9B"/>
              </a:solidFill>
              <a:ln w="9525" cap="flat">
                <a:solidFill>
                  <a:srgbClr val="F9F9F9"/>
                </a:solidFill>
                <a:prstDash val="solid"/>
                <a:round/>
              </a:ln>
              <a:effectLst>
                <a:outerShdw sx="100000" sy="100000" kx="0" ky="0" algn="tl" rotWithShape="1" blurRad="38100" dist="20000" dir="5400000">
                  <a:srgbClr val="000000">
                    <a:alpha val="38000"/>
                  </a:srgbClr>
                </a:outerShdw>
              </a:effectLst>
            </c:spPr>
          </c:dPt>
          <c:dLbls>
            <c:dLbl>
              <c:idx val="0"/>
              <c:numFmt formatCode="0%" sourceLinked="0"/>
              <c:txPr>
                <a:bodyPr/>
                <a:lstStyle/>
                <a:p>
                  <a:pPr>
                    <a:defRPr b="1" i="0" strike="noStrike" sz="3000" u="none">
                      <a:solidFill>
                        <a:srgbClr val="000000"/>
                      </a:solidFill>
                      <a:latin typeface="Gill Sans"/>
                    </a:defRPr>
                  </a:pPr>
                </a:p>
              </c:txPr>
              <c:dLblPos val="inEnd"/>
              <c:showLegendKey val="0"/>
              <c:showVal val="0"/>
              <c:showCatName val="1"/>
              <c:showSerName val="0"/>
              <c:showPercent val="1"/>
              <c:showBubbleSize val="0"/>
            </c:dLbl>
            <c:dLbl>
              <c:idx val="1"/>
              <c:numFmt formatCode="0%" sourceLinked="0"/>
              <c:txPr>
                <a:bodyPr/>
                <a:lstStyle/>
                <a:p>
                  <a:pPr>
                    <a:defRPr b="1" i="0" strike="noStrike" sz="3000" u="none">
                      <a:solidFill>
                        <a:srgbClr val="000000"/>
                      </a:solidFill>
                      <a:latin typeface="Gill Sans"/>
                    </a:defRPr>
                  </a:pPr>
                </a:p>
              </c:txPr>
              <c:dLblPos val="inEnd"/>
              <c:showLegendKey val="0"/>
              <c:showVal val="0"/>
              <c:showCatName val="1"/>
              <c:showSerName val="0"/>
              <c:showPercent val="1"/>
              <c:showBubbleSize val="0"/>
            </c:dLbl>
            <c:dLbl>
              <c:idx val="2"/>
              <c:numFmt formatCode="0%" sourceLinked="0"/>
              <c:txPr>
                <a:bodyPr/>
                <a:lstStyle/>
                <a:p>
                  <a:pPr>
                    <a:defRPr b="1" i="0" strike="noStrike" sz="3000" u="none">
                      <a:solidFill>
                        <a:srgbClr val="000000"/>
                      </a:solidFill>
                      <a:latin typeface="Gill Sans"/>
                    </a:defRPr>
                  </a:pPr>
                </a:p>
              </c:txPr>
              <c:dLblPos val="inEnd"/>
              <c:showLegendKey val="0"/>
              <c:showVal val="0"/>
              <c:showCatName val="1"/>
              <c:showSerName val="0"/>
              <c:showPercent val="1"/>
              <c:showBubbleSize val="0"/>
            </c:dLbl>
            <c:dLbl>
              <c:idx val="3"/>
              <c:numFmt formatCode="0%" sourceLinked="0"/>
              <c:txPr>
                <a:bodyPr/>
                <a:lstStyle/>
                <a:p>
                  <a:pPr>
                    <a:defRPr b="1" i="0" strike="noStrike" sz="3000" u="none">
                      <a:solidFill>
                        <a:srgbClr val="000000"/>
                      </a:solidFill>
                      <a:latin typeface="Gill Sans"/>
                    </a:defRPr>
                  </a:pPr>
                </a:p>
              </c:txPr>
              <c:dLblPos val="inEnd"/>
              <c:showLegendKey val="0"/>
              <c:showVal val="0"/>
              <c:showCatName val="1"/>
              <c:showSerName val="0"/>
              <c:showPercent val="1"/>
              <c:showBubbleSize val="0"/>
            </c:dLbl>
            <c:dLbl>
              <c:idx val="4"/>
              <c:numFmt formatCode="0%" sourceLinked="0"/>
              <c:txPr>
                <a:bodyPr/>
                <a:lstStyle/>
                <a:p>
                  <a:pPr>
                    <a:defRPr b="1" i="0" strike="noStrike" sz="3000" u="none">
                      <a:solidFill>
                        <a:srgbClr val="000000"/>
                      </a:solidFill>
                      <a:latin typeface="Gill Sans"/>
                    </a:defRPr>
                  </a:pPr>
                </a:p>
              </c:txPr>
              <c:dLblPos val="inEnd"/>
              <c:showLegendKey val="0"/>
              <c:showVal val="0"/>
              <c:showCatName val="1"/>
              <c:showSerName val="0"/>
              <c:showPercent val="1"/>
              <c:showBubbleSize val="0"/>
            </c:dLbl>
            <c:dLbl>
              <c:idx val="5"/>
              <c:numFmt formatCode="0%" sourceLinked="0"/>
              <c:txPr>
                <a:bodyPr/>
                <a:lstStyle/>
                <a:p>
                  <a:pPr>
                    <a:defRPr b="0" i="0" strike="noStrike" sz="2400" u="none">
                      <a:solidFill>
                        <a:srgbClr val="000000"/>
                      </a:solidFill>
                      <a:latin typeface="Gill Sans"/>
                    </a:defRPr>
                  </a:pPr>
                </a:p>
              </c:txPr>
              <c:dLblPos val="inEnd"/>
              <c:showLegendKey val="0"/>
              <c:showVal val="0"/>
              <c:showCatName val="1"/>
              <c:showSerName val="0"/>
              <c:showPercent val="1"/>
              <c:showBubbleSize val="0"/>
            </c:dLbl>
            <c:numFmt formatCode="0%" sourceLinked="0"/>
            <c:txPr>
              <a:bodyPr/>
              <a:lstStyle/>
              <a:p>
                <a:pPr>
                  <a:defRPr b="1" i="0" strike="noStrike" sz="3000" u="none">
                    <a:solidFill>
                      <a:srgbClr val="000000"/>
                    </a:solidFill>
                    <a:latin typeface="Gill Sans"/>
                  </a:defRPr>
                </a:pPr>
              </a:p>
            </c:txPr>
            <c:dLblPos val="inEnd"/>
            <c:showLegendKey val="0"/>
            <c:showVal val="0"/>
            <c:showCatName val="1"/>
            <c:showSerName val="0"/>
            <c:showPercent val="1"/>
            <c:showBubbleSize val="0"/>
            <c:showLeaderLines val="1"/>
            <c:leaderLines>
              <c:spPr>
                <a:noFill/>
                <a:ln w="6350" cap="flat">
                  <a:solidFill>
                    <a:srgbClr val="000000"/>
                  </a:solidFill>
                  <a:prstDash val="solid"/>
                  <a:miter lim="400000"/>
                </a:ln>
                <a:effectLst/>
              </c:spPr>
            </c:leaderLines>
          </c:dLbls>
          <c:cat>
            <c:strRef>
              <c:f>Sheet1!$B$1:$F$1</c:f>
              <c:strCache>
                <c:ptCount val="5"/>
                <c:pt idx="0">
                  <c:v>more than 50</c:v>
                </c:pt>
                <c:pt idx="1">
                  <c:v>21 to 50</c:v>
                </c:pt>
                <c:pt idx="2">
                  <c:v>11 to 20</c:v>
                </c:pt>
                <c:pt idx="3">
                  <c:v>6 to 10</c:v>
                </c:pt>
                <c:pt idx="4">
                  <c:v>5 or less</c:v>
                </c:pt>
              </c:strCache>
            </c:strRef>
          </c:cat>
          <c:val>
            <c:numRef>
              <c:f>Sheet1!$B$2:$F$2</c:f>
              <c:numCache>
                <c:ptCount val="5"/>
                <c:pt idx="0">
                  <c:v>0.080000</c:v>
                </c:pt>
                <c:pt idx="1">
                  <c:v>0.160000</c:v>
                </c:pt>
                <c:pt idx="2">
                  <c:v>0.250000</c:v>
                </c:pt>
                <c:pt idx="3">
                  <c:v>0.230000</c:v>
                </c:pt>
                <c:pt idx="4">
                  <c:v>0.280000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1" i="0" strike="noStrike" sz="2000" u="none">
                <a:solidFill>
                  <a:srgbClr val="595959"/>
                </a:solidFill>
                <a:latin typeface="Cambria"/>
              </a:defRPr>
            </a:pPr>
            <a:r>
              <a:rPr b="1" i="0" strike="noStrike" sz="2000" u="none">
                <a:solidFill>
                  <a:srgbClr val="595959"/>
                </a:solidFill>
                <a:latin typeface="Cambria"/>
              </a:rPr>
              <a:t>Who conducts confirmation within your congregation? </a:t>
            </a:r>
          </a:p>
        </c:rich>
      </c:tx>
      <c:layout>
        <c:manualLayout>
          <c:xMode val="edge"/>
          <c:yMode val="edge"/>
          <c:x val="0.155018"/>
          <c:y val="0"/>
          <c:w val="0.689964"/>
          <c:h val="0.0834913"/>
        </c:manualLayout>
      </c:layout>
      <c:overlay val="1"/>
      <c:spPr>
        <a:noFill/>
        <a:effectLst/>
      </c:spPr>
    </c:title>
    <c:autoTitleDeleted val="1"/>
    <c:plotArea>
      <c:layout>
        <c:manualLayout>
          <c:layoutTarget val="inner"/>
          <c:xMode val="edge"/>
          <c:yMode val="edge"/>
          <c:x val="0.0498961"/>
          <c:y val="0.0834913"/>
          <c:w val="0.945104"/>
          <c:h val="0.856436"/>
        </c:manualLayout>
      </c:layout>
      <c:barChart>
        <c:barDir val="col"/>
        <c:grouping val="clustered"/>
        <c:varyColors val="0"/>
        <c:ser>
          <c:idx val="0"/>
          <c:order val="0"/>
          <c:tx>
            <c:v/>
          </c:tx>
          <c:spPr>
            <a:solidFill>
              <a:srgbClr val="243E90"/>
            </a:solidFill>
            <a:ln w="12700" cap="flat">
              <a:noFill/>
              <a:miter lim="400000"/>
            </a:ln>
            <a:effectLst/>
          </c:spPr>
          <c:invertIfNegative val="0"/>
          <c:dPt>
            <c:idx val="0"/>
            <c:spPr>
              <a:solidFill>
                <a:srgbClr val="243E90"/>
              </a:solidFill>
              <a:ln w="12700" cap="flat">
                <a:noFill/>
                <a:miter lim="400000"/>
              </a:ln>
              <a:effectLst/>
            </c:spPr>
          </c:dPt>
          <c:dPt>
            <c:idx val="1"/>
            <c:spPr>
              <a:solidFill>
                <a:srgbClr val="243E90"/>
              </a:solidFill>
              <a:ln w="12700" cap="flat">
                <a:noFill/>
                <a:miter lim="400000"/>
              </a:ln>
              <a:effectLst/>
            </c:spPr>
          </c:dPt>
          <c:dPt>
            <c:idx val="2"/>
            <c:spPr>
              <a:solidFill>
                <a:srgbClr val="243E90"/>
              </a:solidFill>
              <a:ln w="12700" cap="flat">
                <a:noFill/>
                <a:miter lim="400000"/>
              </a:ln>
              <a:effectLst/>
            </c:spPr>
          </c:dPt>
          <c:dPt>
            <c:idx val="3"/>
            <c:spPr>
              <a:solidFill>
                <a:srgbClr val="243E90"/>
              </a:solidFill>
              <a:ln w="12700" cap="flat">
                <a:noFill/>
                <a:miter lim="400000"/>
              </a:ln>
              <a:effectLst/>
            </c:spPr>
          </c:dPt>
          <c:dLbls>
            <c:dLbl>
              <c:idx val="0"/>
              <c:numFmt formatCode="0.0%" sourceLinked="0"/>
              <c:txPr>
                <a:bodyPr/>
                <a:lstStyle/>
                <a:p>
                  <a:pPr>
                    <a:defRPr b="0" i="0" strike="noStrike" sz="1400" u="none">
                      <a:solidFill>
                        <a:srgbClr val="404040"/>
                      </a:solidFill>
                      <a:latin typeface="Cambria"/>
                    </a:defRPr>
                  </a:pPr>
                </a:p>
              </c:txPr>
              <c:dLblPos val="outEnd"/>
              <c:showLegendKey val="0"/>
              <c:showVal val="1"/>
              <c:showCatName val="0"/>
              <c:showSerName val="0"/>
              <c:showPercent val="0"/>
              <c:showBubbleSize val="0"/>
            </c:dLbl>
            <c:dLbl>
              <c:idx val="1"/>
              <c:numFmt formatCode="0.0%" sourceLinked="0"/>
              <c:txPr>
                <a:bodyPr/>
                <a:lstStyle/>
                <a:p>
                  <a:pPr>
                    <a:defRPr b="0" i="0" strike="noStrike" sz="1500" u="none">
                      <a:solidFill>
                        <a:srgbClr val="404040"/>
                      </a:solidFill>
                      <a:latin typeface="Cambria"/>
                    </a:defRPr>
                  </a:pPr>
                </a:p>
              </c:txPr>
              <c:dLblPos val="outEnd"/>
              <c:showLegendKey val="0"/>
              <c:showVal val="1"/>
              <c:showCatName val="0"/>
              <c:showSerName val="0"/>
              <c:showPercent val="0"/>
              <c:showBubbleSize val="0"/>
            </c:dLbl>
            <c:dLbl>
              <c:idx val="2"/>
              <c:numFmt formatCode="0.0%" sourceLinked="0"/>
              <c:txPr>
                <a:bodyPr/>
                <a:lstStyle/>
                <a:p>
                  <a:pPr>
                    <a:defRPr b="0" i="0" strike="noStrike" sz="1400" u="none">
                      <a:solidFill>
                        <a:srgbClr val="404040"/>
                      </a:solidFill>
                      <a:latin typeface="Cambria"/>
                    </a:defRPr>
                  </a:pPr>
                </a:p>
              </c:txPr>
              <c:dLblPos val="outEnd"/>
              <c:showLegendKey val="0"/>
              <c:showVal val="1"/>
              <c:showCatName val="0"/>
              <c:showSerName val="0"/>
              <c:showPercent val="0"/>
              <c:showBubbleSize val="0"/>
            </c:dLbl>
            <c:dLbl>
              <c:idx val="3"/>
              <c:numFmt formatCode="0.0%" sourceLinked="0"/>
              <c:txPr>
                <a:bodyPr/>
                <a:lstStyle/>
                <a:p>
                  <a:pPr>
                    <a:defRPr b="0" i="0" strike="noStrike" sz="1400" u="none">
                      <a:solidFill>
                        <a:srgbClr val="404040"/>
                      </a:solidFill>
                      <a:latin typeface="Cambria"/>
                    </a:defRPr>
                  </a:pPr>
                </a:p>
              </c:txPr>
              <c:dLblPos val="outEnd"/>
              <c:showLegendKey val="0"/>
              <c:showVal val="1"/>
              <c:showCatName val="0"/>
              <c:showSerName val="0"/>
              <c:showPercent val="0"/>
              <c:showBubbleSize val="0"/>
            </c:dLbl>
            <c:numFmt formatCode="0.0%" sourceLinked="0"/>
            <c:txPr>
              <a:bodyPr/>
              <a:lstStyle/>
              <a:p>
                <a:pPr>
                  <a:defRPr b="0" i="0" strike="noStrike" sz="1400" u="none">
                    <a:solidFill>
                      <a:srgbClr val="404040"/>
                    </a:solidFill>
                    <a:latin typeface="Cambria"/>
                  </a:defRPr>
                </a:pPr>
              </a:p>
            </c:txPr>
            <c:dLblPos val="outEnd"/>
            <c:showLegendKey val="0"/>
            <c:showVal val="1"/>
            <c:showCatName val="0"/>
            <c:showSerName val="0"/>
            <c:showPercent val="0"/>
            <c:showBubbleSize val="0"/>
            <c:showLeaderLines val="0"/>
          </c:dLbls>
          <c:cat>
            <c:strLit>
              <c:ptCount val="4"/>
              <c:pt idx="0">
                <c:v>Clergy only</c:v>
              </c:pt>
              <c:pt idx="1">
                <c:v>Clergy + 2-3 adults</c:v>
              </c:pt>
              <c:pt idx="2">
                <c:v>Parent leading</c:v>
              </c:pt>
              <c:pt idx="3">
                <c:v>Volunteers, no Clergy</c:v>
              </c:pt>
            </c:strLit>
          </c:cat>
          <c:val>
            <c:numLit>
              <c:ptCount val="4"/>
              <c:pt idx="0">
                <c:v>0.274000</c:v>
              </c:pt>
              <c:pt idx="1">
                <c:v>0.250000</c:v>
              </c:pt>
              <c:pt idx="2">
                <c:v>0.540000</c:v>
              </c:pt>
              <c:pt idx="3">
                <c:v>0.014000</c:v>
              </c:pt>
            </c:numLit>
          </c:val>
        </c:ser>
        <c:gapWidth val="100"/>
        <c:overlap val="-27"/>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D9D9D9"/>
            </a:solidFill>
            <a:prstDash val="solid"/>
            <a:round/>
          </a:ln>
        </c:spPr>
        <c:txPr>
          <a:bodyPr rot="0"/>
          <a:lstStyle/>
          <a:p>
            <a:pPr>
              <a:defRPr b="0" i="0" strike="noStrike" sz="900" u="none">
                <a:solidFill>
                  <a:srgbClr val="595959"/>
                </a:solidFill>
                <a:latin typeface="Cambria"/>
              </a:defRPr>
            </a:pPr>
          </a:p>
        </c:txPr>
        <c:crossAx val="2094734553"/>
        <c:crosses val="autoZero"/>
        <c:auto val="1"/>
        <c:lblAlgn val="ctr"/>
        <c:noMultiLvlLbl val="1"/>
      </c:catAx>
      <c:valAx>
        <c:axId val="2094734553"/>
        <c:scaling>
          <c:orientation val="minMax"/>
        </c:scaling>
        <c:delete val="0"/>
        <c:axPos val="l"/>
        <c:majorGridlines>
          <c:spPr>
            <a:ln w="12700" cap="flat">
              <a:solidFill>
                <a:srgbClr val="000000"/>
              </a:solidFill>
              <a:prstDash val="solid"/>
              <a:round/>
            </a:ln>
          </c:spPr>
        </c:majorGridlines>
        <c:numFmt formatCode="0.0%" sourceLinked="0"/>
        <c:majorTickMark val="none"/>
        <c:minorTickMark val="none"/>
        <c:tickLblPos val="nextTo"/>
        <c:spPr>
          <a:ln w="12700" cap="flat">
            <a:noFill/>
            <a:prstDash val="solid"/>
            <a:round/>
          </a:ln>
        </c:spPr>
        <c:txPr>
          <a:bodyPr rot="0"/>
          <a:lstStyle/>
          <a:p>
            <a:pPr>
              <a:defRPr b="0" i="0" strike="noStrike" sz="900" u="none">
                <a:solidFill>
                  <a:srgbClr val="595959"/>
                </a:solidFill>
                <a:latin typeface="Cambria"/>
              </a:defRPr>
            </a:pPr>
          </a:p>
        </c:txPr>
        <c:crossAx val="2094734552"/>
        <c:crosses val="autoZero"/>
        <c:crossBetween val="between"/>
        <c:majorUnit val="0.15"/>
        <c:minorUnit val="0.075"/>
      </c:valAx>
      <c:spPr>
        <a:noFill/>
        <a:ln w="12700" cap="flat">
          <a:noFill/>
          <a:miter lim="400000"/>
        </a:ln>
        <a:effectLst/>
      </c:spPr>
    </c:plotArea>
    <c:plotVisOnly val="1"/>
    <c:dispBlanksAs val="gap"/>
  </c:chart>
  <c:spPr>
    <a:solidFill>
      <a:srgbClr val="FFFFFF"/>
    </a:solidFill>
    <a:ln w="12700" cap="flat">
      <a:solidFill>
        <a:srgbClr val="000000"/>
      </a:solidFill>
      <a:prstDash val="solid"/>
      <a:round/>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3" name="Shape 143"/>
          <p:cNvSpPr/>
          <p:nvPr>
            <p:ph type="sldImg"/>
          </p:nvPr>
        </p:nvSpPr>
        <p:spPr>
          <a:xfrm>
            <a:off x="1143000" y="685800"/>
            <a:ext cx="4572000" cy="3429000"/>
          </a:xfrm>
          <a:prstGeom prst="rect">
            <a:avLst/>
          </a:prstGeom>
        </p:spPr>
        <p:txBody>
          <a:bodyPr/>
          <a:lstStyle/>
          <a:p>
            <a:pPr/>
          </a:p>
        </p:txBody>
      </p:sp>
      <p:sp>
        <p:nvSpPr>
          <p:cNvPr id="144" name="Shape 1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Shape 222"/>
          <p:cNvSpPr/>
          <p:nvPr>
            <p:ph type="sldImg"/>
          </p:nvPr>
        </p:nvSpPr>
        <p:spPr>
          <a:prstGeom prst="rect">
            <a:avLst/>
          </a:prstGeom>
        </p:spPr>
        <p:txBody>
          <a:bodyPr/>
          <a:lstStyle/>
          <a:p>
            <a:pPr/>
          </a:p>
        </p:txBody>
      </p:sp>
      <p:sp>
        <p:nvSpPr>
          <p:cNvPr id="223" name="Shape 223"/>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pPr/>
            <a:r>
              <a:t>Some described the process and culminating rite as the moment where confirmands commit to be a lifelong follower of Jesus, for other it was the time when they became an adult member of a congregation, and for others it related to their ability to articulate the beliefs of the church.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Shape 228"/>
          <p:cNvSpPr/>
          <p:nvPr>
            <p:ph type="sldImg"/>
          </p:nvPr>
        </p:nvSpPr>
        <p:spPr>
          <a:prstGeom prst="rect">
            <a:avLst/>
          </a:prstGeom>
        </p:spPr>
        <p:txBody>
          <a:bodyPr/>
          <a:lstStyle/>
          <a:p>
            <a:pPr/>
          </a:p>
        </p:txBody>
      </p:sp>
      <p:sp>
        <p:nvSpPr>
          <p:cNvPr id="229" name="Shape 229"/>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pPr/>
            <a:r>
              <a:t>Some described the process and culminating rite as the moment where confirmands commit to be a lifelong follower of Jesus, for other it was the time when they became an adult member of a congregation, and for others it related to their ability to articulate the beliefs of the church.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hape 235"/>
          <p:cNvSpPr/>
          <p:nvPr>
            <p:ph type="sldImg"/>
          </p:nvPr>
        </p:nvSpPr>
        <p:spPr>
          <a:prstGeom prst="rect">
            <a:avLst/>
          </a:prstGeom>
        </p:spPr>
        <p:txBody>
          <a:bodyPr/>
          <a:lstStyle/>
          <a:p>
            <a:pPr/>
          </a:p>
        </p:txBody>
      </p:sp>
      <p:sp>
        <p:nvSpPr>
          <p:cNvPr id="236" name="Shape 236"/>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pPr/>
            <a:r>
              <a:t>Some described the process and culminating rite as the moment where confirmands commit to be a lifelong follower of Jesus, for other it was the time when they became an adult member of a congregation, and for others it related to their ability to articulate the beliefs of the church.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Shape 378"/>
          <p:cNvSpPr/>
          <p:nvPr>
            <p:ph type="sldImg"/>
          </p:nvPr>
        </p:nvSpPr>
        <p:spPr>
          <a:prstGeom prst="rect">
            <a:avLst/>
          </a:prstGeom>
        </p:spPr>
        <p:txBody>
          <a:bodyPr/>
          <a:lstStyle/>
          <a:p>
            <a:pPr/>
          </a:p>
        </p:txBody>
      </p:sp>
      <p:sp>
        <p:nvSpPr>
          <p:cNvPr id="379" name="Shape 379"/>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pPr/>
            <a:r>
              <a:t>Some described the process and culminating rite as the moment where confirmands commit to be a lifelong follower of Jesus, for other it was the time when they became an adult member of a congregation, and for others it related to their ability to articulate the beliefs of the church.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Shape 413"/>
          <p:cNvSpPr/>
          <p:nvPr>
            <p:ph type="sldImg"/>
          </p:nvPr>
        </p:nvSpPr>
        <p:spPr>
          <a:prstGeom prst="rect">
            <a:avLst/>
          </a:prstGeom>
        </p:spPr>
        <p:txBody>
          <a:bodyPr/>
          <a:lstStyle/>
          <a:p>
            <a:pPr/>
          </a:p>
        </p:txBody>
      </p:sp>
      <p:sp>
        <p:nvSpPr>
          <p:cNvPr id="414" name="Shape 414"/>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pPr/>
            <a:r>
              <a:t>Some described the process and culminating rite as the moment where confirmands commit to be a lifelong follower of Jesus, for other it was the time when they became an adult member of a congregation, and for others it related to their ability to articulate the beliefs of the church.</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 2 Column">
    <p:spTree>
      <p:nvGrpSpPr>
        <p:cNvPr id="1" name=""/>
        <p:cNvGrpSpPr/>
        <p:nvPr/>
      </p:nvGrpSpPr>
      <p:grpSpPr>
        <a:xfrm>
          <a:off x="0" y="0"/>
          <a:ext cx="0" cy="0"/>
          <a:chOff x="0" y="0"/>
          <a:chExt cx="0" cy="0"/>
        </a:xfrm>
      </p:grpSpPr>
      <p:sp>
        <p:nvSpPr>
          <p:cNvPr id="117" name="Title Text"/>
          <p:cNvSpPr txBox="1"/>
          <p:nvPr>
            <p:ph type="title"/>
          </p:nvPr>
        </p:nvSpPr>
        <p:spPr>
          <a:xfrm>
            <a:off x="1270000" y="254000"/>
            <a:ext cx="10464800" cy="2438400"/>
          </a:xfrm>
          <a:prstGeom prst="rect">
            <a:avLst/>
          </a:prstGeom>
        </p:spPr>
        <p:txBody>
          <a:bodyPr/>
          <a:lstStyle>
            <a:lvl1pPr>
              <a:defRPr sz="8400">
                <a:latin typeface="Gill Sans"/>
                <a:ea typeface="Gill Sans"/>
                <a:cs typeface="Gill Sans"/>
                <a:sym typeface="Gill Sans"/>
              </a:defRPr>
            </a:lvl1pPr>
          </a:lstStyle>
          <a:p>
            <a:pPr/>
            <a:r>
              <a:t>Title Text</a:t>
            </a:r>
          </a:p>
        </p:txBody>
      </p:sp>
      <p:sp>
        <p:nvSpPr>
          <p:cNvPr id="118" name="Body Level One…"/>
          <p:cNvSpPr txBox="1"/>
          <p:nvPr>
            <p:ph type="body" idx="1"/>
          </p:nvPr>
        </p:nvSpPr>
        <p:spPr>
          <a:xfrm>
            <a:off x="1270000" y="2768600"/>
            <a:ext cx="10464800" cy="5715000"/>
          </a:xfrm>
          <a:prstGeom prst="rect">
            <a:avLst/>
          </a:prstGeom>
        </p:spPr>
        <p:txBody>
          <a:bodyPr numCol="2" spcCol="523240" anchor="t"/>
          <a:lstStyle>
            <a:lvl1pPr marL="812120" indent="-494620">
              <a:spcBef>
                <a:spcPts val="3800"/>
              </a:spcBef>
              <a:buSzPct val="171000"/>
              <a:defRPr>
                <a:latin typeface="Gill Sans"/>
                <a:ea typeface="Gill Sans"/>
                <a:cs typeface="Gill Sans"/>
                <a:sym typeface="Gill Sans"/>
              </a:defRPr>
            </a:lvl1pPr>
            <a:lvl2pPr marL="1256620" indent="-494620">
              <a:spcBef>
                <a:spcPts val="3800"/>
              </a:spcBef>
              <a:buSzPct val="171000"/>
              <a:defRPr>
                <a:latin typeface="Gill Sans"/>
                <a:ea typeface="Gill Sans"/>
                <a:cs typeface="Gill Sans"/>
                <a:sym typeface="Gill Sans"/>
              </a:defRPr>
            </a:lvl2pPr>
            <a:lvl3pPr marL="1701120" indent="-494620">
              <a:spcBef>
                <a:spcPts val="3800"/>
              </a:spcBef>
              <a:buSzPct val="171000"/>
              <a:defRPr>
                <a:latin typeface="Gill Sans"/>
                <a:ea typeface="Gill Sans"/>
                <a:cs typeface="Gill Sans"/>
                <a:sym typeface="Gill Sans"/>
              </a:defRPr>
            </a:lvl3pPr>
            <a:lvl4pPr marL="2145620" indent="-494620">
              <a:spcBef>
                <a:spcPts val="3800"/>
              </a:spcBef>
              <a:buSzPct val="171000"/>
              <a:defRPr>
                <a:latin typeface="Gill Sans"/>
                <a:ea typeface="Gill Sans"/>
                <a:cs typeface="Gill Sans"/>
                <a:sym typeface="Gill Sans"/>
              </a:defRPr>
            </a:lvl4pPr>
            <a:lvl5pPr marL="2590120" indent="-494620">
              <a:spcBef>
                <a:spcPts val="3800"/>
              </a:spcBef>
              <a:buSzPct val="171000"/>
              <a:defRPr>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xfrm>
            <a:off x="6324599" y="9258300"/>
            <a:ext cx="342901" cy="368300"/>
          </a:xfrm>
          <a:prstGeom prst="rect">
            <a:avLst/>
          </a:prstGeom>
        </p:spPr>
        <p:txBody>
          <a:bodyPr/>
          <a:lstStyle>
            <a:lvl1pPr>
              <a:defRPr sz="1800">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26" name="Title Text"/>
          <p:cNvSpPr txBox="1"/>
          <p:nvPr>
            <p:ph type="title"/>
          </p:nvPr>
        </p:nvSpPr>
        <p:spPr>
          <a:xfrm>
            <a:off x="1270000" y="254000"/>
            <a:ext cx="10464800" cy="2438400"/>
          </a:xfrm>
          <a:prstGeom prst="rect">
            <a:avLst/>
          </a:prstGeom>
        </p:spPr>
        <p:txBody>
          <a:bodyPr/>
          <a:lstStyle>
            <a:lvl1pPr>
              <a:defRPr sz="8400">
                <a:latin typeface="Gill Sans"/>
                <a:ea typeface="Gill Sans"/>
                <a:cs typeface="Gill Sans"/>
                <a:sym typeface="Gill Sans"/>
              </a:defRPr>
            </a:lvl1pPr>
          </a:lstStyle>
          <a:p>
            <a:pPr/>
            <a:r>
              <a:t>Title Text</a:t>
            </a:r>
          </a:p>
        </p:txBody>
      </p:sp>
      <p:sp>
        <p:nvSpPr>
          <p:cNvPr id="127" name="Body Level One…"/>
          <p:cNvSpPr txBox="1"/>
          <p:nvPr>
            <p:ph type="body" idx="1"/>
          </p:nvPr>
        </p:nvSpPr>
        <p:spPr>
          <a:xfrm>
            <a:off x="1270000" y="2768600"/>
            <a:ext cx="10464800" cy="5715000"/>
          </a:xfrm>
          <a:prstGeom prst="rect">
            <a:avLst/>
          </a:prstGeom>
        </p:spPr>
        <p:txBody>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6324599" y="9258300"/>
            <a:ext cx="342901" cy="368300"/>
          </a:xfrm>
          <a:prstGeom prst="rect">
            <a:avLst/>
          </a:prstGeom>
        </p:spPr>
        <p:txBody>
          <a:bodyPr/>
          <a:lstStyle>
            <a:lvl1pPr>
              <a:defRPr sz="1800">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35" name="Title Text"/>
          <p:cNvSpPr txBox="1"/>
          <p:nvPr>
            <p:ph type="title"/>
          </p:nvPr>
        </p:nvSpPr>
        <p:spPr>
          <a:xfrm>
            <a:off x="1270000" y="1638300"/>
            <a:ext cx="10464800" cy="3302000"/>
          </a:xfrm>
          <a:prstGeom prst="rect">
            <a:avLst/>
          </a:prstGeom>
        </p:spPr>
        <p:txBody>
          <a:bodyPr anchor="b"/>
          <a:lstStyle>
            <a:lvl1pPr>
              <a:defRPr sz="8400">
                <a:latin typeface="Gill Sans"/>
                <a:ea typeface="Gill Sans"/>
                <a:cs typeface="Gill Sans"/>
                <a:sym typeface="Gill Sans"/>
              </a:defRPr>
            </a:lvl1pPr>
          </a:lstStyle>
          <a:p>
            <a:pPr/>
            <a:r>
              <a:t>Title Text</a:t>
            </a:r>
          </a:p>
        </p:txBody>
      </p:sp>
      <p:sp>
        <p:nvSpPr>
          <p:cNvPr id="136" name="Body Level One…"/>
          <p:cNvSpPr txBox="1"/>
          <p:nvPr>
            <p:ph type="body" sz="quarter" idx="1"/>
          </p:nvPr>
        </p:nvSpPr>
        <p:spPr>
          <a:xfrm>
            <a:off x="1270000" y="5029200"/>
            <a:ext cx="10464800" cy="1130300"/>
          </a:xfrm>
          <a:prstGeom prst="rect">
            <a:avLst/>
          </a:prstGeom>
        </p:spPr>
        <p:txBody>
          <a:bodyPr anchor="t"/>
          <a:lstStyle>
            <a:lvl1pPr marL="0" indent="0" algn="ctr">
              <a:spcBef>
                <a:spcPts val="0"/>
              </a:spcBef>
              <a:buSzTx/>
              <a:buNone/>
              <a:defRPr sz="3600">
                <a:latin typeface="Gill Sans"/>
                <a:ea typeface="Gill Sans"/>
                <a:cs typeface="Gill Sans"/>
                <a:sym typeface="Gill Sans"/>
              </a:defRPr>
            </a:lvl1pPr>
            <a:lvl2pPr marL="0" indent="0" algn="ctr">
              <a:spcBef>
                <a:spcPts val="0"/>
              </a:spcBef>
              <a:buSzTx/>
              <a:buNone/>
              <a:defRPr sz="3600">
                <a:latin typeface="Gill Sans"/>
                <a:ea typeface="Gill Sans"/>
                <a:cs typeface="Gill Sans"/>
                <a:sym typeface="Gill Sans"/>
              </a:defRPr>
            </a:lvl2pPr>
            <a:lvl3pPr marL="0" indent="0" algn="ctr">
              <a:spcBef>
                <a:spcPts val="0"/>
              </a:spcBef>
              <a:buSzTx/>
              <a:buNone/>
              <a:defRPr sz="3600">
                <a:latin typeface="Gill Sans"/>
                <a:ea typeface="Gill Sans"/>
                <a:cs typeface="Gill Sans"/>
                <a:sym typeface="Gill Sans"/>
              </a:defRPr>
            </a:lvl3pPr>
            <a:lvl4pPr marL="0" indent="0" algn="ctr">
              <a:spcBef>
                <a:spcPts val="0"/>
              </a:spcBef>
              <a:buSzTx/>
              <a:buNone/>
              <a:defRPr sz="3600">
                <a:latin typeface="Gill Sans"/>
                <a:ea typeface="Gill Sans"/>
                <a:cs typeface="Gill Sans"/>
                <a:sym typeface="Gill Sans"/>
              </a:defRPr>
            </a:lvl4pPr>
            <a:lvl5pPr marL="0" indent="0" algn="ctr">
              <a:spcBef>
                <a:spcPts val="0"/>
              </a:spcBef>
              <a:buSzTx/>
              <a:buNone/>
              <a:defRPr sz="3600">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6324599" y="9258300"/>
            <a:ext cx="342901" cy="368300"/>
          </a:xfrm>
          <a:prstGeom prst="rect">
            <a:avLst/>
          </a:prstGeom>
        </p:spPr>
        <p:txBody>
          <a:bodyPr/>
          <a:lstStyle>
            <a:lvl1pPr>
              <a:defRPr sz="1800">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eg"/><Relationship Id="rId3" Type="http://schemas.openxmlformats.org/officeDocument/2006/relationships/image" Target="../media/image6.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g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6.jpeg"/><Relationship Id="rId4" Type="http://schemas.openxmlformats.org/officeDocument/2006/relationships/image" Target="../media/image10.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11.jpeg"/><Relationship Id="rId4" Type="http://schemas.openxmlformats.org/officeDocument/2006/relationships/chart" Target="../charts/char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12.jpeg"/><Relationship Id="rId4" Type="http://schemas.openxmlformats.org/officeDocument/2006/relationships/image" Target="../media/image6.png"/><Relationship Id="rId5" Type="http://schemas.openxmlformats.org/officeDocument/2006/relationships/image" Target="../media/image13.jpeg"/><Relationship Id="rId6" Type="http://schemas.openxmlformats.org/officeDocument/2006/relationships/image" Target="../media/image14.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2.xml"/><Relationship Id="rId3" Type="http://schemas.openxmlformats.org/officeDocument/2006/relationships/chart" Target="../charts/chart3.xml"/><Relationship Id="rId4" Type="http://schemas.openxmlformats.org/officeDocument/2006/relationships/chart" Target="../charts/char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 Id="rId3" Type="http://schemas.openxmlformats.org/officeDocument/2006/relationships/chart" Target="../charts/chart5.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png"/><Relationship Id="rId3" Type="http://schemas.openxmlformats.org/officeDocument/2006/relationships/image" Target="../media/image8.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18.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8.png"/><Relationship Id="rId4" Type="http://schemas.openxmlformats.org/officeDocument/2006/relationships/image" Target="../media/image9.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22.jpe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23.jpeg"/><Relationship Id="rId9" Type="http://schemas.openxmlformats.org/officeDocument/2006/relationships/image" Target="../media/image1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24.jpeg"/><Relationship Id="rId4" Type="http://schemas.openxmlformats.org/officeDocument/2006/relationships/image" Target="../media/image16.png"/><Relationship Id="rId5" Type="http://schemas.openxmlformats.org/officeDocument/2006/relationships/image" Target="../media/image25.jpe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20.png"/><Relationship Id="rId4" Type="http://schemas.openxmlformats.org/officeDocument/2006/relationships/image" Target="../media/image21.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2.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6.jpeg"/><Relationship Id="rId4" Type="http://schemas.openxmlformats.org/officeDocument/2006/relationships/image" Target="../media/image10.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elcaymnet.org/PD2016" TargetMode="External"/><Relationship Id="rId3" Type="http://schemas.openxmlformats.org/officeDocument/2006/relationships/hyperlink" Target="http://wordandworld.luthersem.edu/issues.aspx?issue_id=151" TargetMode="External"/><Relationship Id="rId4" Type="http://schemas.openxmlformats.org/officeDocument/2006/relationships/hyperlink" Target="http://www.theconfirmationproject.com" TargetMode="External"/><Relationship Id="rId5" Type="http://schemas.openxmlformats.org/officeDocument/2006/relationships/image" Target="../media/image4.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3.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image" Target="../media/image28.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jpeg"/><Relationship Id="rId3" Type="http://schemas.openxmlformats.org/officeDocument/2006/relationships/image" Target="../media/image30.jpeg"/><Relationship Id="rId4" Type="http://schemas.openxmlformats.org/officeDocument/2006/relationships/image" Target="../media/image31.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jpeg"/><Relationship Id="rId3" Type="http://schemas.openxmlformats.org/officeDocument/2006/relationships/image" Target="../media/image33.jpeg"/><Relationship Id="rId4" Type="http://schemas.openxmlformats.org/officeDocument/2006/relationships/image" Target="../media/image34.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6.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Confirmation’s…"/>
          <p:cNvSpPr txBox="1"/>
          <p:nvPr>
            <p:ph type="ctrTitle"/>
          </p:nvPr>
        </p:nvSpPr>
        <p:spPr>
          <a:xfrm>
            <a:off x="1270000" y="2286000"/>
            <a:ext cx="10464800" cy="3760490"/>
          </a:xfrm>
          <a:prstGeom prst="rect">
            <a:avLst/>
          </a:prstGeom>
        </p:spPr>
        <p:txBody>
          <a:bodyPr/>
          <a:lstStyle/>
          <a:p>
            <a:pPr defTabSz="457200">
              <a:defRPr b="1" sz="7600">
                <a:latin typeface="Helvetica Neue"/>
                <a:ea typeface="Helvetica Neue"/>
                <a:cs typeface="Helvetica Neue"/>
                <a:sym typeface="Helvetica Neue"/>
              </a:defRPr>
            </a:pPr>
            <a:r>
              <a:t>Confirmation’s </a:t>
            </a:r>
          </a:p>
          <a:p>
            <a:pPr defTabSz="457200">
              <a:defRPr b="1" sz="7600">
                <a:solidFill>
                  <a:schemeClr val="accent5">
                    <a:lumOff val="-29866"/>
                  </a:schemeClr>
                </a:solidFill>
                <a:latin typeface="Helvetica Neue"/>
                <a:ea typeface="Helvetica Neue"/>
                <a:cs typeface="Helvetica Neue"/>
                <a:sym typeface="Helvetica Neue"/>
              </a:defRPr>
            </a:pPr>
            <a:r>
              <a:t>Renewed Place </a:t>
            </a:r>
          </a:p>
          <a:p>
            <a:pPr defTabSz="457200">
              <a:defRPr b="1" sz="7600">
                <a:latin typeface="Helvetica Neue"/>
                <a:ea typeface="Helvetica Neue"/>
                <a:cs typeface="Helvetica Neue"/>
                <a:sym typeface="Helvetica Neue"/>
              </a:defRPr>
            </a:pPr>
            <a:r>
              <a:t>in Forming Faith</a:t>
            </a:r>
          </a:p>
        </p:txBody>
      </p:sp>
      <p:sp>
        <p:nvSpPr>
          <p:cNvPr id="147" name="Terri Martinson Elton, PhD…"/>
          <p:cNvSpPr txBox="1"/>
          <p:nvPr>
            <p:ph type="subTitle" sz="quarter" idx="1"/>
          </p:nvPr>
        </p:nvSpPr>
        <p:spPr>
          <a:xfrm>
            <a:off x="1270000" y="6350000"/>
            <a:ext cx="10464800" cy="1747392"/>
          </a:xfrm>
          <a:prstGeom prst="rect">
            <a:avLst/>
          </a:prstGeom>
        </p:spPr>
        <p:txBody>
          <a:bodyPr/>
          <a:lstStyle/>
          <a:p>
            <a:pPr/>
            <a:r>
              <a:t>Terri Martinson Elton, PhD</a:t>
            </a:r>
          </a:p>
          <a:p>
            <a:pPr>
              <a:defRPr sz="2900"/>
            </a:pPr>
            <a:r>
              <a:t>terrielton.com/presentations</a:t>
            </a:r>
          </a:p>
        </p:txBody>
      </p:sp>
      <p:pic>
        <p:nvPicPr>
          <p:cNvPr id="148" name="images.png" descr="images.png"/>
          <p:cNvPicPr>
            <a:picLocks noChangeAspect="1"/>
          </p:cNvPicPr>
          <p:nvPr/>
        </p:nvPicPr>
        <p:blipFill>
          <a:blip r:embed="rId2">
            <a:extLst/>
          </a:blip>
          <a:stretch>
            <a:fillRect/>
          </a:stretch>
        </p:blipFill>
        <p:spPr>
          <a:xfrm>
            <a:off x="-7015461" y="2711201"/>
            <a:ext cx="5397501" cy="1511301"/>
          </a:xfrm>
          <a:prstGeom prst="rect">
            <a:avLst/>
          </a:prstGeom>
          <a:ln w="12700">
            <a:miter lim="400000"/>
          </a:ln>
        </p:spPr>
      </p:pic>
      <p:pic>
        <p:nvPicPr>
          <p:cNvPr id="149" name="images.png" descr="images.png"/>
          <p:cNvPicPr>
            <a:picLocks noChangeAspect="1"/>
          </p:cNvPicPr>
          <p:nvPr/>
        </p:nvPicPr>
        <p:blipFill>
          <a:blip r:embed="rId2">
            <a:extLst/>
          </a:blip>
          <a:stretch>
            <a:fillRect/>
          </a:stretch>
        </p:blipFill>
        <p:spPr>
          <a:xfrm>
            <a:off x="3614439" y="793501"/>
            <a:ext cx="5397501" cy="15113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Image" descr="Image"/>
          <p:cNvPicPr>
            <a:picLocks noChangeAspect="1"/>
          </p:cNvPicPr>
          <p:nvPr>
            <p:ph type="pic" idx="13"/>
          </p:nvPr>
        </p:nvPicPr>
        <p:blipFill>
          <a:blip r:embed="rId2">
            <a:extLst/>
          </a:blip>
          <a:srcRect l="35" t="5902" r="0" b="3324"/>
          <a:stretch>
            <a:fillRect/>
          </a:stretch>
        </p:blipFill>
        <p:spPr>
          <a:xfrm>
            <a:off x="1625600" y="673100"/>
            <a:ext cx="9750091" cy="5905500"/>
          </a:xfrm>
          <a:prstGeom prst="rect">
            <a:avLst/>
          </a:prstGeom>
        </p:spPr>
      </p:pic>
      <p:sp>
        <p:nvSpPr>
          <p:cNvPr id="152" name="A Story"/>
          <p:cNvSpPr txBox="1"/>
          <p:nvPr>
            <p:ph type="title"/>
          </p:nvPr>
        </p:nvSpPr>
        <p:spPr>
          <a:prstGeom prst="rect">
            <a:avLst/>
          </a:prstGeom>
        </p:spPr>
        <p:txBody>
          <a:bodyPr/>
          <a:lstStyle/>
          <a:p>
            <a:pPr/>
            <a:r>
              <a:t>A Story</a:t>
            </a:r>
          </a:p>
        </p:txBody>
      </p:sp>
      <p:sp>
        <p:nvSpPr>
          <p:cNvPr id="153" name="Pat and Naomi"/>
          <p:cNvSpPr txBox="1"/>
          <p:nvPr>
            <p:ph type="body" sz="quarter" idx="1"/>
          </p:nvPr>
        </p:nvSpPr>
        <p:spPr>
          <a:prstGeom prst="rect">
            <a:avLst/>
          </a:prstGeom>
        </p:spPr>
        <p:txBody>
          <a:bodyPr/>
          <a:lstStyle/>
          <a:p>
            <a:pPr/>
            <a:r>
              <a:t>Pat and Naomi</a:t>
            </a:r>
          </a:p>
        </p:txBody>
      </p:sp>
      <p:pic>
        <p:nvPicPr>
          <p:cNvPr id="154" name="pexels-photo-432722.jpeg" descr="pexels-photo-432722.jpeg"/>
          <p:cNvPicPr>
            <a:picLocks noChangeAspect="1"/>
          </p:cNvPicPr>
          <p:nvPr/>
        </p:nvPicPr>
        <p:blipFill>
          <a:blip r:embed="rId3">
            <a:extLst/>
          </a:blip>
          <a:srcRect l="3597" t="0" r="3597" b="0"/>
          <a:stretch>
            <a:fillRect/>
          </a:stretch>
        </p:blipFill>
        <p:spPr>
          <a:xfrm>
            <a:off x="1625600" y="673100"/>
            <a:ext cx="9753600" cy="590550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58" name="Confirmation.jpg"/>
          <p:cNvGrpSpPr/>
          <p:nvPr/>
        </p:nvGrpSpPr>
        <p:grpSpPr>
          <a:xfrm>
            <a:off x="768677" y="718340"/>
            <a:ext cx="11670646" cy="6637738"/>
            <a:chOff x="0" y="0"/>
            <a:chExt cx="11670644" cy="6637737"/>
          </a:xfrm>
        </p:grpSpPr>
        <p:pic>
          <p:nvPicPr>
            <p:cNvPr id="157" name="Confirmation.jpg" descr="Confirmation.jpg"/>
            <p:cNvPicPr>
              <a:picLocks noChangeAspect="1"/>
            </p:cNvPicPr>
            <p:nvPr/>
          </p:nvPicPr>
          <p:blipFill>
            <a:blip r:embed="rId2">
              <a:alphaModFix amt="39539"/>
              <a:extLst/>
            </a:blip>
            <a:stretch>
              <a:fillRect/>
            </a:stretch>
          </p:blipFill>
          <p:spPr>
            <a:xfrm>
              <a:off x="127000" y="88900"/>
              <a:ext cx="11416645" cy="6307538"/>
            </a:xfrm>
            <a:prstGeom prst="rect">
              <a:avLst/>
            </a:prstGeom>
            <a:ln>
              <a:noFill/>
            </a:ln>
            <a:effectLst/>
          </p:spPr>
        </p:pic>
        <p:pic>
          <p:nvPicPr>
            <p:cNvPr id="156" name="Confirmation.jpg" descr="Confirmation.jpg"/>
            <p:cNvPicPr>
              <a:picLocks noChangeAspect="0"/>
            </p:cNvPicPr>
            <p:nvPr/>
          </p:nvPicPr>
          <p:blipFill>
            <a:blip r:embed="rId3">
              <a:alphaModFix amt="39539"/>
              <a:extLst/>
            </a:blip>
            <a:stretch>
              <a:fillRect/>
            </a:stretch>
          </p:blipFill>
          <p:spPr>
            <a:xfrm>
              <a:off x="0" y="0"/>
              <a:ext cx="11670645" cy="6637738"/>
            </a:xfrm>
            <a:prstGeom prst="rect">
              <a:avLst/>
            </a:prstGeom>
            <a:effectLst/>
          </p:spPr>
        </p:pic>
      </p:grpSp>
      <p:sp>
        <p:nvSpPr>
          <p:cNvPr id="159" name="Vibrant confirmation ministry flows from…"/>
          <p:cNvSpPr txBox="1"/>
          <p:nvPr>
            <p:ph type="body" sz="half" idx="1"/>
          </p:nvPr>
        </p:nvSpPr>
        <p:spPr>
          <a:xfrm>
            <a:off x="952500" y="6533733"/>
            <a:ext cx="11099800" cy="3771295"/>
          </a:xfrm>
          <a:prstGeom prst="rect">
            <a:avLst/>
          </a:prstGeom>
        </p:spPr>
        <p:txBody>
          <a:bodyPr/>
          <a:lstStyle/>
          <a:p>
            <a:pPr marL="0" indent="0" algn="ctr" defTabSz="457200">
              <a:spcBef>
                <a:spcPts val="0"/>
              </a:spcBef>
              <a:buSzTx/>
              <a:buNone/>
              <a:defRPr sz="2500">
                <a:uFill>
                  <a:solidFill>
                    <a:srgbClr val="000000"/>
                  </a:solidFill>
                </a:uFill>
                <a:latin typeface="Gill Sans"/>
                <a:ea typeface="Gill Sans"/>
                <a:cs typeface="Gill Sans"/>
                <a:sym typeface="Gill Sans"/>
              </a:defRPr>
            </a:pPr>
          </a:p>
          <a:p>
            <a:pPr marL="0" indent="0" algn="ctr" defTabSz="457200">
              <a:spcBef>
                <a:spcPts val="0"/>
              </a:spcBef>
              <a:buSzTx/>
              <a:buNone/>
              <a:defRPr sz="2500">
                <a:uFill>
                  <a:solidFill>
                    <a:srgbClr val="000000"/>
                  </a:solidFill>
                </a:uFill>
                <a:latin typeface="Gill Sans"/>
                <a:ea typeface="Gill Sans"/>
                <a:cs typeface="Gill Sans"/>
                <a:sym typeface="Gill Sans"/>
              </a:defRPr>
            </a:pPr>
          </a:p>
          <a:p>
            <a:pPr marL="0" indent="0" algn="ctr" defTabSz="457200">
              <a:spcBef>
                <a:spcPts val="0"/>
              </a:spcBef>
              <a:buSzTx/>
              <a:buNone/>
              <a:defRPr sz="3400">
                <a:uFill>
                  <a:solidFill>
                    <a:srgbClr val="000000"/>
                  </a:solidFill>
                </a:uFill>
                <a:latin typeface="Gill Sans"/>
                <a:ea typeface="Gill Sans"/>
                <a:cs typeface="Gill Sans"/>
                <a:sym typeface="Gill Sans"/>
              </a:defRPr>
            </a:pPr>
            <a:r>
              <a:t>Vibrant confirmation ministry flows from </a:t>
            </a:r>
          </a:p>
          <a:p>
            <a:pPr marL="0" indent="0" algn="ctr" defTabSz="457200">
              <a:spcBef>
                <a:spcPts val="0"/>
              </a:spcBef>
              <a:buSzTx/>
              <a:buNone/>
              <a:defRPr b="1" sz="4100">
                <a:solidFill>
                  <a:schemeClr val="accent5">
                    <a:lumOff val="-29866"/>
                  </a:schemeClr>
                </a:solidFill>
                <a:uFill>
                  <a:solidFill>
                    <a:srgbClr val="000000"/>
                  </a:solidFill>
                </a:uFill>
                <a:latin typeface="Gill Sans"/>
                <a:ea typeface="Gill Sans"/>
                <a:cs typeface="Gill Sans"/>
                <a:sym typeface="Gill Sans"/>
              </a:defRPr>
            </a:pPr>
            <a:r>
              <a:t>encountering the gospel anew, </a:t>
            </a:r>
          </a:p>
          <a:p>
            <a:pPr marL="0" indent="0" algn="ctr" defTabSz="457200">
              <a:spcBef>
                <a:spcPts val="0"/>
              </a:spcBef>
              <a:buSzTx/>
              <a:buNone/>
              <a:defRPr sz="3400">
                <a:uFill>
                  <a:solidFill>
                    <a:srgbClr val="000000"/>
                  </a:solidFill>
                </a:uFill>
                <a:latin typeface="Gill Sans"/>
                <a:ea typeface="Gill Sans"/>
                <a:cs typeface="Gill Sans"/>
                <a:sym typeface="Gill Sans"/>
              </a:defRPr>
            </a:pPr>
            <a:r>
              <a:t>personally and communally.</a:t>
            </a:r>
          </a:p>
          <a:p>
            <a:pPr marL="0" indent="0" algn="ctr" defTabSz="457200">
              <a:spcBef>
                <a:spcPts val="0"/>
              </a:spcBef>
              <a:buSzTx/>
              <a:buNone/>
              <a:defRPr sz="3400">
                <a:uFill>
                  <a:solidFill>
                    <a:srgbClr val="000000"/>
                  </a:solidFill>
                </a:uFill>
                <a:latin typeface="Gill Sans"/>
                <a:ea typeface="Gill Sans"/>
                <a:cs typeface="Gill Sans"/>
                <a:sym typeface="Gill Sans"/>
              </a:defRPr>
            </a:pPr>
            <a:r>
              <a:t>This simple claim is also profound. </a:t>
            </a:r>
          </a:p>
          <a:p>
            <a:pPr marL="0" indent="0" defTabSz="457200">
              <a:spcBef>
                <a:spcPts val="0"/>
              </a:spcBef>
              <a:buSzTx/>
              <a:buNone/>
              <a:defRPr sz="2500">
                <a:uFill>
                  <a:solidFill>
                    <a:srgbClr val="000000"/>
                  </a:solidFill>
                </a:uFill>
                <a:latin typeface="Cambria"/>
                <a:ea typeface="Cambria"/>
                <a:cs typeface="Cambria"/>
                <a:sym typeface="Cambria"/>
              </a:defRPr>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Why?"/>
          <p:cNvSpPr txBox="1"/>
          <p:nvPr>
            <p:ph type="title"/>
          </p:nvPr>
        </p:nvSpPr>
        <p:spPr>
          <a:prstGeom prst="rect">
            <a:avLst/>
          </a:prstGeom>
        </p:spPr>
        <p:txBody>
          <a:bodyPr/>
          <a:lstStyle/>
          <a:p>
            <a:pPr/>
            <a:r>
              <a:t>Why?</a:t>
            </a:r>
          </a:p>
        </p:txBody>
      </p:sp>
      <p:sp>
        <p:nvSpPr>
          <p:cNvPr id="162" name="People, raised and not raised in the Christian faith,…"/>
          <p:cNvSpPr txBox="1"/>
          <p:nvPr>
            <p:ph type="body" sz="half" idx="1"/>
          </p:nvPr>
        </p:nvSpPr>
        <p:spPr>
          <a:xfrm>
            <a:off x="952500" y="2965077"/>
            <a:ext cx="11099800" cy="3823446"/>
          </a:xfrm>
          <a:prstGeom prst="rect">
            <a:avLst/>
          </a:prstGeom>
        </p:spPr>
        <p:txBody>
          <a:bodyPr/>
          <a:lstStyle/>
          <a:p>
            <a:pPr marL="0" indent="0" algn="ctr" defTabSz="457200">
              <a:spcBef>
                <a:spcPts val="0"/>
              </a:spcBef>
              <a:buSzTx/>
              <a:buNone/>
              <a:defRPr b="1" sz="4100">
                <a:uFill>
                  <a:solidFill>
                    <a:srgbClr val="000000"/>
                  </a:solidFill>
                </a:uFill>
                <a:latin typeface="Cambria"/>
                <a:ea typeface="Cambria"/>
                <a:cs typeface="Cambria"/>
                <a:sym typeface="Cambria"/>
              </a:defRPr>
            </a:pPr>
            <a:r>
              <a:t>People, </a:t>
            </a:r>
            <a:r>
              <a:rPr b="0"/>
              <a:t>raised and not raised in the Christian faith,</a:t>
            </a:r>
            <a:r>
              <a:t> </a:t>
            </a:r>
          </a:p>
          <a:p>
            <a:pPr marL="0" indent="0" algn="ctr" defTabSz="457200">
              <a:spcBef>
                <a:spcPts val="0"/>
              </a:spcBef>
              <a:buSzTx/>
              <a:buNone/>
              <a:defRPr b="1" sz="4100">
                <a:uFill>
                  <a:solidFill>
                    <a:srgbClr val="000000"/>
                  </a:solidFill>
                </a:uFill>
                <a:latin typeface="Cambria"/>
                <a:ea typeface="Cambria"/>
                <a:cs typeface="Cambria"/>
                <a:sym typeface="Cambria"/>
              </a:defRPr>
            </a:pPr>
            <a:r>
              <a:t>are hunger to discover the good news the gospel.</a:t>
            </a:r>
          </a:p>
          <a:p>
            <a:pPr marL="0" indent="0" algn="ctr" defTabSz="457200">
              <a:spcBef>
                <a:spcPts val="0"/>
              </a:spcBef>
              <a:buSzTx/>
              <a:buNone/>
              <a:defRPr sz="3500">
                <a:uFill>
                  <a:solidFill>
                    <a:srgbClr val="000000"/>
                  </a:solidFill>
                </a:uFill>
                <a:latin typeface="Cambria"/>
                <a:ea typeface="Cambria"/>
                <a:cs typeface="Cambria"/>
                <a:sym typeface="Cambria"/>
              </a:defRPr>
            </a:pPr>
            <a:r>
              <a:t>(People are not longing for learning doctrine </a:t>
            </a:r>
          </a:p>
          <a:p>
            <a:pPr marL="0" indent="0" algn="ctr" defTabSz="457200">
              <a:spcBef>
                <a:spcPts val="0"/>
              </a:spcBef>
              <a:buSzTx/>
              <a:buNone/>
              <a:defRPr sz="3500">
                <a:uFill>
                  <a:solidFill>
                    <a:srgbClr val="000000"/>
                  </a:solidFill>
                </a:uFill>
                <a:latin typeface="Cambria"/>
                <a:ea typeface="Cambria"/>
                <a:cs typeface="Cambria"/>
                <a:sym typeface="Cambria"/>
              </a:defRPr>
            </a:pPr>
            <a:r>
              <a:t>or membership in the institutional church.)</a:t>
            </a:r>
          </a:p>
          <a:p>
            <a:pPr marL="0" indent="0" defTabSz="457200">
              <a:spcBef>
                <a:spcPts val="0"/>
              </a:spcBef>
              <a:buSzTx/>
              <a:buNone/>
              <a:defRPr sz="2500">
                <a:uFill>
                  <a:solidFill>
                    <a:srgbClr val="000000"/>
                  </a:solidFill>
                </a:uFill>
                <a:latin typeface="Cambria"/>
                <a:ea typeface="Cambria"/>
                <a:cs typeface="Cambria"/>
                <a:sym typeface="Cambria"/>
              </a:defRPr>
            </a:pPr>
          </a:p>
          <a:p>
            <a:pPr marL="0" indent="0" defTabSz="457200">
              <a:spcBef>
                <a:spcPts val="0"/>
              </a:spcBef>
              <a:buSzTx/>
              <a:buNone/>
              <a:defRPr sz="2500">
                <a:uFill>
                  <a:solidFill>
                    <a:srgbClr val="000000"/>
                  </a:solidFill>
                </a:uFill>
                <a:latin typeface="Cambria"/>
                <a:ea typeface="Cambria"/>
                <a:cs typeface="Cambria"/>
                <a:sym typeface="Cambria"/>
              </a:defRPr>
            </a:pPr>
          </a:p>
        </p:txBody>
      </p:sp>
      <p:grpSp>
        <p:nvGrpSpPr>
          <p:cNvPr id="165" name="Confirmation.jpg"/>
          <p:cNvGrpSpPr/>
          <p:nvPr/>
        </p:nvGrpSpPr>
        <p:grpSpPr>
          <a:xfrm>
            <a:off x="6538776" y="5918172"/>
            <a:ext cx="5798947" cy="3393707"/>
            <a:chOff x="0" y="0"/>
            <a:chExt cx="5798946" cy="3393706"/>
          </a:xfrm>
        </p:grpSpPr>
        <p:pic>
          <p:nvPicPr>
            <p:cNvPr id="164" name="Confirmation.jpg" descr="Confirmation.jpg"/>
            <p:cNvPicPr>
              <a:picLocks noChangeAspect="1"/>
            </p:cNvPicPr>
            <p:nvPr/>
          </p:nvPicPr>
          <p:blipFill>
            <a:blip r:embed="rId2">
              <a:extLst/>
            </a:blip>
            <a:stretch>
              <a:fillRect/>
            </a:stretch>
          </p:blipFill>
          <p:spPr>
            <a:xfrm>
              <a:off x="127000" y="88900"/>
              <a:ext cx="5544947" cy="3063507"/>
            </a:xfrm>
            <a:prstGeom prst="rect">
              <a:avLst/>
            </a:prstGeom>
            <a:ln>
              <a:noFill/>
            </a:ln>
            <a:effectLst/>
          </p:spPr>
        </p:pic>
        <p:pic>
          <p:nvPicPr>
            <p:cNvPr id="163" name="Confirmation.jpg" descr="Confirmation.jpg"/>
            <p:cNvPicPr>
              <a:picLocks noChangeAspect="0"/>
            </p:cNvPicPr>
            <p:nvPr/>
          </p:nvPicPr>
          <p:blipFill>
            <a:blip r:embed="rId3">
              <a:extLst/>
            </a:blip>
            <a:stretch>
              <a:fillRect/>
            </a:stretch>
          </p:blipFill>
          <p:spPr>
            <a:xfrm>
              <a:off x="0" y="0"/>
              <a:ext cx="5798947" cy="3393707"/>
            </a:xfrm>
            <a:prstGeom prst="rect">
              <a:avLst/>
            </a:prstGeom>
            <a:effectLst/>
          </p:spPr>
        </p:pic>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Why?"/>
          <p:cNvSpPr txBox="1"/>
          <p:nvPr>
            <p:ph type="title"/>
          </p:nvPr>
        </p:nvSpPr>
        <p:spPr>
          <a:prstGeom prst="rect">
            <a:avLst/>
          </a:prstGeom>
        </p:spPr>
        <p:txBody>
          <a:bodyPr/>
          <a:lstStyle/>
          <a:p>
            <a:pPr/>
            <a:r>
              <a:t>Why?</a:t>
            </a:r>
          </a:p>
        </p:txBody>
      </p:sp>
      <p:sp>
        <p:nvSpPr>
          <p:cNvPr id="168" name="Shift from confirmation…"/>
          <p:cNvSpPr txBox="1"/>
          <p:nvPr>
            <p:ph type="body" sz="half" idx="1"/>
          </p:nvPr>
        </p:nvSpPr>
        <p:spPr>
          <a:xfrm>
            <a:off x="1054100" y="2867372"/>
            <a:ext cx="11099800" cy="3317528"/>
          </a:xfrm>
          <a:prstGeom prst="rect">
            <a:avLst/>
          </a:prstGeom>
        </p:spPr>
        <p:txBody>
          <a:bodyPr/>
          <a:lstStyle/>
          <a:p>
            <a:pPr marL="0" indent="0" algn="ctr" defTabSz="457200">
              <a:spcBef>
                <a:spcPts val="0"/>
              </a:spcBef>
              <a:buSzTx/>
              <a:buNone/>
              <a:defRPr sz="4100">
                <a:uFill>
                  <a:solidFill>
                    <a:srgbClr val="000000"/>
                  </a:solidFill>
                </a:uFill>
                <a:latin typeface="Cambria"/>
                <a:ea typeface="Cambria"/>
                <a:cs typeface="Cambria"/>
                <a:sym typeface="Cambria"/>
              </a:defRPr>
            </a:pPr>
            <a:r>
              <a:t>Shift from confirmation </a:t>
            </a:r>
          </a:p>
          <a:p>
            <a:pPr marL="0" indent="0" algn="ctr" defTabSz="457200">
              <a:spcBef>
                <a:spcPts val="0"/>
              </a:spcBef>
              <a:buSzTx/>
              <a:buNone/>
              <a:defRPr sz="3500">
                <a:uFill>
                  <a:solidFill>
                    <a:srgbClr val="000000"/>
                  </a:solidFill>
                </a:uFill>
                <a:latin typeface="Cambria"/>
                <a:ea typeface="Cambria"/>
                <a:cs typeface="Cambria"/>
                <a:sym typeface="Cambria"/>
              </a:defRPr>
            </a:pPr>
            <a:r>
              <a:rPr b="1" i="1"/>
              <a:t>focusing primarily on teaching</a:t>
            </a:r>
            <a:r>
              <a:t> the beliefs of the church to </a:t>
            </a:r>
          </a:p>
          <a:p>
            <a:pPr marL="0" indent="0" algn="ctr" defTabSz="457200">
              <a:spcBef>
                <a:spcPts val="0"/>
              </a:spcBef>
              <a:buSzTx/>
              <a:buNone/>
              <a:defRPr sz="3500">
                <a:uFill>
                  <a:solidFill>
                    <a:srgbClr val="000000"/>
                  </a:solidFill>
                </a:uFill>
                <a:latin typeface="Cambria"/>
                <a:ea typeface="Cambria"/>
                <a:cs typeface="Cambria"/>
                <a:sym typeface="Cambria"/>
              </a:defRPr>
            </a:pPr>
            <a:r>
              <a:rPr b="1" i="1"/>
              <a:t>confirmation as a life changing encounter with God</a:t>
            </a:r>
            <a:r>
              <a:t>.</a:t>
            </a:r>
          </a:p>
        </p:txBody>
      </p:sp>
      <p:grpSp>
        <p:nvGrpSpPr>
          <p:cNvPr id="171" name="Confirmation.jpg"/>
          <p:cNvGrpSpPr/>
          <p:nvPr/>
        </p:nvGrpSpPr>
        <p:grpSpPr>
          <a:xfrm>
            <a:off x="6538776" y="5918172"/>
            <a:ext cx="5798947" cy="3393707"/>
            <a:chOff x="0" y="0"/>
            <a:chExt cx="5798946" cy="3393706"/>
          </a:xfrm>
        </p:grpSpPr>
        <p:pic>
          <p:nvPicPr>
            <p:cNvPr id="170" name="Confirmation.jpg" descr="Confirmation.jpg"/>
            <p:cNvPicPr>
              <a:picLocks noChangeAspect="1"/>
            </p:cNvPicPr>
            <p:nvPr/>
          </p:nvPicPr>
          <p:blipFill>
            <a:blip r:embed="rId2">
              <a:extLst/>
            </a:blip>
            <a:stretch>
              <a:fillRect/>
            </a:stretch>
          </p:blipFill>
          <p:spPr>
            <a:xfrm>
              <a:off x="127000" y="88900"/>
              <a:ext cx="5544947" cy="3063507"/>
            </a:xfrm>
            <a:prstGeom prst="rect">
              <a:avLst/>
            </a:prstGeom>
            <a:ln>
              <a:noFill/>
            </a:ln>
            <a:effectLst/>
          </p:spPr>
        </p:pic>
        <p:pic>
          <p:nvPicPr>
            <p:cNvPr id="169" name="Confirmation.jpg" descr="Confirmation.jpg"/>
            <p:cNvPicPr>
              <a:picLocks noChangeAspect="0"/>
            </p:cNvPicPr>
            <p:nvPr/>
          </p:nvPicPr>
          <p:blipFill>
            <a:blip r:embed="rId3">
              <a:extLst/>
            </a:blip>
            <a:stretch>
              <a:fillRect/>
            </a:stretch>
          </p:blipFill>
          <p:spPr>
            <a:xfrm>
              <a:off x="0" y="0"/>
              <a:ext cx="5798947" cy="3393707"/>
            </a:xfrm>
            <a:prstGeom prst="rect">
              <a:avLst/>
            </a:prstGeom>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Why?"/>
          <p:cNvSpPr txBox="1"/>
          <p:nvPr>
            <p:ph type="title"/>
          </p:nvPr>
        </p:nvSpPr>
        <p:spPr>
          <a:prstGeom prst="rect">
            <a:avLst/>
          </a:prstGeom>
        </p:spPr>
        <p:txBody>
          <a:bodyPr/>
          <a:lstStyle/>
          <a:p>
            <a:pPr/>
            <a:r>
              <a:t>Why?</a:t>
            </a:r>
          </a:p>
        </p:txBody>
      </p:sp>
      <p:sp>
        <p:nvSpPr>
          <p:cNvPr id="174" name="Confirmation as a two-fold ministry:…"/>
          <p:cNvSpPr txBox="1"/>
          <p:nvPr>
            <p:ph type="body" sz="half" idx="1"/>
          </p:nvPr>
        </p:nvSpPr>
        <p:spPr>
          <a:xfrm>
            <a:off x="952500" y="2666255"/>
            <a:ext cx="11099800" cy="3823445"/>
          </a:xfrm>
          <a:prstGeom prst="rect">
            <a:avLst/>
          </a:prstGeom>
        </p:spPr>
        <p:txBody>
          <a:bodyPr/>
          <a:lstStyle/>
          <a:p>
            <a:pPr marL="0" indent="0" algn="ctr" defTabSz="457200">
              <a:spcBef>
                <a:spcPts val="0"/>
              </a:spcBef>
              <a:buSzTx/>
              <a:buNone/>
              <a:defRPr sz="4100">
                <a:uFill>
                  <a:solidFill>
                    <a:srgbClr val="000000"/>
                  </a:solidFill>
                </a:uFill>
                <a:latin typeface="Cambria"/>
                <a:ea typeface="Cambria"/>
                <a:cs typeface="Cambria"/>
                <a:sym typeface="Cambria"/>
              </a:defRPr>
            </a:pPr>
            <a:r>
              <a:t>Confirmation as a</a:t>
            </a:r>
            <a:r>
              <a:rPr b="1"/>
              <a:t> two-fold ministry:</a:t>
            </a:r>
          </a:p>
          <a:p>
            <a:pPr marL="0" indent="0" algn="ctr" defTabSz="457200">
              <a:spcBef>
                <a:spcPts val="0"/>
              </a:spcBef>
              <a:buSzTx/>
              <a:buNone/>
              <a:defRPr sz="3500">
                <a:uFill>
                  <a:solidFill>
                    <a:srgbClr val="000000"/>
                  </a:solidFill>
                </a:uFill>
                <a:latin typeface="Cambria"/>
                <a:ea typeface="Cambria"/>
                <a:cs typeface="Cambria"/>
                <a:sym typeface="Cambria"/>
              </a:defRPr>
            </a:pPr>
            <a:r>
              <a:t>about maturing the faith of </a:t>
            </a:r>
            <a:r>
              <a:rPr b="1"/>
              <a:t>young</a:t>
            </a:r>
            <a:r>
              <a:t> </a:t>
            </a:r>
            <a:r>
              <a:rPr b="1"/>
              <a:t>people </a:t>
            </a:r>
            <a:r>
              <a:t>and about </a:t>
            </a:r>
            <a:r>
              <a:rPr b="1"/>
              <a:t>congregations</a:t>
            </a:r>
            <a:r>
              <a:t> living out their call to share the gospel. </a:t>
            </a:r>
          </a:p>
          <a:p>
            <a:pPr marL="0" indent="0" defTabSz="457200">
              <a:spcBef>
                <a:spcPts val="0"/>
              </a:spcBef>
              <a:buSzTx/>
              <a:buNone/>
              <a:defRPr sz="2500">
                <a:uFill>
                  <a:solidFill>
                    <a:srgbClr val="000000"/>
                  </a:solidFill>
                </a:uFill>
                <a:latin typeface="Cambria"/>
                <a:ea typeface="Cambria"/>
                <a:cs typeface="Cambria"/>
                <a:sym typeface="Cambria"/>
              </a:defRPr>
            </a:pPr>
          </a:p>
        </p:txBody>
      </p:sp>
      <p:grpSp>
        <p:nvGrpSpPr>
          <p:cNvPr id="177" name="Confirmation.jpg"/>
          <p:cNvGrpSpPr/>
          <p:nvPr/>
        </p:nvGrpSpPr>
        <p:grpSpPr>
          <a:xfrm>
            <a:off x="6538776" y="5918172"/>
            <a:ext cx="5798947" cy="3393707"/>
            <a:chOff x="0" y="0"/>
            <a:chExt cx="5798946" cy="3393706"/>
          </a:xfrm>
        </p:grpSpPr>
        <p:pic>
          <p:nvPicPr>
            <p:cNvPr id="176" name="Confirmation.jpg" descr="Confirmation.jpg"/>
            <p:cNvPicPr>
              <a:picLocks noChangeAspect="1"/>
            </p:cNvPicPr>
            <p:nvPr/>
          </p:nvPicPr>
          <p:blipFill>
            <a:blip r:embed="rId2">
              <a:extLst/>
            </a:blip>
            <a:stretch>
              <a:fillRect/>
            </a:stretch>
          </p:blipFill>
          <p:spPr>
            <a:xfrm>
              <a:off x="127000" y="88900"/>
              <a:ext cx="5544947" cy="3063507"/>
            </a:xfrm>
            <a:prstGeom prst="rect">
              <a:avLst/>
            </a:prstGeom>
            <a:ln>
              <a:noFill/>
            </a:ln>
            <a:effectLst/>
          </p:spPr>
        </p:pic>
        <p:pic>
          <p:nvPicPr>
            <p:cNvPr id="175" name="Confirmation.jpg" descr="Confirmation.jpg"/>
            <p:cNvPicPr>
              <a:picLocks noChangeAspect="0"/>
            </p:cNvPicPr>
            <p:nvPr/>
          </p:nvPicPr>
          <p:blipFill>
            <a:blip r:embed="rId3">
              <a:extLst/>
            </a:blip>
            <a:stretch>
              <a:fillRect/>
            </a:stretch>
          </p:blipFill>
          <p:spPr>
            <a:xfrm>
              <a:off x="0" y="0"/>
              <a:ext cx="5798947" cy="3393707"/>
            </a:xfrm>
            <a:prstGeom prst="rect">
              <a:avLst/>
            </a:prstGeom>
            <a:effectLst/>
          </p:spPr>
        </p:pic>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Why?"/>
          <p:cNvSpPr txBox="1"/>
          <p:nvPr>
            <p:ph type="title"/>
          </p:nvPr>
        </p:nvSpPr>
        <p:spPr>
          <a:prstGeom prst="rect">
            <a:avLst/>
          </a:prstGeom>
        </p:spPr>
        <p:txBody>
          <a:bodyPr/>
          <a:lstStyle/>
          <a:p>
            <a:pPr/>
            <a:r>
              <a:t>Why?</a:t>
            </a:r>
          </a:p>
        </p:txBody>
      </p:sp>
      <p:sp>
        <p:nvSpPr>
          <p:cNvPr id="180" name="As congregations participate in confirmation,…"/>
          <p:cNvSpPr txBox="1"/>
          <p:nvPr>
            <p:ph type="body" sz="half" idx="1"/>
          </p:nvPr>
        </p:nvSpPr>
        <p:spPr>
          <a:xfrm>
            <a:off x="952500" y="2390034"/>
            <a:ext cx="11099800" cy="3823445"/>
          </a:xfrm>
          <a:prstGeom prst="rect">
            <a:avLst/>
          </a:prstGeom>
        </p:spPr>
        <p:txBody>
          <a:bodyPr/>
          <a:lstStyle/>
          <a:p>
            <a:pPr marL="0" indent="0" algn="ctr" defTabSz="457200">
              <a:spcBef>
                <a:spcPts val="0"/>
              </a:spcBef>
              <a:buSzTx/>
              <a:buNone/>
              <a:defRPr sz="3400">
                <a:uFill>
                  <a:solidFill>
                    <a:srgbClr val="000000"/>
                  </a:solidFill>
                </a:uFill>
                <a:latin typeface="Cambria"/>
                <a:ea typeface="Cambria"/>
                <a:cs typeface="Cambria"/>
                <a:sym typeface="Cambria"/>
              </a:defRPr>
            </a:pPr>
            <a:r>
              <a:t>As congregations participate in confirmation, </a:t>
            </a:r>
          </a:p>
          <a:p>
            <a:pPr marL="0" indent="0" algn="ctr" defTabSz="457200">
              <a:spcBef>
                <a:spcPts val="0"/>
              </a:spcBef>
              <a:buSzTx/>
              <a:buNone/>
              <a:defRPr sz="3400">
                <a:uFill>
                  <a:solidFill>
                    <a:srgbClr val="000000"/>
                  </a:solidFill>
                </a:uFill>
                <a:latin typeface="Cambria"/>
                <a:ea typeface="Cambria"/>
                <a:cs typeface="Cambria"/>
                <a:sym typeface="Cambria"/>
              </a:defRPr>
            </a:pPr>
            <a:r>
              <a:t>they</a:t>
            </a:r>
            <a:r>
              <a:rPr sz="4100"/>
              <a:t> </a:t>
            </a:r>
            <a:r>
              <a:rPr b="1" sz="4100"/>
              <a:t>bear witness</a:t>
            </a:r>
            <a:r>
              <a:t> to the reconciling and redemptive </a:t>
            </a:r>
          </a:p>
          <a:p>
            <a:pPr marL="0" indent="0" algn="ctr" defTabSz="457200">
              <a:spcBef>
                <a:spcPts val="0"/>
              </a:spcBef>
              <a:buSzTx/>
              <a:buNone/>
              <a:defRPr sz="3400">
                <a:uFill>
                  <a:solidFill>
                    <a:srgbClr val="000000"/>
                  </a:solidFill>
                </a:uFill>
                <a:latin typeface="Cambria"/>
                <a:ea typeface="Cambria"/>
                <a:cs typeface="Cambria"/>
                <a:sym typeface="Cambria"/>
              </a:defRPr>
            </a:pPr>
            <a:r>
              <a:t>love of God and the covenant of grace </a:t>
            </a:r>
          </a:p>
          <a:p>
            <a:pPr marL="0" indent="0" algn="ctr" defTabSz="457200">
              <a:spcBef>
                <a:spcPts val="0"/>
              </a:spcBef>
              <a:buSzTx/>
              <a:buNone/>
              <a:defRPr sz="3400">
                <a:uFill>
                  <a:solidFill>
                    <a:srgbClr val="000000"/>
                  </a:solidFill>
                </a:uFill>
                <a:latin typeface="Cambria"/>
                <a:ea typeface="Cambria"/>
                <a:cs typeface="Cambria"/>
                <a:sym typeface="Cambria"/>
              </a:defRPr>
            </a:pPr>
            <a:r>
              <a:t>into which all Christians are baptized. </a:t>
            </a:r>
          </a:p>
          <a:p>
            <a:pPr marL="0" indent="0" algn="ctr" defTabSz="457200">
              <a:spcBef>
                <a:spcPts val="0"/>
              </a:spcBef>
              <a:buSzTx/>
              <a:buNone/>
              <a:defRPr sz="3400">
                <a:uFill>
                  <a:solidFill>
                    <a:srgbClr val="000000"/>
                  </a:solidFill>
                </a:uFill>
                <a:latin typeface="Cambria"/>
                <a:ea typeface="Cambria"/>
                <a:cs typeface="Cambria"/>
                <a:sym typeface="Cambria"/>
              </a:defRPr>
            </a:pPr>
            <a:r>
              <a:t>When they do </a:t>
            </a:r>
            <a:r>
              <a:rPr b="1" sz="4100"/>
              <a:t>lives are changed</a:t>
            </a:r>
            <a:r>
              <a:rPr sz="4100"/>
              <a:t>.</a:t>
            </a:r>
          </a:p>
          <a:p>
            <a:pPr marL="0" indent="0" defTabSz="457200">
              <a:spcBef>
                <a:spcPts val="0"/>
              </a:spcBef>
              <a:buSzTx/>
              <a:buNone/>
              <a:defRPr sz="2500">
                <a:uFill>
                  <a:solidFill>
                    <a:srgbClr val="000000"/>
                  </a:solidFill>
                </a:uFill>
                <a:latin typeface="Cambria"/>
                <a:ea typeface="Cambria"/>
                <a:cs typeface="Cambria"/>
                <a:sym typeface="Cambria"/>
              </a:defRPr>
            </a:pPr>
          </a:p>
        </p:txBody>
      </p:sp>
      <p:grpSp>
        <p:nvGrpSpPr>
          <p:cNvPr id="183" name="Confirmation.jpg"/>
          <p:cNvGrpSpPr/>
          <p:nvPr/>
        </p:nvGrpSpPr>
        <p:grpSpPr>
          <a:xfrm>
            <a:off x="6538776" y="5918172"/>
            <a:ext cx="5798947" cy="3393707"/>
            <a:chOff x="0" y="0"/>
            <a:chExt cx="5798946" cy="3393706"/>
          </a:xfrm>
        </p:grpSpPr>
        <p:pic>
          <p:nvPicPr>
            <p:cNvPr id="182" name="Confirmation.jpg" descr="Confirmation.jpg"/>
            <p:cNvPicPr>
              <a:picLocks noChangeAspect="1"/>
            </p:cNvPicPr>
            <p:nvPr/>
          </p:nvPicPr>
          <p:blipFill>
            <a:blip r:embed="rId2">
              <a:extLst/>
            </a:blip>
            <a:stretch>
              <a:fillRect/>
            </a:stretch>
          </p:blipFill>
          <p:spPr>
            <a:xfrm>
              <a:off x="127000" y="88900"/>
              <a:ext cx="5544947" cy="3063507"/>
            </a:xfrm>
            <a:prstGeom prst="rect">
              <a:avLst/>
            </a:prstGeom>
            <a:ln>
              <a:noFill/>
            </a:ln>
            <a:effectLst/>
          </p:spPr>
        </p:pic>
        <p:pic>
          <p:nvPicPr>
            <p:cNvPr id="181" name="Confirmation.jpg" descr="Confirmation.jpg"/>
            <p:cNvPicPr>
              <a:picLocks noChangeAspect="0"/>
            </p:cNvPicPr>
            <p:nvPr/>
          </p:nvPicPr>
          <p:blipFill>
            <a:blip r:embed="rId3">
              <a:extLst/>
            </a:blip>
            <a:stretch>
              <a:fillRect/>
            </a:stretch>
          </p:blipFill>
          <p:spPr>
            <a:xfrm>
              <a:off x="0" y="0"/>
              <a:ext cx="5798947" cy="3393707"/>
            </a:xfrm>
            <a:prstGeom prst="rect">
              <a:avLst/>
            </a:prstGeom>
            <a:effectLst/>
          </p:spPr>
        </p:pic>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Five Denominations:…"/>
          <p:cNvSpPr txBox="1"/>
          <p:nvPr>
            <p:ph type="body" sz="quarter" idx="1"/>
          </p:nvPr>
        </p:nvSpPr>
        <p:spPr>
          <a:xfrm>
            <a:off x="990600" y="5419225"/>
            <a:ext cx="10464800" cy="2159001"/>
          </a:xfrm>
          <a:prstGeom prst="rect">
            <a:avLst/>
          </a:prstGeom>
        </p:spPr>
        <p:txBody>
          <a:bodyPr anchor="t"/>
          <a:lstStyle/>
          <a:p>
            <a:pPr marL="0" indent="0" algn="ctr">
              <a:spcBef>
                <a:spcPts val="0"/>
              </a:spcBef>
              <a:buSzTx/>
              <a:buNone/>
              <a:defRPr sz="3300">
                <a:latin typeface="Garamond"/>
                <a:ea typeface="Garamond"/>
                <a:cs typeface="Garamond"/>
                <a:sym typeface="Garamond"/>
              </a:defRPr>
            </a:pPr>
            <a:r>
              <a:t>Five Denominations:</a:t>
            </a:r>
          </a:p>
          <a:p>
            <a:pPr marL="0" indent="0" algn="ctr">
              <a:spcBef>
                <a:spcPts val="0"/>
              </a:spcBef>
              <a:buSzTx/>
              <a:buNone/>
              <a:defRPr sz="3300">
                <a:latin typeface="Garamond"/>
                <a:ea typeface="Garamond"/>
                <a:cs typeface="Garamond"/>
                <a:sym typeface="Garamond"/>
              </a:defRPr>
            </a:pPr>
            <a:r>
              <a:t>African Methodist Episcopal, United Methodist Church, Evangelical Lutheran Church in America, Presbyterian Church (USA), and Episcopal Church.</a:t>
            </a:r>
          </a:p>
        </p:txBody>
      </p:sp>
      <p:pic>
        <p:nvPicPr>
          <p:cNvPr id="186" name="CYLLF-LOGOgrayscale.jpg" descr="CYLLF-LOGOgrayscale.jpg"/>
          <p:cNvPicPr>
            <a:picLocks noChangeAspect="1"/>
          </p:cNvPicPr>
          <p:nvPr/>
        </p:nvPicPr>
        <p:blipFill>
          <a:blip r:embed="rId2">
            <a:extLst/>
          </a:blip>
          <a:stretch>
            <a:fillRect/>
          </a:stretch>
        </p:blipFill>
        <p:spPr>
          <a:xfrm>
            <a:off x="-10858501" y="1270000"/>
            <a:ext cx="10160001" cy="2850377"/>
          </a:xfrm>
          <a:prstGeom prst="rect">
            <a:avLst/>
          </a:prstGeom>
          <a:ln w="12700">
            <a:miter lim="400000"/>
          </a:ln>
        </p:spPr>
      </p:pic>
      <p:pic>
        <p:nvPicPr>
          <p:cNvPr id="187" name="CYLLF-LOGOgrayscale.jpg" descr="CYLLF-LOGOgrayscale.jpg"/>
          <p:cNvPicPr>
            <a:picLocks noChangeAspect="1"/>
          </p:cNvPicPr>
          <p:nvPr/>
        </p:nvPicPr>
        <p:blipFill>
          <a:blip r:embed="rId2">
            <a:extLst/>
          </a:blip>
          <a:stretch>
            <a:fillRect/>
          </a:stretch>
        </p:blipFill>
        <p:spPr>
          <a:xfrm>
            <a:off x="1041399" y="1968500"/>
            <a:ext cx="10160001" cy="285037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9" name="Picture 2" descr="Picture 2"/>
          <p:cNvPicPr>
            <a:picLocks noChangeAspect="1"/>
          </p:cNvPicPr>
          <p:nvPr/>
        </p:nvPicPr>
        <p:blipFill>
          <a:blip r:embed="rId2">
            <a:extLst/>
          </a:blip>
          <a:stretch>
            <a:fillRect/>
          </a:stretch>
        </p:blipFill>
        <p:spPr>
          <a:xfrm>
            <a:off x="519328" y="398610"/>
            <a:ext cx="3627085" cy="3627085"/>
          </a:xfrm>
          <a:prstGeom prst="rect">
            <a:avLst/>
          </a:prstGeom>
          <a:ln w="12700">
            <a:miter lim="400000"/>
          </a:ln>
        </p:spPr>
      </p:pic>
      <p:sp>
        <p:nvSpPr>
          <p:cNvPr id="190" name="Shape 150"/>
          <p:cNvSpPr txBox="1"/>
          <p:nvPr>
            <p:ph type="title"/>
          </p:nvPr>
        </p:nvSpPr>
        <p:spPr>
          <a:xfrm>
            <a:off x="5324100" y="992951"/>
            <a:ext cx="7513306" cy="2438402"/>
          </a:xfrm>
          <a:prstGeom prst="rect">
            <a:avLst/>
          </a:prstGeom>
        </p:spPr>
        <p:txBody>
          <a:bodyPr/>
          <a:lstStyle>
            <a:lvl1pPr>
              <a:defRPr sz="7600"/>
            </a:lvl1pPr>
          </a:lstStyle>
          <a:p>
            <a:pPr/>
            <a:r>
              <a:t>Research Question</a:t>
            </a:r>
          </a:p>
        </p:txBody>
      </p:sp>
      <p:pic>
        <p:nvPicPr>
          <p:cNvPr id="191" name="CYLLF-LOGOgrayscale.jpg" descr="CYLLF-LOGOgrayscale.jpg"/>
          <p:cNvPicPr>
            <a:picLocks noChangeAspect="1"/>
          </p:cNvPicPr>
          <p:nvPr/>
        </p:nvPicPr>
        <p:blipFill>
          <a:blip r:embed="rId3">
            <a:extLst/>
          </a:blip>
          <a:stretch>
            <a:fillRect/>
          </a:stretch>
        </p:blipFill>
        <p:spPr>
          <a:xfrm>
            <a:off x="8011834" y="8070405"/>
            <a:ext cx="4641968" cy="1302300"/>
          </a:xfrm>
          <a:prstGeom prst="rect">
            <a:avLst/>
          </a:prstGeom>
          <a:ln w="12700">
            <a:miter lim="400000"/>
          </a:ln>
        </p:spPr>
      </p:pic>
      <p:sp>
        <p:nvSpPr>
          <p:cNvPr id="192" name="TextBox 1"/>
          <p:cNvSpPr txBox="1"/>
          <p:nvPr/>
        </p:nvSpPr>
        <p:spPr>
          <a:xfrm>
            <a:off x="536815" y="3906756"/>
            <a:ext cx="11931170" cy="3688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1200"/>
              </a:spcBef>
              <a:defRPr b="0" sz="4700">
                <a:latin typeface="Gill Sans"/>
                <a:ea typeface="Gill Sans"/>
                <a:cs typeface="Gill Sans"/>
                <a:sym typeface="Gill Sans"/>
              </a:defRPr>
            </a:pPr>
            <a:r>
              <a:t>What is the </a:t>
            </a:r>
            <a:r>
              <a:rPr b="1"/>
              <a:t>state</a:t>
            </a:r>
            <a:r>
              <a:t> </a:t>
            </a:r>
            <a:r>
              <a:rPr b="1"/>
              <a:t>of confirmation</a:t>
            </a:r>
            <a:r>
              <a:t> and equivalent practices within five denominations that practice infant baptism?</a:t>
            </a:r>
          </a:p>
          <a:p>
            <a:pPr>
              <a:spcBef>
                <a:spcPts val="1200"/>
              </a:spcBef>
              <a:defRPr b="0" sz="4700">
                <a:latin typeface="Gill Sans"/>
                <a:ea typeface="Gill Sans"/>
                <a:cs typeface="Gill Sans"/>
                <a:sym typeface="Gill Sans"/>
              </a:defRPr>
            </a:pPr>
            <a:r>
              <a:t>How does confirmation and equivalent practices </a:t>
            </a:r>
            <a:r>
              <a:rPr b="1"/>
              <a:t>contribute to youth discipleship</a:t>
            </a:r>
            <a:r>
              <a: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4" name="CYLLF-LOGOgrayscale.jpg" descr="CYLLF-LOGOgrayscale.jpg"/>
          <p:cNvPicPr>
            <a:picLocks noChangeAspect="1"/>
          </p:cNvPicPr>
          <p:nvPr/>
        </p:nvPicPr>
        <p:blipFill>
          <a:blip r:embed="rId2">
            <a:extLst/>
          </a:blip>
          <a:stretch>
            <a:fillRect/>
          </a:stretch>
        </p:blipFill>
        <p:spPr>
          <a:xfrm>
            <a:off x="6280170" y="657784"/>
            <a:ext cx="6165830" cy="1729817"/>
          </a:xfrm>
          <a:prstGeom prst="rect">
            <a:avLst/>
          </a:prstGeom>
          <a:ln w="12700">
            <a:miter lim="400000"/>
          </a:ln>
        </p:spPr>
      </p:pic>
      <p:sp>
        <p:nvSpPr>
          <p:cNvPr id="195" name="TextBox 1"/>
          <p:cNvSpPr txBox="1"/>
          <p:nvPr/>
        </p:nvSpPr>
        <p:spPr>
          <a:xfrm>
            <a:off x="1653739" y="4767007"/>
            <a:ext cx="9697322" cy="1282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atin typeface="Gill Sans"/>
                <a:ea typeface="Gill Sans"/>
                <a:cs typeface="Gill Sans"/>
                <a:sym typeface="Gill Sans"/>
              </a:defRPr>
            </a:lvl1pPr>
          </a:lstStyle>
          <a:p>
            <a:pPr/>
            <a:r>
              <a:t>7 Patterns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7" name="CYLLF-LOGOgrayscale.jpg" descr="CYLLF-LOGOgrayscale.jpg"/>
          <p:cNvPicPr>
            <a:picLocks noChangeAspect="1"/>
          </p:cNvPicPr>
          <p:nvPr/>
        </p:nvPicPr>
        <p:blipFill>
          <a:blip r:embed="rId2">
            <a:extLst/>
          </a:blip>
          <a:stretch>
            <a:fillRect/>
          </a:stretch>
        </p:blipFill>
        <p:spPr>
          <a:xfrm>
            <a:off x="7673803" y="8053910"/>
            <a:ext cx="4979997" cy="1318794"/>
          </a:xfrm>
          <a:prstGeom prst="rect">
            <a:avLst/>
          </a:prstGeom>
          <a:ln w="12700">
            <a:miter lim="400000"/>
          </a:ln>
        </p:spPr>
      </p:pic>
      <p:sp>
        <p:nvSpPr>
          <p:cNvPr id="198" name="TextBox 1"/>
          <p:cNvSpPr txBox="1"/>
          <p:nvPr/>
        </p:nvSpPr>
        <p:spPr>
          <a:xfrm>
            <a:off x="1127722" y="2322942"/>
            <a:ext cx="11245988" cy="1498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200">
                <a:latin typeface="Gill Sans"/>
                <a:ea typeface="Gill Sans"/>
                <a:cs typeface="Gill Sans"/>
                <a:sym typeface="Gill Sans"/>
              </a:defRPr>
            </a:pPr>
            <a:r>
              <a:t>1. There is a high degree of agreement among leaders, youth, and parents that </a:t>
            </a:r>
            <a:r>
              <a:rPr b="1" i="1"/>
              <a:t>the purpose</a:t>
            </a:r>
            <a:r>
              <a:t> of confirmation and equivalent ministries is </a:t>
            </a:r>
            <a:r>
              <a:rPr b="1" i="1"/>
              <a:t>to strengthen young people’s faith.</a:t>
            </a:r>
            <a:r>
              <a:t> </a:t>
            </a:r>
          </a:p>
        </p:txBody>
      </p:sp>
      <p:sp>
        <p:nvSpPr>
          <p:cNvPr id="199" name="Shape 165"/>
          <p:cNvSpPr txBox="1"/>
          <p:nvPr/>
        </p:nvSpPr>
        <p:spPr>
          <a:xfrm>
            <a:off x="821701" y="895349"/>
            <a:ext cx="11594506" cy="115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purpose</a:t>
            </a:r>
          </a:p>
        </p:txBody>
      </p:sp>
      <p:grpSp>
        <p:nvGrpSpPr>
          <p:cNvPr id="202" name="4269.faith.jpg"/>
          <p:cNvGrpSpPr/>
          <p:nvPr/>
        </p:nvGrpSpPr>
        <p:grpSpPr>
          <a:xfrm>
            <a:off x="3905250" y="4093435"/>
            <a:ext cx="5194300" cy="3619501"/>
            <a:chOff x="0" y="0"/>
            <a:chExt cx="5194300" cy="3619500"/>
          </a:xfrm>
        </p:grpSpPr>
        <p:pic>
          <p:nvPicPr>
            <p:cNvPr id="201" name="4269.faith.jpg" descr="4269.faith.jpg"/>
            <p:cNvPicPr>
              <a:picLocks noChangeAspect="1"/>
            </p:cNvPicPr>
            <p:nvPr/>
          </p:nvPicPr>
          <p:blipFill>
            <a:blip r:embed="rId3">
              <a:extLst/>
            </a:blip>
            <a:srcRect l="0" t="0" r="0" b="0"/>
            <a:stretch>
              <a:fillRect/>
            </a:stretch>
          </p:blipFill>
          <p:spPr>
            <a:xfrm>
              <a:off x="203200" y="203200"/>
              <a:ext cx="4787900" cy="3175000"/>
            </a:xfrm>
            <a:prstGeom prst="rect">
              <a:avLst/>
            </a:prstGeom>
            <a:ln>
              <a:noFill/>
            </a:ln>
            <a:effectLst/>
          </p:spPr>
        </p:pic>
        <p:pic>
          <p:nvPicPr>
            <p:cNvPr id="200" name="4269.faith.jpg" descr="4269.faith.jpg"/>
            <p:cNvPicPr>
              <a:picLocks noChangeAspect="0"/>
            </p:cNvPicPr>
            <p:nvPr/>
          </p:nvPicPr>
          <p:blipFill>
            <a:blip r:embed="rId4">
              <a:extLst/>
            </a:blip>
            <a:stretch>
              <a:fillRect/>
            </a:stretch>
          </p:blipFill>
          <p:spPr>
            <a:xfrm>
              <a:off x="0" y="0"/>
              <a:ext cx="5194300" cy="3619500"/>
            </a:xfrm>
            <a:prstGeom prst="rect">
              <a:avLst/>
            </a:prstGeom>
            <a:effectLst/>
          </p:spPr>
        </p:pic>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hape 165"/>
          <p:cNvSpPr txBox="1"/>
          <p:nvPr>
            <p:ph type="title"/>
          </p:nvPr>
        </p:nvSpPr>
        <p:spPr>
          <a:xfrm>
            <a:off x="588592" y="254000"/>
            <a:ext cx="11827616" cy="2438400"/>
          </a:xfrm>
          <a:prstGeom prst="rect">
            <a:avLst/>
          </a:prstGeom>
        </p:spPr>
        <p:txBody>
          <a:bodyPr/>
          <a:lstStyle>
            <a:lvl1pPr>
              <a:defRPr sz="7200"/>
            </a:lvl1pPr>
          </a:lstStyle>
          <a:p>
            <a:pPr/>
            <a:r>
              <a:t>Understanding of Confirmation</a:t>
            </a:r>
          </a:p>
        </p:txBody>
      </p:sp>
      <p:sp>
        <p:nvSpPr>
          <p:cNvPr id="205" name="Shape 166"/>
          <p:cNvSpPr txBox="1"/>
          <p:nvPr>
            <p:ph type="body" sz="half" idx="1"/>
          </p:nvPr>
        </p:nvSpPr>
        <p:spPr>
          <a:xfrm>
            <a:off x="1199014" y="3005435"/>
            <a:ext cx="11410159" cy="3571826"/>
          </a:xfrm>
          <a:prstGeom prst="rect">
            <a:avLst/>
          </a:prstGeom>
        </p:spPr>
        <p:txBody>
          <a:bodyPr anchor="t"/>
          <a:lstStyle/>
          <a:p>
            <a:pPr marL="0" indent="273050" defTabSz="502412">
              <a:spcBef>
                <a:spcPts val="2000"/>
              </a:spcBef>
              <a:buSzTx/>
              <a:buNone/>
              <a:defRPr b="1" sz="3526"/>
            </a:pPr>
            <a:r>
              <a:t>Goal:</a:t>
            </a:r>
          </a:p>
          <a:p>
            <a:pPr marL="0" indent="273050" defTabSz="502412">
              <a:spcBef>
                <a:spcPts val="2000"/>
              </a:spcBef>
              <a:buSzTx/>
              <a:buNone/>
              <a:defRPr b="1" i="1" sz="3526"/>
            </a:pPr>
            <a:r>
              <a:t>Maturing in faith </a:t>
            </a:r>
            <a:r>
              <a:rPr b="0"/>
              <a:t>is the most commonly expressed goal of confirmation.</a:t>
            </a:r>
            <a:r>
              <a:t> </a:t>
            </a:r>
          </a:p>
          <a:p>
            <a:pPr marL="0" indent="273050" defTabSz="502412">
              <a:spcBef>
                <a:spcPts val="2000"/>
              </a:spcBef>
              <a:buSzTx/>
              <a:buNone/>
              <a:defRPr b="1" i="1" sz="3526"/>
            </a:pPr>
            <a:r>
              <a:t>Maturing in faith = </a:t>
            </a:r>
            <a:r>
              <a:rPr b="0" i="0"/>
              <a:t>a faith that connects knowledge, belief, and action into a confirmand’s identity</a:t>
            </a:r>
            <a:endParaRPr sz="774"/>
          </a:p>
        </p:txBody>
      </p:sp>
      <p:pic>
        <p:nvPicPr>
          <p:cNvPr id="206" name="CYLLF-LOGOgrayscale.jpg" descr="CYLLF-LOGOgrayscale.jpg"/>
          <p:cNvPicPr>
            <a:picLocks noChangeAspect="1"/>
          </p:cNvPicPr>
          <p:nvPr/>
        </p:nvPicPr>
        <p:blipFill>
          <a:blip r:embed="rId2">
            <a:extLst/>
          </a:blip>
          <a:stretch>
            <a:fillRect/>
          </a:stretch>
        </p:blipFill>
        <p:spPr>
          <a:xfrm>
            <a:off x="8011834" y="8070405"/>
            <a:ext cx="4641968" cy="130230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hape 165"/>
          <p:cNvSpPr txBox="1"/>
          <p:nvPr>
            <p:ph type="title"/>
          </p:nvPr>
        </p:nvSpPr>
        <p:spPr>
          <a:xfrm>
            <a:off x="588592" y="254000"/>
            <a:ext cx="11827616" cy="2438400"/>
          </a:xfrm>
          <a:prstGeom prst="rect">
            <a:avLst/>
          </a:prstGeom>
        </p:spPr>
        <p:txBody>
          <a:bodyPr/>
          <a:lstStyle>
            <a:lvl1pPr>
              <a:defRPr sz="7200"/>
            </a:lvl1pPr>
          </a:lstStyle>
          <a:p>
            <a:pPr/>
            <a:r>
              <a:t>Understanding of Confirmation</a:t>
            </a:r>
          </a:p>
        </p:txBody>
      </p:sp>
      <p:sp>
        <p:nvSpPr>
          <p:cNvPr id="209" name="Shape 166"/>
          <p:cNvSpPr txBox="1"/>
          <p:nvPr>
            <p:ph type="body" sz="half" idx="1"/>
          </p:nvPr>
        </p:nvSpPr>
        <p:spPr>
          <a:xfrm>
            <a:off x="2435330" y="3098800"/>
            <a:ext cx="10110343" cy="3932486"/>
          </a:xfrm>
          <a:prstGeom prst="rect">
            <a:avLst/>
          </a:prstGeom>
        </p:spPr>
        <p:txBody>
          <a:bodyPr anchor="t"/>
          <a:lstStyle/>
          <a:p>
            <a:pPr marL="0" indent="266700" defTabSz="490727">
              <a:spcBef>
                <a:spcPts val="2000"/>
              </a:spcBef>
              <a:buSzTx/>
              <a:buNone/>
              <a:defRPr b="1" sz="3359"/>
            </a:pPr>
            <a:r>
              <a:t>Process:</a:t>
            </a:r>
          </a:p>
          <a:p>
            <a:pPr marL="0" indent="266700" algn="r" defTabSz="490727">
              <a:spcBef>
                <a:spcPts val="2000"/>
              </a:spcBef>
              <a:buSzTx/>
              <a:buNone/>
              <a:defRPr sz="2856"/>
            </a:pPr>
            <a:r>
              <a:t>Starting with at least some familiarity with the Christian story, Christian practices, and the church’s theology</a:t>
            </a:r>
            <a:r>
              <a:rPr i="1"/>
              <a:t>, </a:t>
            </a:r>
            <a:endParaRPr i="1"/>
          </a:p>
          <a:p>
            <a:pPr marL="0" indent="266700" algn="r" defTabSz="490727">
              <a:spcBef>
                <a:spcPts val="2000"/>
              </a:spcBef>
              <a:buSzTx/>
              <a:buNone/>
              <a:defRPr sz="2856"/>
            </a:pPr>
            <a:r>
              <a:t>this maturation happened as young people engaged in </a:t>
            </a:r>
            <a:r>
              <a:rPr b="1" i="1"/>
              <a:t>learning activities within a community of faith </a:t>
            </a:r>
            <a:r>
              <a:rPr i="1"/>
              <a:t>and</a:t>
            </a:r>
            <a:r>
              <a:rPr b="1" i="1"/>
              <a:t> </a:t>
            </a:r>
            <a:endParaRPr b="1" i="1"/>
          </a:p>
          <a:p>
            <a:pPr marL="0" indent="266700" algn="r" defTabSz="490727">
              <a:spcBef>
                <a:spcPts val="2000"/>
              </a:spcBef>
              <a:buSzTx/>
              <a:buNone/>
              <a:defRPr sz="2856"/>
            </a:pPr>
            <a:r>
              <a:t>concluded with young people </a:t>
            </a:r>
            <a:r>
              <a:rPr b="1" i="1"/>
              <a:t>making a personal commitment while participating in a public rite</a:t>
            </a:r>
            <a:r>
              <a:rPr b="1"/>
              <a:t>. </a:t>
            </a:r>
          </a:p>
        </p:txBody>
      </p:sp>
      <p:pic>
        <p:nvPicPr>
          <p:cNvPr id="210" name="CYLLF-LOGOgrayscale.jpg" descr="CYLLF-LOGOgrayscale.jpg"/>
          <p:cNvPicPr>
            <a:picLocks noChangeAspect="1"/>
          </p:cNvPicPr>
          <p:nvPr/>
        </p:nvPicPr>
        <p:blipFill>
          <a:blip r:embed="rId2">
            <a:extLst/>
          </a:blip>
          <a:stretch>
            <a:fillRect/>
          </a:stretch>
        </p:blipFill>
        <p:spPr>
          <a:xfrm>
            <a:off x="8011834" y="8070405"/>
            <a:ext cx="4641968" cy="130230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CYLLF-LOGOgrayscale.jpg" descr="CYLLF-LOGOgrayscale.jpg"/>
          <p:cNvPicPr>
            <a:picLocks noChangeAspect="1"/>
          </p:cNvPicPr>
          <p:nvPr/>
        </p:nvPicPr>
        <p:blipFill>
          <a:blip r:embed="rId2">
            <a:extLst/>
          </a:blip>
          <a:stretch>
            <a:fillRect/>
          </a:stretch>
        </p:blipFill>
        <p:spPr>
          <a:xfrm>
            <a:off x="7673802" y="8053909"/>
            <a:ext cx="4979999" cy="1318795"/>
          </a:xfrm>
          <a:prstGeom prst="rect">
            <a:avLst/>
          </a:prstGeom>
          <a:ln w="12700">
            <a:miter lim="400000"/>
          </a:ln>
        </p:spPr>
      </p:pic>
      <p:sp>
        <p:nvSpPr>
          <p:cNvPr id="213" name="TextBox 1"/>
          <p:cNvSpPr txBox="1"/>
          <p:nvPr/>
        </p:nvSpPr>
        <p:spPr>
          <a:xfrm>
            <a:off x="2278890" y="3226564"/>
            <a:ext cx="10074207" cy="38427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indent="317500" algn="l">
              <a:spcBef>
                <a:spcPts val="2400"/>
              </a:spcBef>
              <a:defRPr sz="4000">
                <a:latin typeface="Gill Sans"/>
                <a:ea typeface="Gill Sans"/>
                <a:cs typeface="Gill Sans"/>
                <a:sym typeface="Gill Sans"/>
              </a:defRPr>
            </a:pPr>
            <a:r>
              <a:t>Tasks:</a:t>
            </a:r>
          </a:p>
          <a:p>
            <a:pPr lvl="4" algn="r">
              <a:spcBef>
                <a:spcPts val="2400"/>
              </a:spcBef>
              <a:defRPr b="0" sz="3300">
                <a:latin typeface="Gill Sans"/>
                <a:ea typeface="Gill Sans"/>
                <a:cs typeface="Gill Sans"/>
                <a:sym typeface="Gill Sans"/>
              </a:defRPr>
            </a:pPr>
            <a:r>
              <a:t>Appropriate time to </a:t>
            </a:r>
            <a:r>
              <a:rPr b="1"/>
              <a:t>ask questions</a:t>
            </a:r>
            <a:r>
              <a:t> about faith.</a:t>
            </a:r>
          </a:p>
          <a:p>
            <a:pPr lvl="4" algn="r">
              <a:spcBef>
                <a:spcPts val="2400"/>
              </a:spcBef>
              <a:defRPr b="0" sz="3300">
                <a:latin typeface="Gill Sans"/>
                <a:ea typeface="Gill Sans"/>
                <a:cs typeface="Gill Sans"/>
                <a:sym typeface="Gill Sans"/>
              </a:defRPr>
            </a:pPr>
            <a:r>
              <a:rPr b="1"/>
              <a:t>Strengthen</a:t>
            </a:r>
            <a:r>
              <a:t> personal faith.</a:t>
            </a:r>
          </a:p>
          <a:p>
            <a:pPr lvl="4" algn="r">
              <a:spcBef>
                <a:spcPts val="2400"/>
              </a:spcBef>
              <a:defRPr b="0" sz="3300">
                <a:latin typeface="Gill Sans"/>
                <a:ea typeface="Gill Sans"/>
                <a:cs typeface="Gill Sans"/>
                <a:sym typeface="Gill Sans"/>
              </a:defRPr>
            </a:pPr>
            <a:r>
              <a:rPr b="1"/>
              <a:t>Learn</a:t>
            </a:r>
            <a:r>
              <a:t> more about God and faith.</a:t>
            </a:r>
          </a:p>
          <a:p>
            <a:pPr lvl="4" algn="r">
              <a:spcBef>
                <a:spcPts val="2400"/>
              </a:spcBef>
              <a:defRPr b="0" sz="3300">
                <a:latin typeface="Gill Sans"/>
                <a:ea typeface="Gill Sans"/>
                <a:cs typeface="Gill Sans"/>
                <a:sym typeface="Gill Sans"/>
              </a:defRPr>
            </a:pPr>
            <a:r>
              <a:rPr b="1"/>
              <a:t>Develop a personal view</a:t>
            </a:r>
            <a:r>
              <a:t> of faith.</a:t>
            </a:r>
          </a:p>
        </p:txBody>
      </p:sp>
      <p:sp>
        <p:nvSpPr>
          <p:cNvPr id="214" name="Understanding of Confirmation"/>
          <p:cNvSpPr txBox="1"/>
          <p:nvPr>
            <p:ph type="title"/>
          </p:nvPr>
        </p:nvSpPr>
        <p:spPr>
          <a:xfrm>
            <a:off x="588592" y="254000"/>
            <a:ext cx="11827616" cy="2438400"/>
          </a:xfrm>
          <a:prstGeom prst="rect">
            <a:avLst/>
          </a:prstGeom>
        </p:spPr>
        <p:txBody>
          <a:bodyPr/>
          <a:lstStyle>
            <a:lvl1pPr>
              <a:defRPr sz="7200"/>
            </a:lvl1pPr>
          </a:lstStyle>
          <a:p>
            <a:pPr/>
            <a:r>
              <a:t>Understanding of Confirmation</a:t>
            </a:r>
          </a:p>
        </p:txBody>
      </p:sp>
    </p:spTree>
  </p:cSld>
  <p:clrMapOvr>
    <a:masterClrMapping/>
  </p:clrMapOvr>
  <p:transition xmlns:p14="http://schemas.microsoft.com/office/powerpoint/2010/main" spd="med" advClick="0" advTm="0"/>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Confirmation ministry encourages and cultivates growth and is a source of life for youth and adults. It not only teaches the content of faith, but ‘incarnates and integrates’ faith in ‘lived experience.’ It takes risks and creates a community where hard questions and dealing with day-to-day and messy aspects of faith and life are possible…It is a ministry where young people are not separated, but integrated into the life and mission of the whole congregations and serve the surrounding … community and beyond. It integrates the confirmand into a God story, a practicing faith community and lifestyle of vocation that can unfold across a lifetime.”…"/>
          <p:cNvSpPr txBox="1"/>
          <p:nvPr>
            <p:ph type="body" idx="1"/>
          </p:nvPr>
        </p:nvSpPr>
        <p:spPr>
          <a:xfrm>
            <a:off x="952500" y="2832100"/>
            <a:ext cx="11099800" cy="6286500"/>
          </a:xfrm>
          <a:prstGeom prst="rect">
            <a:avLst/>
          </a:prstGeom>
        </p:spPr>
        <p:txBody>
          <a:bodyPr/>
          <a:lstStyle/>
          <a:p>
            <a:pPr marL="0" indent="0" algn="ctr" defTabSz="457200">
              <a:spcBef>
                <a:spcPts val="0"/>
              </a:spcBef>
              <a:buSzTx/>
              <a:buNone/>
              <a:defRPr>
                <a:uFill>
                  <a:solidFill>
                    <a:srgbClr val="000000"/>
                  </a:solidFill>
                </a:uFill>
                <a:latin typeface="Cambria"/>
                <a:ea typeface="Cambria"/>
                <a:cs typeface="Cambria"/>
                <a:sym typeface="Cambria"/>
              </a:defRPr>
            </a:pPr>
            <a:r>
              <a:rPr>
                <a:latin typeface="Times New Roman"/>
                <a:ea typeface="Times New Roman"/>
                <a:cs typeface="Times New Roman"/>
                <a:sym typeface="Times New Roman"/>
              </a:rPr>
              <a:t>“</a:t>
            </a:r>
            <a:r>
              <a:rPr>
                <a:latin typeface="Times New Roman"/>
                <a:ea typeface="Times New Roman"/>
                <a:cs typeface="Times New Roman"/>
                <a:sym typeface="Times New Roman"/>
              </a:rPr>
              <a:t>Confirmation ministry encourages and cultivates growth and is a source of life for youth and adults. It not only teaches the content of faith, but </a:t>
            </a:r>
            <a:r>
              <a:rPr>
                <a:latin typeface="Times New Roman"/>
                <a:ea typeface="Times New Roman"/>
                <a:cs typeface="Times New Roman"/>
                <a:sym typeface="Times New Roman"/>
              </a:rPr>
              <a:t>‘</a:t>
            </a:r>
            <a:r>
              <a:rPr>
                <a:latin typeface="Times New Roman"/>
                <a:ea typeface="Times New Roman"/>
                <a:cs typeface="Times New Roman"/>
                <a:sym typeface="Times New Roman"/>
              </a:rPr>
              <a:t>incarnates and integrates</a:t>
            </a:r>
            <a:r>
              <a:rPr>
                <a:latin typeface="Times New Roman"/>
                <a:ea typeface="Times New Roman"/>
                <a:cs typeface="Times New Roman"/>
                <a:sym typeface="Times New Roman"/>
              </a:rPr>
              <a:t>’ </a:t>
            </a:r>
            <a:r>
              <a:rPr>
                <a:latin typeface="Times New Roman"/>
                <a:ea typeface="Times New Roman"/>
                <a:cs typeface="Times New Roman"/>
                <a:sym typeface="Times New Roman"/>
              </a:rPr>
              <a:t>faith in </a:t>
            </a:r>
            <a:r>
              <a:rPr>
                <a:latin typeface="Times New Roman"/>
                <a:ea typeface="Times New Roman"/>
                <a:cs typeface="Times New Roman"/>
                <a:sym typeface="Times New Roman"/>
              </a:rPr>
              <a:t>‘</a:t>
            </a:r>
            <a:r>
              <a:rPr>
                <a:latin typeface="Times New Roman"/>
                <a:ea typeface="Times New Roman"/>
                <a:cs typeface="Times New Roman"/>
                <a:sym typeface="Times New Roman"/>
              </a:rPr>
              <a:t>lived experience.</a:t>
            </a:r>
            <a:r>
              <a:rPr>
                <a:latin typeface="Times New Roman"/>
                <a:ea typeface="Times New Roman"/>
                <a:cs typeface="Times New Roman"/>
                <a:sym typeface="Times New Roman"/>
              </a:rPr>
              <a:t>’ </a:t>
            </a:r>
            <a:r>
              <a:rPr>
                <a:latin typeface="Times New Roman"/>
                <a:ea typeface="Times New Roman"/>
                <a:cs typeface="Times New Roman"/>
                <a:sym typeface="Times New Roman"/>
              </a:rPr>
              <a:t>It takes risks and creates a community where hard questions and dealing with day-to-day and messy aspects of faith and life are possible</a:t>
            </a:r>
            <a:r>
              <a:rPr>
                <a:latin typeface="Times New Roman"/>
                <a:ea typeface="Times New Roman"/>
                <a:cs typeface="Times New Roman"/>
                <a:sym typeface="Times New Roman"/>
              </a:rPr>
              <a:t>…</a:t>
            </a:r>
            <a:r>
              <a:rPr>
                <a:latin typeface="Times New Roman"/>
                <a:ea typeface="Times New Roman"/>
                <a:cs typeface="Times New Roman"/>
                <a:sym typeface="Times New Roman"/>
              </a:rPr>
              <a:t>It is a ministry where young people are not separated, but integrated into the life and mission of the whole congregations and serve the surrounding </a:t>
            </a:r>
            <a:r>
              <a:rPr>
                <a:latin typeface="Times New Roman"/>
                <a:ea typeface="Times New Roman"/>
                <a:cs typeface="Times New Roman"/>
                <a:sym typeface="Times New Roman"/>
              </a:rPr>
              <a:t>… </a:t>
            </a:r>
            <a:r>
              <a:rPr>
                <a:latin typeface="Times New Roman"/>
                <a:ea typeface="Times New Roman"/>
                <a:cs typeface="Times New Roman"/>
                <a:sym typeface="Times New Roman"/>
              </a:rPr>
              <a:t>community and beyond. It integrates the confirmand into a God story, a practicing faith community and lifestyle of vocation that can unfold across a lifetime.</a:t>
            </a:r>
            <a:r>
              <a:rPr>
                <a:latin typeface="Times New Roman"/>
                <a:ea typeface="Times New Roman"/>
                <a:cs typeface="Times New Roman"/>
                <a:sym typeface="Times New Roman"/>
              </a:rPr>
              <a:t>”</a:t>
            </a:r>
            <a:endParaRPr>
              <a:latin typeface="Times New Roman"/>
              <a:ea typeface="Times New Roman"/>
              <a:cs typeface="Times New Roman"/>
              <a:sym typeface="Times New Roman"/>
            </a:endParaRPr>
          </a:p>
          <a:p>
            <a:pPr marL="0" indent="0" algn="ctr" defTabSz="457200">
              <a:spcBef>
                <a:spcPts val="0"/>
              </a:spcBef>
              <a:buSzTx/>
              <a:buNone/>
              <a:defRPr i="1">
                <a:uFill>
                  <a:solidFill>
                    <a:srgbClr val="000000"/>
                  </a:solidFill>
                </a:uFill>
                <a:latin typeface="Cambria"/>
                <a:ea typeface="Cambria"/>
                <a:cs typeface="Cambria"/>
                <a:sym typeface="Cambria"/>
              </a:defRPr>
            </a:pPr>
            <a:r>
              <a:rPr>
                <a:latin typeface="Times New Roman"/>
                <a:ea typeface="Times New Roman"/>
                <a:cs typeface="Times New Roman"/>
                <a:sym typeface="Times New Roman"/>
              </a:rPr>
              <a:t>Quote from person in an ELCA congregation in the study</a:t>
            </a:r>
          </a:p>
        </p:txBody>
      </p:sp>
      <p:pic>
        <p:nvPicPr>
          <p:cNvPr id="217" name="confirmation-1_1_orig.png" descr="confirmation-1_1_orig.png"/>
          <p:cNvPicPr>
            <a:picLocks noChangeAspect="1"/>
          </p:cNvPicPr>
          <p:nvPr/>
        </p:nvPicPr>
        <p:blipFill>
          <a:blip r:embed="rId2">
            <a:extLst/>
          </a:blip>
          <a:stretch>
            <a:fillRect/>
          </a:stretch>
        </p:blipFill>
        <p:spPr>
          <a:xfrm>
            <a:off x="-2027784" y="60176"/>
            <a:ext cx="7991313" cy="3040174"/>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hape 166"/>
          <p:cNvSpPr txBox="1"/>
          <p:nvPr>
            <p:ph type="body" sz="half" idx="1"/>
          </p:nvPr>
        </p:nvSpPr>
        <p:spPr>
          <a:xfrm>
            <a:off x="983902" y="3481049"/>
            <a:ext cx="11487498" cy="4048724"/>
          </a:xfrm>
          <a:prstGeom prst="rect">
            <a:avLst/>
          </a:prstGeom>
        </p:spPr>
        <p:txBody>
          <a:bodyPr anchor="t"/>
          <a:lstStyle/>
          <a:p>
            <a:pPr marL="0" indent="244475" defTabSz="449833">
              <a:spcBef>
                <a:spcPts val="1800"/>
              </a:spcBef>
              <a:buSzTx/>
              <a:buNone/>
              <a:defRPr b="1" sz="3080"/>
            </a:pPr>
            <a:r>
              <a:t>Definition:</a:t>
            </a:r>
          </a:p>
          <a:p>
            <a:pPr marL="0" indent="162644" defTabSz="271073">
              <a:spcBef>
                <a:spcPts val="0"/>
              </a:spcBef>
              <a:buSzTx/>
              <a:buNone/>
              <a:defRPr sz="2618">
                <a:uFill>
                  <a:solidFill>
                    <a:srgbClr val="000000"/>
                  </a:solidFill>
                </a:uFill>
              </a:defRPr>
            </a:pPr>
            <a:r>
              <a:t>Confirmation is an important opportunity for young people to </a:t>
            </a:r>
            <a:r>
              <a:rPr b="1"/>
              <a:t>encounter the gospel anew</a:t>
            </a:r>
            <a:r>
              <a:t> in ways that </a:t>
            </a:r>
          </a:p>
          <a:p>
            <a:pPr marL="406610" indent="-135536" defTabSz="271073">
              <a:spcBef>
                <a:spcPts val="0"/>
              </a:spcBef>
              <a:buSzPct val="100000"/>
              <a:buAutoNum type="arabicParenBoth" startAt="1"/>
              <a:defRPr sz="2618">
                <a:uFill>
                  <a:solidFill>
                    <a:srgbClr val="000000"/>
                  </a:solidFill>
                </a:uFill>
              </a:defRPr>
            </a:pPr>
            <a:r>
              <a:t> strengthen their </a:t>
            </a:r>
            <a:r>
              <a:rPr b="1" i="1"/>
              <a:t>understanding of the faith</a:t>
            </a:r>
            <a:r>
              <a:t>, </a:t>
            </a:r>
          </a:p>
          <a:p>
            <a:pPr marL="406610" indent="-135536" defTabSz="271073">
              <a:spcBef>
                <a:spcPts val="0"/>
              </a:spcBef>
              <a:buSzPct val="100000"/>
              <a:buAutoNum type="arabicParenBoth" startAt="1"/>
              <a:defRPr sz="2618">
                <a:uFill>
                  <a:solidFill>
                    <a:srgbClr val="000000"/>
                  </a:solidFill>
                </a:uFill>
              </a:defRPr>
            </a:pPr>
            <a:r>
              <a:t> deepen their </a:t>
            </a:r>
            <a:r>
              <a:rPr b="1" i="1"/>
              <a:t>experience of the Christian community</a:t>
            </a:r>
            <a:r>
              <a:t>, and </a:t>
            </a:r>
          </a:p>
          <a:p>
            <a:pPr marL="406610" indent="-135536" defTabSz="271073">
              <a:spcBef>
                <a:spcPts val="0"/>
              </a:spcBef>
              <a:buSzPct val="100000"/>
              <a:buAutoNum type="arabicParenBoth" startAt="1"/>
              <a:defRPr sz="2618">
                <a:uFill>
                  <a:solidFill>
                    <a:srgbClr val="000000"/>
                  </a:solidFill>
                </a:uFill>
              </a:defRPr>
            </a:pPr>
            <a:r>
              <a:t> equip them to discern their calling to </a:t>
            </a:r>
            <a:r>
              <a:rPr b="1" i="1"/>
              <a:t>join in God’s mission to the world</a:t>
            </a:r>
            <a:r>
              <a:t>. </a:t>
            </a:r>
          </a:p>
          <a:p>
            <a:pPr marL="0" indent="162644" defTabSz="271073">
              <a:spcBef>
                <a:spcPts val="0"/>
              </a:spcBef>
              <a:buSzTx/>
              <a:buNone/>
              <a:defRPr sz="2618">
                <a:uFill>
                  <a:solidFill>
                    <a:srgbClr val="000000"/>
                  </a:solidFill>
                </a:uFill>
              </a:defRPr>
            </a:pPr>
          </a:p>
          <a:p>
            <a:pPr marL="0" indent="162644" defTabSz="271073">
              <a:spcBef>
                <a:spcPts val="0"/>
              </a:spcBef>
              <a:buSzTx/>
              <a:buNone/>
              <a:defRPr sz="2618">
                <a:uFill>
                  <a:solidFill>
                    <a:srgbClr val="000000"/>
                  </a:solidFill>
                </a:uFill>
              </a:defRPr>
            </a:pPr>
            <a:r>
              <a:t>As congregations participate in confirmation ministry they bear witness to the redemptive love of God and the covenant of grace into which all Christians are baptized.</a:t>
            </a:r>
          </a:p>
        </p:txBody>
      </p:sp>
      <p:pic>
        <p:nvPicPr>
          <p:cNvPr id="220" name="CYLLF-LOGOgrayscale.jpg" descr="CYLLF-LOGOgrayscale.jpg"/>
          <p:cNvPicPr>
            <a:picLocks noChangeAspect="1"/>
          </p:cNvPicPr>
          <p:nvPr/>
        </p:nvPicPr>
        <p:blipFill>
          <a:blip r:embed="rId3">
            <a:extLst/>
          </a:blip>
          <a:stretch>
            <a:fillRect/>
          </a:stretch>
        </p:blipFill>
        <p:spPr>
          <a:xfrm>
            <a:off x="8011834" y="8070405"/>
            <a:ext cx="4641968" cy="1302300"/>
          </a:xfrm>
          <a:prstGeom prst="rect">
            <a:avLst/>
          </a:prstGeom>
          <a:ln w="12700">
            <a:miter lim="400000"/>
          </a:ln>
        </p:spPr>
      </p:pic>
      <p:sp>
        <p:nvSpPr>
          <p:cNvPr id="221" name="Shape 165"/>
          <p:cNvSpPr txBox="1"/>
          <p:nvPr>
            <p:ph type="title"/>
          </p:nvPr>
        </p:nvSpPr>
        <p:spPr>
          <a:xfrm>
            <a:off x="588592" y="254000"/>
            <a:ext cx="11827616" cy="2438400"/>
          </a:xfrm>
          <a:prstGeom prst="rect">
            <a:avLst/>
          </a:prstGeom>
        </p:spPr>
        <p:txBody>
          <a:bodyPr/>
          <a:lstStyle>
            <a:lvl1pPr>
              <a:defRPr sz="7200"/>
            </a:lvl1pPr>
          </a:lstStyle>
          <a:p>
            <a:pPr/>
            <a:r>
              <a:t>Understanding of Confirmation</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Shape 166"/>
          <p:cNvSpPr txBox="1"/>
          <p:nvPr>
            <p:ph type="body" sz="half" idx="1"/>
          </p:nvPr>
        </p:nvSpPr>
        <p:spPr>
          <a:xfrm>
            <a:off x="2006600" y="2933708"/>
            <a:ext cx="10464800" cy="4596065"/>
          </a:xfrm>
          <a:prstGeom prst="rect">
            <a:avLst/>
          </a:prstGeom>
        </p:spPr>
        <p:txBody>
          <a:bodyPr anchor="t"/>
          <a:lstStyle/>
          <a:p>
            <a:pPr marL="0" indent="317500">
              <a:buSzTx/>
              <a:buNone/>
              <a:defRPr b="1" sz="4000"/>
            </a:pPr>
            <a:r>
              <a:t>ELCA:</a:t>
            </a:r>
          </a:p>
          <a:p>
            <a:pPr marL="0" indent="0" algn="ctr" defTabSz="914400">
              <a:lnSpc>
                <a:spcPct val="90000"/>
              </a:lnSpc>
              <a:spcBef>
                <a:spcPts val="600"/>
              </a:spcBef>
              <a:buSzTx/>
              <a:buNone/>
              <a:defRPr i="1" sz="2700">
                <a:latin typeface="Century Gothic"/>
                <a:ea typeface="Century Gothic"/>
                <a:cs typeface="Century Gothic"/>
                <a:sym typeface="Century Gothic"/>
              </a:defRPr>
            </a:pPr>
            <a:r>
              <a:t>“Confirmation ministry is a </a:t>
            </a:r>
            <a:r>
              <a:rPr b="1"/>
              <a:t>pastoral</a:t>
            </a:r>
            <a:r>
              <a:t> and </a:t>
            </a:r>
            <a:r>
              <a:rPr b="1"/>
              <a:t>educational</a:t>
            </a:r>
            <a:r>
              <a:t> </a:t>
            </a:r>
            <a:r>
              <a:rPr b="1"/>
              <a:t>ministry</a:t>
            </a:r>
            <a:r>
              <a:t> of the church that helps the baptized through Word and Sacrament </a:t>
            </a:r>
            <a:r>
              <a:rPr b="1"/>
              <a:t>to identify more deeply with the Christian community </a:t>
            </a:r>
            <a:r>
              <a:t>and </a:t>
            </a:r>
            <a:r>
              <a:rPr b="1"/>
              <a:t>participate more fully in its mission</a:t>
            </a:r>
            <a:r>
              <a:t>.” </a:t>
            </a:r>
          </a:p>
          <a:p>
            <a:pPr marL="0" indent="0" defTabSz="914400">
              <a:lnSpc>
                <a:spcPct val="90000"/>
              </a:lnSpc>
              <a:spcBef>
                <a:spcPts val="600"/>
              </a:spcBef>
              <a:buSzTx/>
              <a:buNone/>
              <a:defRPr i="1" sz="2700">
                <a:solidFill>
                  <a:srgbClr val="808080"/>
                </a:solidFill>
                <a:latin typeface="Century Gothic"/>
                <a:ea typeface="Century Gothic"/>
                <a:cs typeface="Century Gothic"/>
                <a:sym typeface="Century Gothic"/>
              </a:defRPr>
            </a:pPr>
          </a:p>
          <a:p>
            <a:pPr marL="0" indent="0" defTabSz="914400">
              <a:lnSpc>
                <a:spcPct val="90000"/>
              </a:lnSpc>
              <a:spcBef>
                <a:spcPts val="300"/>
              </a:spcBef>
              <a:buSzTx/>
              <a:buNone/>
              <a:defRPr i="1" sz="1600">
                <a:solidFill>
                  <a:srgbClr val="808080"/>
                </a:solidFill>
                <a:latin typeface="Century Gothic"/>
                <a:ea typeface="Century Gothic"/>
                <a:cs typeface="Century Gothic"/>
                <a:sym typeface="Century Gothic"/>
              </a:defRPr>
            </a:pPr>
            <a:r>
              <a:t>The Confirmation Ministry Task Force Report</a:t>
            </a:r>
            <a:r>
              <a:rPr i="0"/>
              <a:t> – adopted by the third biennial Churchwide Assembly of the ELCA on September 1, 1993.</a:t>
            </a:r>
          </a:p>
        </p:txBody>
      </p:sp>
      <p:pic>
        <p:nvPicPr>
          <p:cNvPr id="226" name="Picture 4" descr="Picture 4"/>
          <p:cNvPicPr>
            <a:picLocks noChangeAspect="1"/>
          </p:cNvPicPr>
          <p:nvPr/>
        </p:nvPicPr>
        <p:blipFill>
          <a:blip r:embed="rId3">
            <a:extLst/>
          </a:blip>
          <a:stretch>
            <a:fillRect/>
          </a:stretch>
        </p:blipFill>
        <p:spPr>
          <a:xfrm>
            <a:off x="3026630" y="6283430"/>
            <a:ext cx="8424739" cy="1101542"/>
          </a:xfrm>
          <a:prstGeom prst="rect">
            <a:avLst/>
          </a:prstGeom>
          <a:ln w="12700">
            <a:miter lim="400000"/>
          </a:ln>
        </p:spPr>
      </p:pic>
      <p:sp>
        <p:nvSpPr>
          <p:cNvPr id="227" name="Shape 165"/>
          <p:cNvSpPr txBox="1"/>
          <p:nvPr>
            <p:ph type="title"/>
          </p:nvPr>
        </p:nvSpPr>
        <p:spPr>
          <a:xfrm>
            <a:off x="588592" y="254000"/>
            <a:ext cx="11827616" cy="2438400"/>
          </a:xfrm>
          <a:prstGeom prst="rect">
            <a:avLst/>
          </a:prstGeom>
        </p:spPr>
        <p:txBody>
          <a:bodyPr/>
          <a:lstStyle>
            <a:lvl1pPr>
              <a:defRPr sz="7200"/>
            </a:lvl1pPr>
          </a:lstStyle>
          <a:p>
            <a:pPr/>
            <a:r>
              <a:t>Understanding of Confirmation</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hape 165"/>
          <p:cNvSpPr txBox="1"/>
          <p:nvPr>
            <p:ph type="title"/>
          </p:nvPr>
        </p:nvSpPr>
        <p:spPr>
          <a:xfrm>
            <a:off x="1976806" y="736600"/>
            <a:ext cx="10464802" cy="2438400"/>
          </a:xfrm>
          <a:prstGeom prst="rect">
            <a:avLst/>
          </a:prstGeom>
        </p:spPr>
        <p:txBody>
          <a:bodyPr/>
          <a:lstStyle>
            <a:lvl1pPr>
              <a:defRPr sz="7200"/>
            </a:lvl1pPr>
          </a:lstStyle>
          <a:p>
            <a:pPr/>
            <a:r>
              <a:t>Reflections</a:t>
            </a:r>
          </a:p>
        </p:txBody>
      </p:sp>
      <p:sp>
        <p:nvSpPr>
          <p:cNvPr id="232" name="Shape 166"/>
          <p:cNvSpPr txBox="1"/>
          <p:nvPr>
            <p:ph type="body" sz="half" idx="1"/>
          </p:nvPr>
        </p:nvSpPr>
        <p:spPr>
          <a:xfrm>
            <a:off x="1473200" y="4420849"/>
            <a:ext cx="10464800" cy="2807100"/>
          </a:xfrm>
          <a:prstGeom prst="rect">
            <a:avLst/>
          </a:prstGeom>
        </p:spPr>
        <p:txBody>
          <a:bodyPr anchor="t"/>
          <a:lstStyle/>
          <a:p>
            <a:pPr marL="0" indent="317500" algn="ctr">
              <a:buSzTx/>
              <a:buNone/>
              <a:defRPr sz="4000"/>
            </a:pPr>
            <a:r>
              <a:t>How can this understanding guide us (congregations and ELCA) into the future?</a:t>
            </a:r>
          </a:p>
          <a:p>
            <a:pPr marL="0" indent="317500" algn="ctr">
              <a:buSzTx/>
              <a:buNone/>
              <a:defRPr sz="4000"/>
            </a:pPr>
            <a:r>
              <a:t>What opportunities does it provide?</a:t>
            </a:r>
          </a:p>
        </p:txBody>
      </p:sp>
      <p:pic>
        <p:nvPicPr>
          <p:cNvPr id="233" name="CYLLF-LOGOgrayscale.jpg" descr="CYLLF-LOGOgrayscale.jpg"/>
          <p:cNvPicPr>
            <a:picLocks noChangeAspect="1"/>
          </p:cNvPicPr>
          <p:nvPr/>
        </p:nvPicPr>
        <p:blipFill>
          <a:blip r:embed="rId3">
            <a:extLst/>
          </a:blip>
          <a:stretch>
            <a:fillRect/>
          </a:stretch>
        </p:blipFill>
        <p:spPr>
          <a:xfrm>
            <a:off x="8011834" y="8070405"/>
            <a:ext cx="4641968" cy="1302300"/>
          </a:xfrm>
          <a:prstGeom prst="rect">
            <a:avLst/>
          </a:prstGeom>
          <a:ln w="12700">
            <a:miter lim="400000"/>
          </a:ln>
        </p:spPr>
      </p:pic>
      <p:pic>
        <p:nvPicPr>
          <p:cNvPr id="234" name="images.jpg" descr="images.jpg"/>
          <p:cNvPicPr>
            <a:picLocks noChangeAspect="1"/>
          </p:cNvPicPr>
          <p:nvPr/>
        </p:nvPicPr>
        <p:blipFill>
          <a:blip r:embed="rId4">
            <a:extLst/>
          </a:blip>
          <a:stretch>
            <a:fillRect/>
          </a:stretch>
        </p:blipFill>
        <p:spPr>
          <a:xfrm>
            <a:off x="234850" y="661441"/>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8" name="CYLLF-LOGOgrayscale.jpg" descr="CYLLF-LOGOgrayscale.jpg"/>
          <p:cNvPicPr>
            <a:picLocks noChangeAspect="1"/>
          </p:cNvPicPr>
          <p:nvPr/>
        </p:nvPicPr>
        <p:blipFill>
          <a:blip r:embed="rId2">
            <a:extLst/>
          </a:blip>
          <a:stretch>
            <a:fillRect/>
          </a:stretch>
        </p:blipFill>
        <p:spPr>
          <a:xfrm>
            <a:off x="7673803" y="8053910"/>
            <a:ext cx="4979997" cy="1318794"/>
          </a:xfrm>
          <a:prstGeom prst="rect">
            <a:avLst/>
          </a:prstGeom>
          <a:ln w="12700">
            <a:miter lim="400000"/>
          </a:ln>
        </p:spPr>
      </p:pic>
      <p:sp>
        <p:nvSpPr>
          <p:cNvPr id="239" name="TextBox 1"/>
          <p:cNvSpPr txBox="1"/>
          <p:nvPr/>
        </p:nvSpPr>
        <p:spPr>
          <a:xfrm>
            <a:off x="5263920" y="1323313"/>
            <a:ext cx="6353138" cy="2882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200">
                <a:latin typeface="Gill Sans"/>
                <a:ea typeface="Gill Sans"/>
                <a:cs typeface="Gill Sans"/>
                <a:sym typeface="Gill Sans"/>
              </a:defRPr>
            </a:pPr>
            <a:r>
              <a:t>2. Parents, youth, and leaders expect confirmation to </a:t>
            </a:r>
            <a:r>
              <a:rPr b="1" i="1"/>
              <a:t>focus on the traditional contents of the Christian tradition</a:t>
            </a:r>
            <a:r>
              <a:t> but to do so in ways that are engaging and participatory.</a:t>
            </a:r>
          </a:p>
        </p:txBody>
      </p:sp>
      <p:pic>
        <p:nvPicPr>
          <p:cNvPr id="240" name="download.jpg" descr="download.jpg"/>
          <p:cNvPicPr>
            <a:picLocks noChangeAspect="1"/>
          </p:cNvPicPr>
          <p:nvPr/>
        </p:nvPicPr>
        <p:blipFill>
          <a:blip r:embed="rId3">
            <a:extLst/>
          </a:blip>
          <a:stretch>
            <a:fillRect/>
          </a:stretch>
        </p:blipFill>
        <p:spPr>
          <a:xfrm>
            <a:off x="725856" y="2263113"/>
            <a:ext cx="3822701" cy="2120901"/>
          </a:xfrm>
          <a:prstGeom prst="rect">
            <a:avLst/>
          </a:prstGeom>
          <a:ln w="12700">
            <a:miter lim="400000"/>
          </a:ln>
        </p:spPr>
      </p:pic>
      <p:sp>
        <p:nvSpPr>
          <p:cNvPr id="241" name="TextBox 1"/>
          <p:cNvSpPr txBox="1"/>
          <p:nvPr/>
        </p:nvSpPr>
        <p:spPr>
          <a:xfrm>
            <a:off x="710408" y="4771164"/>
            <a:ext cx="11114133" cy="1498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200">
                <a:latin typeface="Gill Sans"/>
                <a:ea typeface="Gill Sans"/>
                <a:cs typeface="Gill Sans"/>
                <a:sym typeface="Gill Sans"/>
              </a:defRPr>
            </a:pPr>
            <a:r>
              <a:t>3. Confirmation and equivalent discipleship ministries are typically located </a:t>
            </a:r>
            <a:r>
              <a:rPr b="1" i="1"/>
              <a:t>at the end of childhood and the beginning of adolescence</a:t>
            </a:r>
            <a:r>
              <a:t>. </a:t>
            </a:r>
          </a:p>
        </p:txBody>
      </p:sp>
      <p:graphicFrame>
        <p:nvGraphicFramePr>
          <p:cNvPr id="242" name="2D Pie Chart"/>
          <p:cNvGraphicFramePr/>
          <p:nvPr/>
        </p:nvGraphicFramePr>
        <p:xfrm>
          <a:off x="3976229" y="6095321"/>
          <a:ext cx="2742435" cy="2742435"/>
        </p:xfrm>
        <a:graphic xmlns:a="http://schemas.openxmlformats.org/drawingml/2006/main">
          <a:graphicData uri="http://schemas.openxmlformats.org/drawingml/2006/chart">
            <c:chart xmlns:c="http://schemas.openxmlformats.org/drawingml/2006/chart" r:id="rId4"/>
          </a:graphicData>
        </a:graphic>
      </p:graphicFrame>
      <p:sp>
        <p:nvSpPr>
          <p:cNvPr id="243" name="82% of all confirmation programs begin between the age of 11 and 13."/>
          <p:cNvSpPr txBox="1"/>
          <p:nvPr/>
        </p:nvSpPr>
        <p:spPr>
          <a:xfrm>
            <a:off x="7682661" y="6225116"/>
            <a:ext cx="3009669" cy="977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algn="l" defTabSz="457200">
              <a:defRPr b="0" sz="2000">
                <a:uFill>
                  <a:solidFill>
                    <a:srgbClr val="000000"/>
                  </a:solidFill>
                </a:uFill>
                <a:latin typeface="Calibri"/>
                <a:ea typeface="Calibri"/>
                <a:cs typeface="Calibri"/>
                <a:sym typeface="Calibri"/>
              </a:defRPr>
            </a:pPr>
            <a:r>
              <a:rPr>
                <a:latin typeface="Gill Sans"/>
                <a:ea typeface="Gill Sans"/>
                <a:cs typeface="Gill Sans"/>
                <a:sym typeface="Gill Sans"/>
              </a:rPr>
              <a:t>82% of all confirmation programs begin between the age of 11 and 13.</a:t>
            </a:r>
          </a:p>
        </p:txBody>
      </p:sp>
      <p:sp>
        <p:nvSpPr>
          <p:cNvPr id="244" name="Shape 165"/>
          <p:cNvSpPr txBox="1"/>
          <p:nvPr/>
        </p:nvSpPr>
        <p:spPr>
          <a:xfrm>
            <a:off x="732801" y="895349"/>
            <a:ext cx="3631010" cy="115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content</a:t>
            </a:r>
          </a:p>
        </p:txBody>
      </p:sp>
      <p:sp>
        <p:nvSpPr>
          <p:cNvPr id="245" name="Shape 165"/>
          <p:cNvSpPr txBox="1"/>
          <p:nvPr/>
        </p:nvSpPr>
        <p:spPr>
          <a:xfrm>
            <a:off x="262901" y="6888688"/>
            <a:ext cx="3631010" cy="115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age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content"/>
          <p:cNvSpPr txBox="1"/>
          <p:nvPr>
            <p:ph type="title"/>
          </p:nvPr>
        </p:nvSpPr>
        <p:spPr>
          <a:prstGeom prst="rect">
            <a:avLst/>
          </a:prstGeom>
        </p:spPr>
        <p:txBody>
          <a:bodyPr/>
          <a:lstStyle>
            <a:lvl1pPr>
              <a:defRPr>
                <a:latin typeface="Gill Sans"/>
                <a:ea typeface="Gill Sans"/>
                <a:cs typeface="Gill Sans"/>
                <a:sym typeface="Gill Sans"/>
              </a:defRPr>
            </a:lvl1pPr>
          </a:lstStyle>
          <a:p>
            <a:pPr/>
            <a:r>
              <a:t>content</a:t>
            </a:r>
          </a:p>
        </p:txBody>
      </p:sp>
      <p:sp>
        <p:nvSpPr>
          <p:cNvPr id="248" name="Rating the importance of twenty-five different topics,…"/>
          <p:cNvSpPr txBox="1"/>
          <p:nvPr>
            <p:ph type="body" idx="1"/>
          </p:nvPr>
        </p:nvSpPr>
        <p:spPr>
          <a:prstGeom prst="rect">
            <a:avLst/>
          </a:prstGeom>
        </p:spPr>
        <p:txBody>
          <a:bodyPr/>
          <a:lstStyle/>
          <a:p>
            <a:pPr marL="0" indent="0" defTabSz="347472">
              <a:lnSpc>
                <a:spcPct val="150000"/>
              </a:lnSpc>
              <a:spcBef>
                <a:spcPts val="0"/>
              </a:spcBef>
              <a:buSzTx/>
              <a:buNone/>
              <a:defRPr sz="2280">
                <a:uFill>
                  <a:solidFill>
                    <a:srgbClr val="000000"/>
                  </a:solidFill>
                </a:uFill>
                <a:latin typeface="Gill Sans"/>
                <a:ea typeface="Gill Sans"/>
                <a:cs typeface="Gill Sans"/>
                <a:sym typeface="Gill Sans"/>
              </a:defRPr>
            </a:pPr>
            <a:r>
              <a:t>Rating the importance of twenty-five different topics, </a:t>
            </a:r>
          </a:p>
          <a:p>
            <a:pPr marL="0" indent="0" defTabSz="347472">
              <a:lnSpc>
                <a:spcPct val="150000"/>
              </a:lnSpc>
              <a:spcBef>
                <a:spcPts val="0"/>
              </a:spcBef>
              <a:buSzTx/>
              <a:buNone/>
              <a:defRPr sz="2280">
                <a:uFill>
                  <a:solidFill>
                    <a:srgbClr val="000000"/>
                  </a:solidFill>
                </a:uFill>
                <a:latin typeface="Gill Sans"/>
                <a:ea typeface="Gill Sans"/>
                <a:cs typeface="Gill Sans"/>
                <a:sym typeface="Gill Sans"/>
              </a:defRPr>
            </a:pPr>
            <a:r>
              <a:rPr b="1"/>
              <a:t>Six</a:t>
            </a:r>
            <a:r>
              <a:t> surfaced in the top ten in all three groups: </a:t>
            </a:r>
          </a:p>
          <a:p>
            <a:pPr lvl="1" marL="0" indent="947650" defTabSz="347472">
              <a:lnSpc>
                <a:spcPct val="150000"/>
              </a:lnSpc>
              <a:spcBef>
                <a:spcPts val="0"/>
              </a:spcBef>
              <a:buSzTx/>
              <a:buNone/>
              <a:defRPr sz="2280">
                <a:uFill>
                  <a:solidFill>
                    <a:srgbClr val="000000"/>
                  </a:solidFill>
                </a:uFill>
                <a:latin typeface="Gill Sans"/>
                <a:ea typeface="Gill Sans"/>
                <a:cs typeface="Gill Sans"/>
                <a:sym typeface="Gill Sans"/>
              </a:defRPr>
            </a:pPr>
            <a:r>
              <a:rPr b="1"/>
              <a:t>death and resurrection, the Bible, God (Father, Son, and Holy Spirit), Lord’s Prayer, Apostle’s Creed, and Experiences with God. </a:t>
            </a:r>
            <a:endParaRPr b="1"/>
          </a:p>
          <a:p>
            <a:pPr marL="0" indent="0" defTabSz="347472">
              <a:lnSpc>
                <a:spcPct val="150000"/>
              </a:lnSpc>
              <a:spcBef>
                <a:spcPts val="0"/>
              </a:spcBef>
              <a:buSzTx/>
              <a:buNone/>
              <a:defRPr sz="2280">
                <a:uFill>
                  <a:solidFill>
                    <a:srgbClr val="000000"/>
                  </a:solidFill>
                </a:uFill>
                <a:latin typeface="Gill Sans"/>
                <a:ea typeface="Gill Sans"/>
                <a:cs typeface="Gill Sans"/>
                <a:sym typeface="Gill Sans"/>
              </a:defRPr>
            </a:pPr>
            <a:r>
              <a:rPr b="1"/>
              <a:t>Four</a:t>
            </a:r>
            <a:r>
              <a:t> topics surfaced in two of the three groups: </a:t>
            </a:r>
          </a:p>
          <a:p>
            <a:pPr lvl="1" marL="0" indent="947650" defTabSz="347472">
              <a:lnSpc>
                <a:spcPct val="150000"/>
              </a:lnSpc>
              <a:spcBef>
                <a:spcPts val="0"/>
              </a:spcBef>
              <a:buSzTx/>
              <a:buNone/>
              <a:defRPr sz="2280">
                <a:uFill>
                  <a:solidFill>
                    <a:srgbClr val="000000"/>
                  </a:solidFill>
                </a:uFill>
                <a:latin typeface="Gill Sans"/>
                <a:ea typeface="Gill Sans"/>
                <a:cs typeface="Gill Sans"/>
                <a:sym typeface="Gill Sans"/>
              </a:defRPr>
            </a:pPr>
            <a:r>
              <a:rPr b="1"/>
              <a:t>Lord’s Support, Baptism, 10 Commandments, and worship services</a:t>
            </a:r>
            <a:r>
              <a:t>.</a:t>
            </a:r>
          </a:p>
          <a:p>
            <a:pPr marL="0" indent="0" defTabSz="347472">
              <a:lnSpc>
                <a:spcPct val="150000"/>
              </a:lnSpc>
              <a:spcBef>
                <a:spcPts val="0"/>
              </a:spcBef>
              <a:buSzTx/>
              <a:buNone/>
              <a:defRPr sz="2280">
                <a:uFill>
                  <a:solidFill>
                    <a:srgbClr val="000000"/>
                  </a:solidFill>
                </a:uFill>
                <a:latin typeface="Gill Sans"/>
                <a:ea typeface="Gill Sans"/>
                <a:cs typeface="Gill Sans"/>
                <a:sym typeface="Gill Sans"/>
              </a:defRPr>
            </a:pPr>
            <a:r>
              <a:t>A </a:t>
            </a:r>
            <a:r>
              <a:rPr b="1"/>
              <a:t>few</a:t>
            </a:r>
            <a:r>
              <a:t> surfaced only for one of the groups: </a:t>
            </a:r>
          </a:p>
          <a:p>
            <a:pPr lvl="1" marL="0" indent="947650" defTabSz="347472">
              <a:lnSpc>
                <a:spcPct val="150000"/>
              </a:lnSpc>
              <a:spcBef>
                <a:spcPts val="0"/>
              </a:spcBef>
              <a:buSzTx/>
              <a:buNone/>
              <a:defRPr sz="2280">
                <a:uFill>
                  <a:solidFill>
                    <a:srgbClr val="000000"/>
                  </a:solidFill>
                </a:uFill>
                <a:latin typeface="Gill Sans"/>
                <a:ea typeface="Gill Sans"/>
                <a:cs typeface="Gill Sans"/>
                <a:sym typeface="Gill Sans"/>
              </a:defRPr>
            </a:pPr>
            <a:r>
              <a:t>for </a:t>
            </a:r>
            <a:r>
              <a:rPr b="1"/>
              <a:t>leaders - justice for others</a:t>
            </a:r>
            <a:r>
              <a:t> </a:t>
            </a:r>
          </a:p>
          <a:p>
            <a:pPr lvl="1" marL="0" indent="947650" defTabSz="347472">
              <a:lnSpc>
                <a:spcPct val="150000"/>
              </a:lnSpc>
              <a:spcBef>
                <a:spcPts val="0"/>
              </a:spcBef>
              <a:buSzTx/>
              <a:buNone/>
              <a:defRPr sz="2280">
                <a:uFill>
                  <a:solidFill>
                    <a:srgbClr val="000000"/>
                  </a:solidFill>
                </a:uFill>
                <a:latin typeface="Gill Sans"/>
                <a:ea typeface="Gill Sans"/>
                <a:cs typeface="Gill Sans"/>
                <a:sym typeface="Gill Sans"/>
              </a:defRPr>
            </a:pPr>
            <a:r>
              <a:t>for </a:t>
            </a:r>
            <a:r>
              <a:rPr b="1"/>
              <a:t>youth - meaning of life, history of tradition, and miracles</a:t>
            </a:r>
            <a:r>
              <a:t>.</a:t>
            </a:r>
          </a:p>
          <a:p>
            <a:pPr marL="0" indent="0" defTabSz="347472">
              <a:lnSpc>
                <a:spcPct val="150000"/>
              </a:lnSpc>
              <a:spcBef>
                <a:spcPts val="0"/>
              </a:spcBef>
              <a:buSzTx/>
              <a:buNone/>
              <a:defRPr sz="2280">
                <a:uFill>
                  <a:solidFill>
                    <a:srgbClr val="000000"/>
                  </a:solidFill>
                </a:uFill>
                <a:latin typeface="Gill Sans"/>
                <a:ea typeface="Gill Sans"/>
                <a:cs typeface="Gill Sans"/>
                <a:sym typeface="Gill Sans"/>
              </a:defRPr>
            </a:pPr>
            <a:r>
              <a:rPr b="1"/>
              <a:t>Four</a:t>
            </a:r>
            <a:r>
              <a:t> surfaced at the bottom in all three groups: </a:t>
            </a:r>
          </a:p>
          <a:p>
            <a:pPr lvl="1" marL="0" indent="947650" defTabSz="347472">
              <a:lnSpc>
                <a:spcPct val="150000"/>
              </a:lnSpc>
              <a:spcBef>
                <a:spcPts val="0"/>
              </a:spcBef>
              <a:buSzTx/>
              <a:buNone/>
              <a:defRPr sz="2280">
                <a:uFill>
                  <a:solidFill>
                    <a:srgbClr val="000000"/>
                  </a:solidFill>
                </a:uFill>
                <a:latin typeface="Gill Sans"/>
                <a:ea typeface="Gill Sans"/>
                <a:cs typeface="Gill Sans"/>
                <a:sym typeface="Gill Sans"/>
              </a:defRPr>
            </a:pPr>
            <a:r>
              <a:rPr b="1"/>
              <a:t>abortion, gay marriage, church governance, and drug abuse</a:t>
            </a:r>
            <a:r>
              <a:t>.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0" name="CYLLF-LOGOgrayscale.jpg" descr="CYLLF-LOGOgrayscale.jpg"/>
          <p:cNvPicPr>
            <a:picLocks noChangeAspect="1"/>
          </p:cNvPicPr>
          <p:nvPr/>
        </p:nvPicPr>
        <p:blipFill>
          <a:blip r:embed="rId2">
            <a:extLst/>
          </a:blip>
          <a:stretch>
            <a:fillRect/>
          </a:stretch>
        </p:blipFill>
        <p:spPr>
          <a:xfrm>
            <a:off x="7673803" y="8053910"/>
            <a:ext cx="4979997" cy="1318794"/>
          </a:xfrm>
          <a:prstGeom prst="rect">
            <a:avLst/>
          </a:prstGeom>
          <a:ln w="12700">
            <a:miter lim="400000"/>
          </a:ln>
        </p:spPr>
      </p:pic>
      <p:sp>
        <p:nvSpPr>
          <p:cNvPr id="251" name="TextBox 1"/>
          <p:cNvSpPr txBox="1"/>
          <p:nvPr/>
        </p:nvSpPr>
        <p:spPr>
          <a:xfrm>
            <a:off x="710722" y="2176205"/>
            <a:ext cx="11730722" cy="15530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300">
                <a:latin typeface="Gill Sans"/>
                <a:ea typeface="Gill Sans"/>
                <a:cs typeface="Gill Sans"/>
                <a:sym typeface="Gill Sans"/>
              </a:defRPr>
            </a:pPr>
            <a:r>
              <a:t>4. While confirmation still operates within a </a:t>
            </a:r>
            <a:r>
              <a:rPr b="1" i="1"/>
              <a:t>classroom paradigm</a:t>
            </a:r>
            <a:r>
              <a:t>, many programs include </a:t>
            </a:r>
            <a:r>
              <a:rPr b="1" i="1"/>
              <a:t>other activities</a:t>
            </a:r>
            <a:r>
              <a:t> that are significant to faith formation.</a:t>
            </a:r>
          </a:p>
        </p:txBody>
      </p:sp>
      <p:pic>
        <p:nvPicPr>
          <p:cNvPr id="252" name="download.jpg" descr="download.jpg"/>
          <p:cNvPicPr>
            <a:picLocks noChangeAspect="1"/>
          </p:cNvPicPr>
          <p:nvPr/>
        </p:nvPicPr>
        <p:blipFill>
          <a:blip r:embed="rId3">
            <a:extLst/>
          </a:blip>
          <a:stretch>
            <a:fillRect/>
          </a:stretch>
        </p:blipFill>
        <p:spPr>
          <a:xfrm>
            <a:off x="1894566" y="4140596"/>
            <a:ext cx="3224272" cy="4173550"/>
          </a:xfrm>
          <a:prstGeom prst="rect">
            <a:avLst/>
          </a:prstGeom>
          <a:ln w="12700">
            <a:miter lim="400000"/>
          </a:ln>
        </p:spPr>
      </p:pic>
      <p:sp>
        <p:nvSpPr>
          <p:cNvPr id="253" name="95% require class attendance"/>
          <p:cNvSpPr txBox="1"/>
          <p:nvPr/>
        </p:nvSpPr>
        <p:spPr>
          <a:xfrm>
            <a:off x="1974205" y="5802699"/>
            <a:ext cx="6183431"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3" algn="l" defTabSz="457200">
              <a:defRPr sz="2900">
                <a:uFill>
                  <a:solidFill>
                    <a:srgbClr val="000000"/>
                  </a:solidFill>
                </a:uFill>
                <a:latin typeface="Gill Sans"/>
                <a:ea typeface="Gill Sans"/>
                <a:cs typeface="Gill Sans"/>
                <a:sym typeface="Gill Sans"/>
              </a:defRPr>
            </a:pPr>
            <a:r>
              <a:t>95% require class attendance</a:t>
            </a:r>
          </a:p>
        </p:txBody>
      </p:sp>
      <p:pic>
        <p:nvPicPr>
          <p:cNvPr id="254" name="download.png" descr="download.png"/>
          <p:cNvPicPr>
            <a:picLocks noChangeAspect="1"/>
          </p:cNvPicPr>
          <p:nvPr/>
        </p:nvPicPr>
        <p:blipFill>
          <a:blip r:embed="rId4">
            <a:extLst/>
          </a:blip>
          <a:stretch>
            <a:fillRect/>
          </a:stretch>
        </p:blipFill>
        <p:spPr>
          <a:xfrm>
            <a:off x="6289217" y="4479009"/>
            <a:ext cx="2077671" cy="795582"/>
          </a:xfrm>
          <a:prstGeom prst="rect">
            <a:avLst/>
          </a:prstGeom>
          <a:ln w="12700">
            <a:miter lim="400000"/>
          </a:ln>
        </p:spPr>
      </p:pic>
      <p:pic>
        <p:nvPicPr>
          <p:cNvPr id="255" name="download.jpg" descr="download.jpg"/>
          <p:cNvPicPr>
            <a:picLocks noChangeAspect="1"/>
          </p:cNvPicPr>
          <p:nvPr/>
        </p:nvPicPr>
        <p:blipFill>
          <a:blip r:embed="rId5">
            <a:extLst/>
          </a:blip>
          <a:stretch>
            <a:fillRect/>
          </a:stretch>
        </p:blipFill>
        <p:spPr>
          <a:xfrm>
            <a:off x="8532827" y="5442087"/>
            <a:ext cx="3261950" cy="1570569"/>
          </a:xfrm>
          <a:prstGeom prst="rect">
            <a:avLst/>
          </a:prstGeom>
          <a:ln w="12700">
            <a:miter lim="400000"/>
          </a:ln>
        </p:spPr>
      </p:pic>
      <p:pic>
        <p:nvPicPr>
          <p:cNvPr id="256" name="images.jpg" descr="images.jpg"/>
          <p:cNvPicPr>
            <a:picLocks noChangeAspect="1"/>
          </p:cNvPicPr>
          <p:nvPr/>
        </p:nvPicPr>
        <p:blipFill>
          <a:blip r:embed="rId6">
            <a:extLst/>
          </a:blip>
          <a:stretch>
            <a:fillRect/>
          </a:stretch>
        </p:blipFill>
        <p:spPr>
          <a:xfrm>
            <a:off x="9537268" y="3665796"/>
            <a:ext cx="2968176" cy="1456261"/>
          </a:xfrm>
          <a:prstGeom prst="rect">
            <a:avLst/>
          </a:prstGeom>
          <a:ln w="12700">
            <a:miter lim="400000"/>
          </a:ln>
        </p:spPr>
      </p:pic>
      <p:sp>
        <p:nvSpPr>
          <p:cNvPr id="257" name="96% small group discussion"/>
          <p:cNvSpPr txBox="1"/>
          <p:nvPr/>
        </p:nvSpPr>
        <p:spPr>
          <a:xfrm>
            <a:off x="1974205" y="6375672"/>
            <a:ext cx="5821066"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3" algn="l" defTabSz="457200">
              <a:defRPr sz="2900">
                <a:uFill>
                  <a:solidFill>
                    <a:srgbClr val="000000"/>
                  </a:solidFill>
                </a:uFill>
                <a:latin typeface="Gill Sans"/>
                <a:ea typeface="Gill Sans"/>
                <a:cs typeface="Gill Sans"/>
                <a:sym typeface="Gill Sans"/>
              </a:defRPr>
            </a:pPr>
            <a:r>
              <a:t>96% small group discussion</a:t>
            </a:r>
          </a:p>
        </p:txBody>
      </p:sp>
      <p:sp>
        <p:nvSpPr>
          <p:cNvPr id="258" name="Shape 165"/>
          <p:cNvSpPr txBox="1"/>
          <p:nvPr/>
        </p:nvSpPr>
        <p:spPr>
          <a:xfrm>
            <a:off x="4034801" y="781049"/>
            <a:ext cx="3631010" cy="115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pedagogy</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requirements and pedagogy"/>
          <p:cNvSpPr txBox="1"/>
          <p:nvPr>
            <p:ph type="title"/>
          </p:nvPr>
        </p:nvSpPr>
        <p:spPr>
          <a:prstGeom prst="rect">
            <a:avLst/>
          </a:prstGeom>
        </p:spPr>
        <p:txBody>
          <a:bodyPr/>
          <a:lstStyle>
            <a:lvl1pPr defTabSz="566674">
              <a:defRPr sz="7760">
                <a:latin typeface="Gill Sans"/>
                <a:ea typeface="Gill Sans"/>
                <a:cs typeface="Gill Sans"/>
                <a:sym typeface="Gill Sans"/>
              </a:defRPr>
            </a:lvl1pPr>
          </a:lstStyle>
          <a:p>
            <a:pPr/>
            <a:r>
              <a:t>requirements and pedagogy</a:t>
            </a:r>
          </a:p>
        </p:txBody>
      </p:sp>
      <p:sp>
        <p:nvSpPr>
          <p:cNvPr id="261" name="3 practices in 60% or more of congregations:…"/>
          <p:cNvSpPr txBox="1"/>
          <p:nvPr>
            <p:ph type="body" sz="half" idx="1"/>
          </p:nvPr>
        </p:nvSpPr>
        <p:spPr>
          <a:xfrm>
            <a:off x="1438076" y="2590800"/>
            <a:ext cx="4842719" cy="6286500"/>
          </a:xfrm>
          <a:prstGeom prst="rect">
            <a:avLst/>
          </a:prstGeom>
        </p:spPr>
        <p:txBody>
          <a:bodyPr/>
          <a:lstStyle/>
          <a:p>
            <a:pPr marL="0" indent="0" defTabSz="288036">
              <a:lnSpc>
                <a:spcPct val="150000"/>
              </a:lnSpc>
              <a:spcBef>
                <a:spcPts val="0"/>
              </a:spcBef>
              <a:buSzTx/>
              <a:buNone/>
              <a:defRPr sz="1890">
                <a:uFill>
                  <a:solidFill>
                    <a:srgbClr val="000000"/>
                  </a:solidFill>
                </a:uFill>
                <a:latin typeface="Cambria"/>
                <a:ea typeface="Cambria"/>
                <a:cs typeface="Cambria"/>
                <a:sym typeface="Cambria"/>
              </a:defRPr>
            </a:pPr>
            <a:r>
              <a:rPr b="1"/>
              <a:t>3</a:t>
            </a:r>
            <a:r>
              <a:t> </a:t>
            </a:r>
            <a:r>
              <a:rPr b="1"/>
              <a:t>practices</a:t>
            </a:r>
            <a:r>
              <a:t> in </a:t>
            </a:r>
            <a:r>
              <a:rPr b="1"/>
              <a:t>60% or more </a:t>
            </a:r>
            <a:r>
              <a:t>of congregations: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Sunday worship attendance</a:t>
            </a:r>
            <a:r>
              <a:t> (77% required, 22% optional),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homework</a:t>
            </a:r>
            <a:r>
              <a:t> (65% required, 24% optional), and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writing a faith statement</a:t>
            </a:r>
            <a:r>
              <a:t> (59% required, 18% optional). </a:t>
            </a:r>
          </a:p>
          <a:p>
            <a:pPr marL="0" indent="0" defTabSz="288036">
              <a:lnSpc>
                <a:spcPct val="150000"/>
              </a:lnSpc>
              <a:spcBef>
                <a:spcPts val="0"/>
              </a:spcBef>
              <a:buSzTx/>
              <a:buNone/>
              <a:defRPr sz="1890">
                <a:uFill>
                  <a:solidFill>
                    <a:srgbClr val="000000"/>
                  </a:solidFill>
                </a:uFill>
                <a:latin typeface="Cambria"/>
                <a:ea typeface="Cambria"/>
                <a:cs typeface="Cambria"/>
                <a:sym typeface="Cambria"/>
              </a:defRPr>
            </a:pPr>
            <a:r>
              <a:rPr b="1"/>
              <a:t>3</a:t>
            </a:r>
            <a:r>
              <a:t> </a:t>
            </a:r>
            <a:r>
              <a:rPr b="1"/>
              <a:t>practices</a:t>
            </a:r>
            <a:r>
              <a:t> in </a:t>
            </a:r>
            <a:r>
              <a:rPr b="1"/>
              <a:t>about 33%</a:t>
            </a:r>
            <a:r>
              <a:t> of congregations:</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Mission trip/service project</a:t>
            </a:r>
            <a:r>
              <a:t> (40% required, 38% optional),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retreat</a:t>
            </a:r>
            <a:r>
              <a:t> (34% required, 23% optional), and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presenting faith statement</a:t>
            </a:r>
            <a:r>
              <a:t> (32% required, 16% optional) </a:t>
            </a:r>
          </a:p>
          <a:p>
            <a:pPr marL="0" indent="0" defTabSz="288036">
              <a:lnSpc>
                <a:spcPct val="150000"/>
              </a:lnSpc>
              <a:spcBef>
                <a:spcPts val="0"/>
              </a:spcBef>
              <a:buSzTx/>
              <a:buNone/>
              <a:defRPr sz="1890">
                <a:uFill>
                  <a:solidFill>
                    <a:srgbClr val="000000"/>
                  </a:solidFill>
                </a:uFill>
                <a:latin typeface="Cambria"/>
                <a:ea typeface="Cambria"/>
                <a:cs typeface="Cambria"/>
                <a:sym typeface="Cambria"/>
              </a:defRPr>
            </a:pPr>
            <a:r>
              <a:rPr b="1"/>
              <a:t>2</a:t>
            </a:r>
            <a:r>
              <a:t> significant yet </a:t>
            </a:r>
            <a:r>
              <a:rPr b="1"/>
              <a:t>less required</a:t>
            </a:r>
            <a:r>
              <a:t> </a:t>
            </a:r>
            <a:r>
              <a:rPr b="1"/>
              <a:t>practices</a:t>
            </a:r>
            <a:r>
              <a:t> are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classes for parents of confirmands</a:t>
            </a:r>
            <a:r>
              <a:t> (17% required, 27% optional) and </a:t>
            </a:r>
          </a:p>
          <a:p>
            <a:pPr lvl="1" marL="0" indent="523701" defTabSz="288036">
              <a:lnSpc>
                <a:spcPct val="150000"/>
              </a:lnSpc>
              <a:spcBef>
                <a:spcPts val="0"/>
              </a:spcBef>
              <a:buSzTx/>
              <a:buNone/>
              <a:defRPr sz="1637">
                <a:uFill>
                  <a:solidFill>
                    <a:srgbClr val="000000"/>
                  </a:solidFill>
                </a:uFill>
                <a:latin typeface="Cambria"/>
                <a:ea typeface="Cambria"/>
                <a:cs typeface="Cambria"/>
                <a:sym typeface="Cambria"/>
              </a:defRPr>
            </a:pPr>
            <a:r>
              <a:rPr b="1"/>
              <a:t>camp</a:t>
            </a:r>
            <a:r>
              <a:t> (8% required, 18% optional).</a:t>
            </a:r>
          </a:p>
        </p:txBody>
      </p:sp>
      <p:graphicFrame>
        <p:nvGraphicFramePr>
          <p:cNvPr id="262" name="2D Stacked Bar Chart"/>
          <p:cNvGraphicFramePr/>
          <p:nvPr/>
        </p:nvGraphicFramePr>
        <p:xfrm>
          <a:off x="7345310" y="2682871"/>
          <a:ext cx="5033805" cy="2029028"/>
        </p:xfrm>
        <a:graphic xmlns:a="http://schemas.openxmlformats.org/drawingml/2006/main">
          <a:graphicData uri="http://schemas.openxmlformats.org/drawingml/2006/chart">
            <c:chart xmlns:c="http://schemas.openxmlformats.org/drawingml/2006/chart" r:id="rId2"/>
          </a:graphicData>
        </a:graphic>
      </p:graphicFrame>
      <p:graphicFrame>
        <p:nvGraphicFramePr>
          <p:cNvPr id="263" name="2D Stacked Bar Chart"/>
          <p:cNvGraphicFramePr/>
          <p:nvPr/>
        </p:nvGraphicFramePr>
        <p:xfrm>
          <a:off x="7363192" y="4846982"/>
          <a:ext cx="4998041" cy="2029029"/>
        </p:xfrm>
        <a:graphic xmlns:a="http://schemas.openxmlformats.org/drawingml/2006/main">
          <a:graphicData uri="http://schemas.openxmlformats.org/drawingml/2006/chart">
            <c:chart xmlns:c="http://schemas.openxmlformats.org/drawingml/2006/chart" r:id="rId3"/>
          </a:graphicData>
        </a:graphic>
      </p:graphicFrame>
      <p:graphicFrame>
        <p:nvGraphicFramePr>
          <p:cNvPr id="264" name="2D Stacked Bar Chart"/>
          <p:cNvGraphicFramePr/>
          <p:nvPr/>
        </p:nvGraphicFramePr>
        <p:xfrm>
          <a:off x="7910460" y="6832401"/>
          <a:ext cx="4450773" cy="1774136"/>
        </p:xfrm>
        <a:graphic xmlns:a="http://schemas.openxmlformats.org/drawingml/2006/main">
          <a:graphicData uri="http://schemas.openxmlformats.org/drawingml/2006/chart">
            <c:chart xmlns:c="http://schemas.openxmlformats.org/drawingml/2006/chart" r:id="rId4"/>
          </a:graphicData>
        </a:graphic>
      </p:graphicFrame>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6" name="CYLLF-LOGOgrayscale.jpg" descr="CYLLF-LOGOgrayscale.jpg"/>
          <p:cNvPicPr>
            <a:picLocks noChangeAspect="1"/>
          </p:cNvPicPr>
          <p:nvPr/>
        </p:nvPicPr>
        <p:blipFill>
          <a:blip r:embed="rId2">
            <a:extLst/>
          </a:blip>
          <a:stretch>
            <a:fillRect/>
          </a:stretch>
        </p:blipFill>
        <p:spPr>
          <a:xfrm>
            <a:off x="8011834" y="8070405"/>
            <a:ext cx="4641968" cy="1302300"/>
          </a:xfrm>
          <a:prstGeom prst="rect">
            <a:avLst/>
          </a:prstGeom>
          <a:ln w="12700">
            <a:miter lim="400000"/>
          </a:ln>
        </p:spPr>
      </p:pic>
      <p:sp>
        <p:nvSpPr>
          <p:cNvPr id="267" name="Shape 165"/>
          <p:cNvSpPr txBox="1"/>
          <p:nvPr>
            <p:ph type="title"/>
          </p:nvPr>
        </p:nvSpPr>
        <p:spPr>
          <a:xfrm>
            <a:off x="588595" y="254000"/>
            <a:ext cx="11827610" cy="1972406"/>
          </a:xfrm>
          <a:prstGeom prst="rect">
            <a:avLst/>
          </a:prstGeom>
        </p:spPr>
        <p:txBody>
          <a:bodyPr/>
          <a:lstStyle/>
          <a:p>
            <a:pPr>
              <a:defRPr sz="6600"/>
            </a:pPr>
            <a:r>
              <a:t>Typical </a:t>
            </a:r>
            <a:r>
              <a:rPr>
                <a:solidFill>
                  <a:srgbClr val="0433FF"/>
                </a:solidFill>
              </a:rPr>
              <a:t>ELCA</a:t>
            </a:r>
            <a:r>
              <a:t> Program</a:t>
            </a:r>
          </a:p>
        </p:txBody>
      </p:sp>
      <p:sp>
        <p:nvSpPr>
          <p:cNvPr id="268" name="Content Placeholder 2"/>
          <p:cNvSpPr txBox="1"/>
          <p:nvPr/>
        </p:nvSpPr>
        <p:spPr>
          <a:xfrm>
            <a:off x="1876175" y="3224355"/>
            <a:ext cx="10322909" cy="384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12120" indent="-494620" algn="l">
              <a:spcBef>
                <a:spcPts val="2000"/>
              </a:spcBef>
              <a:buSzPct val="171000"/>
              <a:buChar char="•"/>
              <a:defRPr sz="3100">
                <a:latin typeface="Gill Sans"/>
                <a:ea typeface="Gill Sans"/>
                <a:cs typeface="Gill Sans"/>
                <a:sym typeface="Gill Sans"/>
              </a:defRPr>
            </a:pPr>
            <a:r>
              <a:t>Age</a:t>
            </a:r>
            <a:r>
              <a:rPr b="0"/>
              <a:t> - Begins at age 12 (50%) and confirmed at 14-15 (77%)</a:t>
            </a:r>
            <a:endParaRPr b="0"/>
          </a:p>
          <a:p>
            <a:pPr marL="812120" indent="-494620" algn="l">
              <a:spcBef>
                <a:spcPts val="2000"/>
              </a:spcBef>
              <a:buSzPct val="171000"/>
              <a:buChar char="•"/>
              <a:defRPr sz="3100">
                <a:latin typeface="Gill Sans"/>
                <a:ea typeface="Gill Sans"/>
                <a:cs typeface="Gill Sans"/>
                <a:sym typeface="Gill Sans"/>
              </a:defRPr>
            </a:pPr>
            <a:r>
              <a:t>Culminates in a </a:t>
            </a:r>
            <a:r>
              <a:t>public rite</a:t>
            </a:r>
            <a:r>
              <a:t> of confirmation</a:t>
            </a:r>
          </a:p>
          <a:p>
            <a:pPr marL="812120" indent="-494620" algn="l">
              <a:spcBef>
                <a:spcPts val="2000"/>
              </a:spcBef>
              <a:buSzPct val="171000"/>
              <a:buChar char="•"/>
              <a:defRPr sz="3100">
                <a:latin typeface="Gill Sans"/>
                <a:ea typeface="Gill Sans"/>
                <a:cs typeface="Gill Sans"/>
                <a:sym typeface="Gill Sans"/>
              </a:defRPr>
            </a:pPr>
            <a:r>
              <a:t>Lasts</a:t>
            </a:r>
            <a:r>
              <a:rPr b="0"/>
              <a:t> 2 years (25% last 3+ years)</a:t>
            </a:r>
          </a:p>
          <a:p>
            <a:pPr marL="812120" indent="-494620" algn="l">
              <a:spcBef>
                <a:spcPts val="2000"/>
              </a:spcBef>
              <a:buSzPct val="171000"/>
              <a:buChar char="•"/>
              <a:defRPr sz="3100">
                <a:latin typeface="Gill Sans"/>
                <a:ea typeface="Gill Sans"/>
                <a:cs typeface="Gill Sans"/>
                <a:sym typeface="Gill Sans"/>
              </a:defRPr>
            </a:pPr>
            <a:r>
              <a:t>Median class</a:t>
            </a:r>
            <a:r>
              <a:rPr b="0"/>
              <a:t> is 10 students (25% have less than 4)</a:t>
            </a:r>
            <a:endParaRPr b="0"/>
          </a:p>
          <a:p>
            <a:pPr marL="812120" indent="-494620" algn="l">
              <a:spcBef>
                <a:spcPts val="2000"/>
              </a:spcBef>
              <a:buSzPct val="171000"/>
              <a:buChar char="•"/>
              <a:defRPr sz="3100">
                <a:latin typeface="Gill Sans"/>
                <a:ea typeface="Gill Sans"/>
                <a:cs typeface="Gill Sans"/>
                <a:sym typeface="Gill Sans"/>
              </a:defRPr>
            </a:pPr>
            <a:r>
              <a:rPr b="0"/>
              <a:t>Average </a:t>
            </a:r>
            <a:r>
              <a:t>ratio of adult to students = 3.86</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0" name="CYLLF-LOGOgrayscale.jpg" descr="CYLLF-LOGOgrayscale.jpg"/>
          <p:cNvPicPr>
            <a:picLocks noChangeAspect="1"/>
          </p:cNvPicPr>
          <p:nvPr/>
        </p:nvPicPr>
        <p:blipFill>
          <a:blip r:embed="rId2">
            <a:extLst/>
          </a:blip>
          <a:stretch>
            <a:fillRect/>
          </a:stretch>
        </p:blipFill>
        <p:spPr>
          <a:xfrm>
            <a:off x="8011834" y="8070405"/>
            <a:ext cx="4641967" cy="1302299"/>
          </a:xfrm>
          <a:prstGeom prst="rect">
            <a:avLst/>
          </a:prstGeom>
          <a:ln w="12700">
            <a:miter lim="400000"/>
          </a:ln>
        </p:spPr>
      </p:pic>
      <p:sp>
        <p:nvSpPr>
          <p:cNvPr id="271" name="Shape 165"/>
          <p:cNvSpPr txBox="1"/>
          <p:nvPr>
            <p:ph type="title"/>
          </p:nvPr>
        </p:nvSpPr>
        <p:spPr>
          <a:xfrm>
            <a:off x="1045839" y="266700"/>
            <a:ext cx="10409606" cy="1822983"/>
          </a:xfrm>
          <a:prstGeom prst="rect">
            <a:avLst/>
          </a:prstGeom>
        </p:spPr>
        <p:txBody>
          <a:bodyPr/>
          <a:lstStyle/>
          <a:p>
            <a:pPr>
              <a:defRPr sz="6600"/>
            </a:pPr>
            <a:r>
              <a:t># Students in </a:t>
            </a:r>
            <a:r>
              <a:rPr>
                <a:solidFill>
                  <a:srgbClr val="0433FF"/>
                </a:solidFill>
              </a:rPr>
              <a:t>ELCA</a:t>
            </a:r>
            <a:r>
              <a:t> Programs</a:t>
            </a:r>
          </a:p>
        </p:txBody>
      </p:sp>
      <p:graphicFrame>
        <p:nvGraphicFramePr>
          <p:cNvPr id="272" name="Chart 7"/>
          <p:cNvGraphicFramePr/>
          <p:nvPr/>
        </p:nvGraphicFramePr>
        <p:xfrm>
          <a:off x="2154163" y="1407105"/>
          <a:ext cx="7345879" cy="7345878"/>
        </p:xfrm>
        <a:graphic xmlns:a="http://schemas.openxmlformats.org/drawingml/2006/main">
          <a:graphicData uri="http://schemas.openxmlformats.org/drawingml/2006/chart">
            <c:chart xmlns:c="http://schemas.openxmlformats.org/drawingml/2006/chart" r:id="rId3"/>
          </a:graphicData>
        </a:graphic>
      </p:graphicFrame>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4" name="CYLLF-LOGOgrayscale.jpg" descr="CYLLF-LOGOgrayscale.jpg"/>
          <p:cNvPicPr>
            <a:picLocks noChangeAspect="1"/>
          </p:cNvPicPr>
          <p:nvPr/>
        </p:nvPicPr>
        <p:blipFill>
          <a:blip r:embed="rId2">
            <a:extLst/>
          </a:blip>
          <a:stretch>
            <a:fillRect/>
          </a:stretch>
        </p:blipFill>
        <p:spPr>
          <a:xfrm>
            <a:off x="8011834" y="8070405"/>
            <a:ext cx="4641968" cy="1302300"/>
          </a:xfrm>
          <a:prstGeom prst="rect">
            <a:avLst/>
          </a:prstGeom>
          <a:ln w="12700">
            <a:miter lim="400000"/>
          </a:ln>
        </p:spPr>
      </p:pic>
      <p:sp>
        <p:nvSpPr>
          <p:cNvPr id="275" name="Content Placeholder 2"/>
          <p:cNvSpPr txBox="1"/>
          <p:nvPr/>
        </p:nvSpPr>
        <p:spPr>
          <a:xfrm>
            <a:off x="2350515" y="2784195"/>
            <a:ext cx="10322909" cy="53380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12120" indent="-494620" algn="l">
              <a:spcBef>
                <a:spcPts val="2000"/>
              </a:spcBef>
              <a:buSzPct val="171000"/>
              <a:buChar char="•"/>
              <a:defRPr b="0">
                <a:latin typeface="Gill Sans"/>
                <a:ea typeface="Gill Sans"/>
                <a:cs typeface="Gill Sans"/>
                <a:sym typeface="Gill Sans"/>
              </a:defRPr>
            </a:pPr>
            <a:r>
              <a:t>Includes </a:t>
            </a:r>
            <a:r>
              <a:rPr b="1"/>
              <a:t>multiple methods of instruction</a:t>
            </a:r>
            <a:r>
              <a:t> </a:t>
            </a:r>
          </a:p>
          <a:p>
            <a:pPr lvl="4" algn="l">
              <a:spcBef>
                <a:spcPts val="2000"/>
              </a:spcBef>
              <a:defRPr i="1">
                <a:latin typeface="Gill Sans"/>
                <a:ea typeface="Gill Sans"/>
                <a:cs typeface="Gill Sans"/>
                <a:sym typeface="Gill Sans"/>
              </a:defRPr>
            </a:pPr>
            <a:r>
              <a:t>Group Discussion = 96%</a:t>
            </a:r>
          </a:p>
          <a:p>
            <a:pPr lvl="4" algn="l">
              <a:spcBef>
                <a:spcPts val="2000"/>
              </a:spcBef>
              <a:defRPr i="1">
                <a:latin typeface="Gill Sans"/>
                <a:ea typeface="Gill Sans"/>
                <a:cs typeface="Gill Sans"/>
                <a:sym typeface="Gill Sans"/>
              </a:defRPr>
            </a:pPr>
            <a:r>
              <a:t>Games = 70%</a:t>
            </a:r>
          </a:p>
          <a:p>
            <a:pPr lvl="4" algn="l">
              <a:spcBef>
                <a:spcPts val="2000"/>
              </a:spcBef>
              <a:defRPr i="1">
                <a:latin typeface="Gill Sans"/>
                <a:ea typeface="Gill Sans"/>
                <a:cs typeface="Gill Sans"/>
                <a:sym typeface="Gill Sans"/>
              </a:defRPr>
            </a:pPr>
            <a:r>
              <a:t>Catechism = 76%</a:t>
            </a:r>
          </a:p>
          <a:p>
            <a:pPr lvl="4" algn="l">
              <a:spcBef>
                <a:spcPts val="2000"/>
              </a:spcBef>
              <a:defRPr i="1">
                <a:latin typeface="Gill Sans"/>
                <a:ea typeface="Gill Sans"/>
                <a:cs typeface="Gill Sans"/>
                <a:sym typeface="Gill Sans"/>
              </a:defRPr>
            </a:pPr>
            <a:r>
              <a:t>Camp/retreat/service = 57%</a:t>
            </a:r>
          </a:p>
          <a:p>
            <a:pPr lvl="5" algn="l">
              <a:spcBef>
                <a:spcPts val="2000"/>
              </a:spcBef>
              <a:defRPr b="0">
                <a:latin typeface="Gill Sans"/>
                <a:ea typeface="Gill Sans"/>
                <a:cs typeface="Gill Sans"/>
                <a:sym typeface="Gill Sans"/>
              </a:defRPr>
            </a:pPr>
            <a:r>
              <a:t>camp and/or retreat = 43%</a:t>
            </a:r>
          </a:p>
          <a:p>
            <a:pPr lvl="5" algn="l">
              <a:spcBef>
                <a:spcPts val="2000"/>
              </a:spcBef>
              <a:defRPr b="0">
                <a:latin typeface="Gill Sans"/>
                <a:ea typeface="Gill Sans"/>
                <a:cs typeface="Gill Sans"/>
                <a:sym typeface="Gill Sans"/>
              </a:defRPr>
            </a:pPr>
            <a:r>
              <a:t>service project/trip = 33%</a:t>
            </a:r>
          </a:p>
          <a:p>
            <a:pPr marL="812120" indent="-494620" algn="l">
              <a:spcBef>
                <a:spcPts val="2000"/>
              </a:spcBef>
              <a:buSzPct val="171000"/>
              <a:buChar char="•"/>
              <a:defRPr>
                <a:latin typeface="Gill Sans"/>
                <a:ea typeface="Gill Sans"/>
                <a:cs typeface="Gill Sans"/>
                <a:sym typeface="Gill Sans"/>
              </a:defRPr>
            </a:pPr>
            <a:r>
              <a:t>Center</a:t>
            </a:r>
            <a:r>
              <a:rPr b="0"/>
              <a:t> of program is regular class attendance</a:t>
            </a:r>
          </a:p>
          <a:p>
            <a:pPr marL="812120" indent="-494620" algn="l">
              <a:spcBef>
                <a:spcPts val="2000"/>
              </a:spcBef>
              <a:buSzPct val="171000"/>
              <a:buChar char="•"/>
              <a:defRPr>
                <a:latin typeface="Gill Sans"/>
                <a:ea typeface="Gill Sans"/>
                <a:cs typeface="Gill Sans"/>
                <a:sym typeface="Gill Sans"/>
              </a:defRPr>
            </a:pPr>
            <a:r>
              <a:t>Worship</a:t>
            </a:r>
            <a:r>
              <a:rPr b="0"/>
              <a:t> attendance required (84%)</a:t>
            </a:r>
          </a:p>
        </p:txBody>
      </p:sp>
      <p:sp>
        <p:nvSpPr>
          <p:cNvPr id="276" name="Shape 165"/>
          <p:cNvSpPr txBox="1"/>
          <p:nvPr>
            <p:ph type="title"/>
          </p:nvPr>
        </p:nvSpPr>
        <p:spPr>
          <a:xfrm>
            <a:off x="588595" y="254000"/>
            <a:ext cx="11827610" cy="1972406"/>
          </a:xfrm>
          <a:prstGeom prst="rect">
            <a:avLst/>
          </a:prstGeom>
        </p:spPr>
        <p:txBody>
          <a:bodyPr/>
          <a:lstStyle/>
          <a:p>
            <a:pPr>
              <a:defRPr sz="6600"/>
            </a:pPr>
            <a:r>
              <a:t>Typical </a:t>
            </a:r>
            <a:r>
              <a:rPr>
                <a:solidFill>
                  <a:srgbClr val="0433FF"/>
                </a:solidFill>
              </a:rPr>
              <a:t>ELCA</a:t>
            </a:r>
            <a:r>
              <a:t> Program</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8" name="CYLLF-LOGOgrayscale.jpg" descr="CYLLF-LOGOgrayscale.jpg"/>
          <p:cNvPicPr>
            <a:picLocks noChangeAspect="1"/>
          </p:cNvPicPr>
          <p:nvPr/>
        </p:nvPicPr>
        <p:blipFill>
          <a:blip r:embed="rId2">
            <a:extLst/>
          </a:blip>
          <a:stretch>
            <a:fillRect/>
          </a:stretch>
        </p:blipFill>
        <p:spPr>
          <a:xfrm>
            <a:off x="7673803" y="8053910"/>
            <a:ext cx="4979997" cy="1318794"/>
          </a:xfrm>
          <a:prstGeom prst="rect">
            <a:avLst/>
          </a:prstGeom>
          <a:ln w="12700">
            <a:miter lim="400000"/>
          </a:ln>
        </p:spPr>
      </p:pic>
      <p:sp>
        <p:nvSpPr>
          <p:cNvPr id="279" name="TextBox 1"/>
          <p:cNvSpPr txBox="1"/>
          <p:nvPr/>
        </p:nvSpPr>
        <p:spPr>
          <a:xfrm>
            <a:off x="613008" y="6927056"/>
            <a:ext cx="11972369" cy="10686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300">
                <a:latin typeface="Gill Sans"/>
                <a:ea typeface="Gill Sans"/>
                <a:cs typeface="Gill Sans"/>
                <a:sym typeface="Gill Sans"/>
              </a:defRPr>
            </a:pPr>
            <a:r>
              <a:t>5. The creativity and passion of </a:t>
            </a:r>
            <a:r>
              <a:rPr b="1" i="1"/>
              <a:t>congregations and leaders </a:t>
            </a:r>
            <a:r>
              <a:t>is critical.</a:t>
            </a:r>
          </a:p>
        </p:txBody>
      </p:sp>
      <p:sp>
        <p:nvSpPr>
          <p:cNvPr id="280" name="Shape 165"/>
          <p:cNvSpPr txBox="1"/>
          <p:nvPr/>
        </p:nvSpPr>
        <p:spPr>
          <a:xfrm>
            <a:off x="1062406" y="895349"/>
            <a:ext cx="10464801" cy="115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leadership</a:t>
            </a:r>
          </a:p>
        </p:txBody>
      </p:sp>
      <p:pic>
        <p:nvPicPr>
          <p:cNvPr id="281" name="images-2.jpg" descr="images-2.jpg"/>
          <p:cNvPicPr>
            <a:picLocks noChangeAspect="1"/>
          </p:cNvPicPr>
          <p:nvPr/>
        </p:nvPicPr>
        <p:blipFill>
          <a:blip r:embed="rId3">
            <a:extLst/>
          </a:blip>
          <a:stretch>
            <a:fillRect/>
          </a:stretch>
        </p:blipFill>
        <p:spPr>
          <a:xfrm>
            <a:off x="1960562" y="3002954"/>
            <a:ext cx="3932397" cy="3276998"/>
          </a:xfrm>
          <a:prstGeom prst="rect">
            <a:avLst/>
          </a:prstGeom>
          <a:ln w="12700">
            <a:miter lim="400000"/>
          </a:ln>
        </p:spPr>
      </p:pic>
      <p:pic>
        <p:nvPicPr>
          <p:cNvPr id="282" name="images.jpg" descr="images.jpg"/>
          <p:cNvPicPr>
            <a:picLocks noChangeAspect="1"/>
          </p:cNvPicPr>
          <p:nvPr/>
        </p:nvPicPr>
        <p:blipFill>
          <a:blip r:embed="rId4">
            <a:extLst/>
          </a:blip>
          <a:stretch>
            <a:fillRect/>
          </a:stretch>
        </p:blipFill>
        <p:spPr>
          <a:xfrm>
            <a:off x="-6277571" y="6313553"/>
            <a:ext cx="4038601" cy="2019301"/>
          </a:xfrm>
          <a:prstGeom prst="rect">
            <a:avLst/>
          </a:prstGeom>
          <a:ln w="12700">
            <a:miter lim="400000"/>
          </a:ln>
        </p:spPr>
      </p:pic>
      <p:pic>
        <p:nvPicPr>
          <p:cNvPr id="283" name="images-1.jpg" descr="images-1.jpg"/>
          <p:cNvPicPr>
            <a:picLocks noChangeAspect="1"/>
          </p:cNvPicPr>
          <p:nvPr/>
        </p:nvPicPr>
        <p:blipFill>
          <a:blip r:embed="rId5">
            <a:extLst/>
          </a:blip>
          <a:stretch>
            <a:fillRect/>
          </a:stretch>
        </p:blipFill>
        <p:spPr>
          <a:xfrm>
            <a:off x="6558623" y="2996079"/>
            <a:ext cx="3204150" cy="3290749"/>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Clergy involved in nearly all. (97%)…"/>
          <p:cNvSpPr txBox="1"/>
          <p:nvPr>
            <p:ph type="body" sz="half" idx="1"/>
          </p:nvPr>
        </p:nvSpPr>
        <p:spPr>
          <a:xfrm>
            <a:off x="952500" y="5960119"/>
            <a:ext cx="11099800" cy="3260081"/>
          </a:xfrm>
          <a:prstGeom prst="rect">
            <a:avLst/>
          </a:prstGeom>
        </p:spPr>
        <p:txBody>
          <a:bodyPr/>
          <a:lstStyle/>
          <a:p>
            <a:pPr marL="0" indent="0" algn="ctr">
              <a:spcBef>
                <a:spcPts val="2000"/>
              </a:spcBef>
              <a:buSzTx/>
              <a:buNone/>
              <a:defRPr b="1" sz="2900">
                <a:latin typeface="Gill Sans"/>
                <a:ea typeface="Gill Sans"/>
                <a:cs typeface="Gill Sans"/>
                <a:sym typeface="Gill Sans"/>
              </a:defRPr>
            </a:pPr>
            <a:r>
              <a:rPr b="0"/>
              <a:t>Clergy involved in nearly all. (97%) </a:t>
            </a:r>
            <a:endParaRPr b="0"/>
          </a:p>
          <a:p>
            <a:pPr marL="0" indent="0" algn="ctr">
              <a:spcBef>
                <a:spcPts val="2000"/>
              </a:spcBef>
              <a:buSzTx/>
              <a:buNone/>
              <a:defRPr b="1" sz="2900">
                <a:latin typeface="Gill Sans"/>
                <a:ea typeface="Gill Sans"/>
                <a:cs typeface="Gill Sans"/>
                <a:sym typeface="Gill Sans"/>
              </a:defRPr>
            </a:pPr>
            <a:r>
              <a:rPr b="0"/>
              <a:t>Clergy only = 27%, Clergy + 2-3 adults = 25%, Parents leading = 54%. </a:t>
            </a:r>
            <a:endParaRPr b="0"/>
          </a:p>
          <a:p>
            <a:pPr marL="0" indent="0" algn="ctr">
              <a:spcBef>
                <a:spcPts val="2000"/>
              </a:spcBef>
              <a:buSzTx/>
              <a:buNone/>
              <a:defRPr b="1" sz="2900">
                <a:latin typeface="Gill Sans"/>
                <a:ea typeface="Gill Sans"/>
                <a:cs typeface="Gill Sans"/>
                <a:sym typeface="Gill Sans"/>
              </a:defRPr>
            </a:pPr>
            <a:r>
              <a:rPr b="0"/>
              <a:t>Training = 75%</a:t>
            </a:r>
            <a:endParaRPr b="0"/>
          </a:p>
          <a:p>
            <a:pPr lvl="4" marL="0" indent="914400">
              <a:spcBef>
                <a:spcPts val="2000"/>
              </a:spcBef>
              <a:buSzTx/>
              <a:buNone/>
              <a:defRPr b="1" sz="2900">
                <a:latin typeface="Gill Sans"/>
                <a:ea typeface="Gill Sans"/>
                <a:cs typeface="Gill Sans"/>
                <a:sym typeface="Gill Sans"/>
              </a:defRPr>
            </a:pPr>
            <a:r>
              <a:t>Clergy are leading, but most are not doing it alone!</a:t>
            </a:r>
          </a:p>
        </p:txBody>
      </p:sp>
      <p:graphicFrame>
        <p:nvGraphicFramePr>
          <p:cNvPr id="286" name="Who conducts confirmation within your congregation?"/>
          <p:cNvGraphicFramePr/>
          <p:nvPr/>
        </p:nvGraphicFramePr>
        <p:xfrm>
          <a:off x="2471289" y="968850"/>
          <a:ext cx="8712650" cy="4832292"/>
        </p:xfrm>
        <a:graphic xmlns:a="http://schemas.openxmlformats.org/drawingml/2006/main">
          <a:graphicData uri="http://schemas.openxmlformats.org/drawingml/2006/chart">
            <c:chart xmlns:c="http://schemas.openxmlformats.org/drawingml/2006/chart" r:id="rId2"/>
          </a:graphicData>
        </a:graphic>
      </p:graphicFrame>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8" name="image4.png" descr="image4.png"/>
          <p:cNvPicPr>
            <a:picLocks noChangeAspect="1"/>
          </p:cNvPicPr>
          <p:nvPr/>
        </p:nvPicPr>
        <p:blipFill>
          <a:blip r:embed="rId2">
            <a:extLst/>
          </a:blip>
          <a:srcRect l="6737" t="0" r="0" b="0"/>
          <a:stretch>
            <a:fillRect/>
          </a:stretch>
        </p:blipFill>
        <p:spPr>
          <a:xfrm>
            <a:off x="6042592" y="1793970"/>
            <a:ext cx="6422444" cy="5161406"/>
          </a:xfrm>
          <a:prstGeom prst="rect">
            <a:avLst/>
          </a:prstGeom>
          <a:ln w="12700">
            <a:miter lim="400000"/>
          </a:ln>
        </p:spPr>
      </p:pic>
      <p:pic>
        <p:nvPicPr>
          <p:cNvPr id="289" name="CYLLF-LOGOgrayscale.jpg" descr="CYLLF-LOGOgrayscale.jpg"/>
          <p:cNvPicPr>
            <a:picLocks noChangeAspect="1"/>
          </p:cNvPicPr>
          <p:nvPr/>
        </p:nvPicPr>
        <p:blipFill>
          <a:blip r:embed="rId3">
            <a:extLst/>
          </a:blip>
          <a:stretch>
            <a:fillRect/>
          </a:stretch>
        </p:blipFill>
        <p:spPr>
          <a:xfrm>
            <a:off x="7673803" y="8053910"/>
            <a:ext cx="4979997" cy="1318794"/>
          </a:xfrm>
          <a:prstGeom prst="rect">
            <a:avLst/>
          </a:prstGeom>
          <a:ln w="12700">
            <a:miter lim="400000"/>
          </a:ln>
        </p:spPr>
      </p:pic>
      <p:sp>
        <p:nvSpPr>
          <p:cNvPr id="290" name="TextBox 1"/>
          <p:cNvSpPr txBox="1"/>
          <p:nvPr/>
        </p:nvSpPr>
        <p:spPr>
          <a:xfrm>
            <a:off x="884296" y="6621970"/>
            <a:ext cx="11236208" cy="102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200">
                <a:latin typeface="Gill Sans"/>
                <a:ea typeface="Gill Sans"/>
                <a:cs typeface="Gill Sans"/>
                <a:sym typeface="Gill Sans"/>
              </a:defRPr>
            </a:pPr>
            <a:r>
              <a:t>6. Most young people in confirmation and related discipleship ministries are </a:t>
            </a:r>
            <a:r>
              <a:rPr b="1" i="1"/>
              <a:t>already involved in their congregations</a:t>
            </a:r>
            <a:r>
              <a:t>.</a:t>
            </a:r>
          </a:p>
        </p:txBody>
      </p:sp>
      <p:sp>
        <p:nvSpPr>
          <p:cNvPr id="291" name="Shape 165"/>
          <p:cNvSpPr txBox="1"/>
          <p:nvPr/>
        </p:nvSpPr>
        <p:spPr>
          <a:xfrm>
            <a:off x="516306" y="3048000"/>
            <a:ext cx="5613103" cy="2209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not evangelistic</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3" name="CYLLF-LOGOgrayscale.jpg" descr="CYLLF-LOGOgrayscale.jpg"/>
          <p:cNvPicPr>
            <a:picLocks noChangeAspect="1"/>
          </p:cNvPicPr>
          <p:nvPr/>
        </p:nvPicPr>
        <p:blipFill>
          <a:blip r:embed="rId2">
            <a:extLst/>
          </a:blip>
          <a:stretch>
            <a:fillRect/>
          </a:stretch>
        </p:blipFill>
        <p:spPr>
          <a:xfrm>
            <a:off x="7673803" y="8053910"/>
            <a:ext cx="4979997" cy="1318794"/>
          </a:xfrm>
          <a:prstGeom prst="rect">
            <a:avLst/>
          </a:prstGeom>
          <a:ln w="12700">
            <a:miter lim="400000"/>
          </a:ln>
        </p:spPr>
      </p:pic>
      <p:sp>
        <p:nvSpPr>
          <p:cNvPr id="294" name="TextBox 1"/>
          <p:cNvSpPr txBox="1"/>
          <p:nvPr/>
        </p:nvSpPr>
        <p:spPr>
          <a:xfrm>
            <a:off x="749947" y="2635249"/>
            <a:ext cx="11078457" cy="102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spcBef>
                <a:spcPts val="2400"/>
              </a:spcBef>
              <a:defRPr b="0" sz="3200">
                <a:latin typeface="Gill Sans"/>
                <a:ea typeface="Gill Sans"/>
                <a:cs typeface="Gill Sans"/>
                <a:sym typeface="Gill Sans"/>
              </a:defRPr>
            </a:pPr>
            <a:r>
              <a:t>7. </a:t>
            </a:r>
            <a:r>
              <a:rPr b="1" i="1"/>
              <a:t>Family members’</a:t>
            </a:r>
            <a:r>
              <a:t> attitudes toward the Christian faith are a major factor in young people’s experience of confirmation.</a:t>
            </a:r>
          </a:p>
        </p:txBody>
      </p:sp>
      <p:sp>
        <p:nvSpPr>
          <p:cNvPr id="295" name="Shape 165"/>
          <p:cNvSpPr txBox="1"/>
          <p:nvPr/>
        </p:nvSpPr>
        <p:spPr>
          <a:xfrm>
            <a:off x="-1472076" y="7232649"/>
            <a:ext cx="10464801" cy="115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7200">
                <a:latin typeface="Gill Sans"/>
                <a:ea typeface="Gill Sans"/>
                <a:cs typeface="Gill Sans"/>
                <a:sym typeface="Gill Sans"/>
              </a:defRPr>
            </a:lvl1pPr>
          </a:lstStyle>
          <a:p>
            <a:pPr/>
            <a:r>
              <a:t>family</a:t>
            </a:r>
          </a:p>
        </p:txBody>
      </p:sp>
      <p:sp>
        <p:nvSpPr>
          <p:cNvPr id="296" name="TextBox 1"/>
          <p:cNvSpPr txBox="1"/>
          <p:nvPr/>
        </p:nvSpPr>
        <p:spPr>
          <a:xfrm>
            <a:off x="6360933" y="4779430"/>
            <a:ext cx="5581771" cy="238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2400"/>
              </a:spcBef>
              <a:defRPr b="0" sz="3200">
                <a:latin typeface="Gill Sans"/>
                <a:ea typeface="Gill Sans"/>
                <a:cs typeface="Gill Sans"/>
                <a:sym typeface="Gill Sans"/>
              </a:defRPr>
            </a:lvl1pPr>
          </a:lstStyle>
          <a:p>
            <a:pPr/>
            <a:r>
              <a:t>no other factor came close to faith in the home in terms of impact on belief, religious practices, and congregational connection.</a:t>
            </a:r>
          </a:p>
        </p:txBody>
      </p:sp>
      <p:pic>
        <p:nvPicPr>
          <p:cNvPr id="297" name="images.jpg" descr="images.jpg"/>
          <p:cNvPicPr>
            <a:picLocks noChangeAspect="1"/>
          </p:cNvPicPr>
          <p:nvPr/>
        </p:nvPicPr>
        <p:blipFill>
          <a:blip r:embed="rId3">
            <a:extLst/>
          </a:blip>
          <a:stretch>
            <a:fillRect/>
          </a:stretch>
        </p:blipFill>
        <p:spPr>
          <a:xfrm>
            <a:off x="2331574" y="4338968"/>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9" name="CYLLF-LOGOgrayscale.jpg" descr="CYLLF-LOGOgrayscale.jpg"/>
          <p:cNvPicPr>
            <a:picLocks noChangeAspect="1"/>
          </p:cNvPicPr>
          <p:nvPr/>
        </p:nvPicPr>
        <p:blipFill>
          <a:blip r:embed="rId2">
            <a:extLst/>
          </a:blip>
          <a:stretch>
            <a:fillRect/>
          </a:stretch>
        </p:blipFill>
        <p:spPr>
          <a:xfrm>
            <a:off x="6280170" y="657784"/>
            <a:ext cx="6165830" cy="1729817"/>
          </a:xfrm>
          <a:prstGeom prst="rect">
            <a:avLst/>
          </a:prstGeom>
          <a:ln w="12700">
            <a:miter lim="400000"/>
          </a:ln>
        </p:spPr>
      </p:pic>
      <p:sp>
        <p:nvSpPr>
          <p:cNvPr id="300" name="TextBox 1"/>
          <p:cNvSpPr txBox="1"/>
          <p:nvPr/>
        </p:nvSpPr>
        <p:spPr>
          <a:xfrm>
            <a:off x="490848" y="3850701"/>
            <a:ext cx="11792426"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latin typeface="Gill Sans"/>
                <a:ea typeface="Gill Sans"/>
                <a:cs typeface="Gill Sans"/>
                <a:sym typeface="Gill Sans"/>
              </a:defRPr>
            </a:pPr>
            <a:r>
              <a:t>5 Characteristics</a:t>
            </a:r>
          </a:p>
          <a:p>
            <a:pPr>
              <a:defRPr sz="6000">
                <a:latin typeface="Gill Sans"/>
                <a:ea typeface="Gill Sans"/>
                <a:cs typeface="Gill Sans"/>
                <a:sym typeface="Gill Sans"/>
              </a:defRPr>
            </a:pPr>
            <a:r>
              <a:t>of Vibrant Confirmation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Shape 165"/>
          <p:cNvSpPr txBox="1"/>
          <p:nvPr>
            <p:ph type="title"/>
          </p:nvPr>
        </p:nvSpPr>
        <p:spPr>
          <a:xfrm>
            <a:off x="173406" y="330200"/>
            <a:ext cx="5616278" cy="2438400"/>
          </a:xfrm>
          <a:prstGeom prst="rect">
            <a:avLst/>
          </a:prstGeom>
        </p:spPr>
        <p:txBody>
          <a:bodyPr/>
          <a:lstStyle>
            <a:lvl1pPr>
              <a:defRPr sz="7200"/>
            </a:lvl1pPr>
          </a:lstStyle>
          <a:p>
            <a:pPr/>
            <a:r>
              <a:t>design</a:t>
            </a:r>
          </a:p>
        </p:txBody>
      </p:sp>
      <p:sp>
        <p:nvSpPr>
          <p:cNvPr id="303" name="Shape 166"/>
          <p:cNvSpPr txBox="1"/>
          <p:nvPr>
            <p:ph type="body" sz="quarter" idx="1"/>
          </p:nvPr>
        </p:nvSpPr>
        <p:spPr>
          <a:xfrm>
            <a:off x="442571" y="2574795"/>
            <a:ext cx="10464801" cy="1302299"/>
          </a:xfrm>
          <a:prstGeom prst="rect">
            <a:avLst/>
          </a:prstGeom>
        </p:spPr>
        <p:txBody>
          <a:bodyPr anchor="t"/>
          <a:lstStyle/>
          <a:p>
            <a:pPr lvl="1" marL="0" indent="201168" algn="ctr" defTabSz="514095">
              <a:spcBef>
                <a:spcPts val="2100"/>
              </a:spcBef>
              <a:buSzTx/>
              <a:buNone/>
              <a:defRPr b="1" i="1" sz="2816"/>
            </a:pPr>
            <a:r>
              <a:rPr b="0" i="0"/>
              <a:t>1. </a:t>
            </a:r>
            <a:r>
              <a:rPr b="0" i="0">
                <a:solidFill>
                  <a:schemeClr val="accent5">
                    <a:lumOff val="-29866"/>
                  </a:schemeClr>
                </a:solidFill>
              </a:rPr>
              <a:t>Custom-designed</a:t>
            </a:r>
            <a:r>
              <a:rPr b="0" i="0"/>
              <a:t> and </a:t>
            </a:r>
            <a:r>
              <a:rPr b="0" i="0">
                <a:solidFill>
                  <a:schemeClr val="accent5">
                    <a:lumOff val="-29866"/>
                  </a:schemeClr>
                </a:solidFill>
              </a:rPr>
              <a:t>contextually adapted</a:t>
            </a:r>
            <a:r>
              <a:rPr b="0" i="0"/>
              <a:t> communities of learning</a:t>
            </a:r>
            <a:endParaRPr b="0"/>
          </a:p>
        </p:txBody>
      </p:sp>
      <p:pic>
        <p:nvPicPr>
          <p:cNvPr id="304" name="CYLLF-LOGOgrayscale.jpg" descr="CYLLF-LOGOgrayscale.jpg"/>
          <p:cNvPicPr>
            <a:picLocks noChangeAspect="1"/>
          </p:cNvPicPr>
          <p:nvPr/>
        </p:nvPicPr>
        <p:blipFill>
          <a:blip r:embed="rId2">
            <a:extLst/>
          </a:blip>
          <a:stretch>
            <a:fillRect/>
          </a:stretch>
        </p:blipFill>
        <p:spPr>
          <a:xfrm>
            <a:off x="8011834" y="8070405"/>
            <a:ext cx="4641967" cy="1302299"/>
          </a:xfrm>
          <a:prstGeom prst="rect">
            <a:avLst/>
          </a:prstGeom>
          <a:ln w="12700">
            <a:miter lim="400000"/>
          </a:ln>
        </p:spPr>
      </p:pic>
      <p:pic>
        <p:nvPicPr>
          <p:cNvPr id="305" name="IMG_3831.jpg" descr="IMG_3831.jpg"/>
          <p:cNvPicPr>
            <a:picLocks noChangeAspect="1"/>
          </p:cNvPicPr>
          <p:nvPr/>
        </p:nvPicPr>
        <p:blipFill>
          <a:blip r:embed="rId3">
            <a:extLst/>
          </a:blip>
          <a:stretch>
            <a:fillRect/>
          </a:stretch>
        </p:blipFill>
        <p:spPr>
          <a:xfrm>
            <a:off x="1752600" y="5671203"/>
            <a:ext cx="4619107" cy="3464331"/>
          </a:xfrm>
          <a:prstGeom prst="rect">
            <a:avLst/>
          </a:prstGeom>
          <a:ln w="12700">
            <a:miter lim="400000"/>
          </a:ln>
        </p:spPr>
      </p:pic>
      <p:pic>
        <p:nvPicPr>
          <p:cNvPr id="306" name="pic-for-website-1-1024x376.jpg" descr="pic-for-website-1-1024x376.jpg"/>
          <p:cNvPicPr>
            <a:picLocks noChangeAspect="1"/>
          </p:cNvPicPr>
          <p:nvPr/>
        </p:nvPicPr>
        <p:blipFill>
          <a:blip r:embed="rId4">
            <a:extLst/>
          </a:blip>
          <a:stretch>
            <a:fillRect/>
          </a:stretch>
        </p:blipFill>
        <p:spPr>
          <a:xfrm>
            <a:off x="4393538" y="3325265"/>
            <a:ext cx="7784299" cy="2858298"/>
          </a:xfrm>
          <a:prstGeom prst="rect">
            <a:avLst/>
          </a:prstGeom>
          <a:ln w="12700">
            <a:miter lim="400000"/>
          </a:ln>
        </p:spPr>
      </p:pic>
      <p:pic>
        <p:nvPicPr>
          <p:cNvPr id="307" name="IMG_3839.jpg" descr="IMG_3839.jpg"/>
          <p:cNvPicPr>
            <a:picLocks noChangeAspect="1"/>
          </p:cNvPicPr>
          <p:nvPr/>
        </p:nvPicPr>
        <p:blipFill>
          <a:blip r:embed="rId5">
            <a:extLst/>
          </a:blip>
          <a:stretch>
            <a:fillRect/>
          </a:stretch>
        </p:blipFill>
        <p:spPr>
          <a:xfrm>
            <a:off x="818288" y="4373164"/>
            <a:ext cx="2807763" cy="2105822"/>
          </a:xfrm>
          <a:prstGeom prst="rect">
            <a:avLst/>
          </a:prstGeom>
          <a:ln w="12700">
            <a:miter lim="400000"/>
          </a:ln>
        </p:spPr>
      </p:pic>
      <p:sp>
        <p:nvSpPr>
          <p:cNvPr id="308" name="Shape 166"/>
          <p:cNvSpPr txBox="1"/>
          <p:nvPr/>
        </p:nvSpPr>
        <p:spPr>
          <a:xfrm>
            <a:off x="7965998" y="6604761"/>
            <a:ext cx="4478074" cy="1302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lvl="1" indent="212597" defTabSz="543305">
              <a:spcBef>
                <a:spcPts val="2200"/>
              </a:spcBef>
              <a:defRPr i="1" sz="2883">
                <a:latin typeface="Gill Sans"/>
                <a:ea typeface="Gill Sans"/>
                <a:cs typeface="Gill Sans"/>
                <a:sym typeface="Gill Sans"/>
              </a:defRPr>
            </a:pPr>
            <a:r>
              <a:rPr b="0" i="0"/>
              <a:t>By listening, willing to adapt, and constantly evaluating.</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The confirmation program … only lasts four to six weeks. But it manages to    engage thirteen year olds in serious reflection on their faith in dialogue with a    Presbyterian catechism, explore questions about God’s judgment, the atonement,    and the salvation of Jewish, Muslim, and Hindu friends. This is serious stuff for    early adolescents. It reminds us that young people can think seriously about their    faith when they are taken seriously themselves and challenged by good teaching    in a loving, supportive environment.”  (Presbyterian congregation)…"/>
          <p:cNvSpPr txBox="1"/>
          <p:nvPr>
            <p:ph type="body" idx="1"/>
          </p:nvPr>
        </p:nvSpPr>
        <p:spPr>
          <a:xfrm>
            <a:off x="952500" y="2571105"/>
            <a:ext cx="11099800" cy="6623695"/>
          </a:xfrm>
          <a:prstGeom prst="rect">
            <a:avLst/>
          </a:prstGeom>
        </p:spPr>
        <p:txBody>
          <a:bodyPr/>
          <a:lstStyle/>
          <a:p>
            <a:pPr marL="347265" indent="-347265" defTabSz="457200">
              <a:spcBef>
                <a:spcPts val="0"/>
              </a:spcBef>
              <a:defRPr sz="2500">
                <a:uFill>
                  <a:solidFill>
                    <a:srgbClr val="000000"/>
                  </a:solidFill>
                </a:uFill>
                <a:latin typeface="Gill Sans"/>
                <a:ea typeface="Gill Sans"/>
                <a:cs typeface="Gill Sans"/>
                <a:sym typeface="Gill Sans"/>
              </a:defRPr>
            </a:pPr>
            <a:r>
              <a:t>“The confirmation program … only lasts four to six weeks. But it manages to 			engage thirteen year olds in serious reflection on their faith in dialogue with a 			Presbyterian catechism, explore questions about God’s judgment, the atonement, 			and the salvation of Jewish, Muslim, and Hindu friends. This is serious stuff for 			early adolescents. It reminds us that young people can think seriously about their 			faith when they are taken seriously themselves and challenged by good teaching 			in a loving, supportive environment.”  (Presbyterian congregation)</a:t>
            </a:r>
          </a:p>
          <a:p>
            <a:pPr marL="0" indent="0" defTabSz="457200">
              <a:spcBef>
                <a:spcPts val="0"/>
              </a:spcBef>
              <a:buSzTx/>
              <a:buNone/>
              <a:defRPr sz="2400">
                <a:uFill>
                  <a:solidFill>
                    <a:srgbClr val="000000"/>
                  </a:solidFill>
                </a:uFill>
                <a:latin typeface="Gill Sans"/>
                <a:ea typeface="Gill Sans"/>
                <a:cs typeface="Gill Sans"/>
                <a:sym typeface="Gill Sans"/>
              </a:defRPr>
            </a:pPr>
          </a:p>
          <a:p>
            <a:pPr marL="347265" indent="-347265" defTabSz="457200">
              <a:spcBef>
                <a:spcPts val="0"/>
              </a:spcBef>
              <a:defRPr sz="2500">
                <a:uFill>
                  <a:solidFill>
                    <a:srgbClr val="000000"/>
                  </a:solidFill>
                </a:uFill>
                <a:latin typeface="Gill Sans"/>
                <a:ea typeface="Gill Sans"/>
                <a:cs typeface="Gill Sans"/>
                <a:sym typeface="Gill Sans"/>
              </a:defRPr>
            </a:pPr>
            <a:r>
              <a:t>“The confirmation relationships, materials and activities have as a core focus: 			Scripture, the Creed, the Wesleyan Tradition and developing one’s own faith 			expressions, practices, and vocation … all this is consistently brought into dialog 			with life together as God’s people and daily life with neighbors in the world.” (UMC congregation)</a:t>
            </a:r>
          </a:p>
        </p:txBody>
      </p:sp>
      <p:sp>
        <p:nvSpPr>
          <p:cNvPr id="311" name="design"/>
          <p:cNvSpPr txBox="1"/>
          <p:nvPr>
            <p:ph type="title"/>
          </p:nvPr>
        </p:nvSpPr>
        <p:spPr>
          <a:xfrm>
            <a:off x="173406" y="330200"/>
            <a:ext cx="5616278" cy="2438400"/>
          </a:xfrm>
          <a:prstGeom prst="rect">
            <a:avLst/>
          </a:prstGeom>
        </p:spPr>
        <p:txBody>
          <a:bodyPr/>
          <a:lstStyle>
            <a:lvl1pPr>
              <a:defRPr>
                <a:latin typeface="Gill Sans"/>
                <a:ea typeface="Gill Sans"/>
                <a:cs typeface="Gill Sans"/>
                <a:sym typeface="Gill Sans"/>
              </a:defRPr>
            </a:lvl1pPr>
          </a:lstStyle>
          <a:p>
            <a:pPr/>
            <a:r>
              <a:t>design</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Shape 165"/>
          <p:cNvSpPr txBox="1"/>
          <p:nvPr>
            <p:ph type="title"/>
          </p:nvPr>
        </p:nvSpPr>
        <p:spPr>
          <a:xfrm>
            <a:off x="446444" y="736600"/>
            <a:ext cx="5061546" cy="2438400"/>
          </a:xfrm>
          <a:prstGeom prst="rect">
            <a:avLst/>
          </a:prstGeom>
        </p:spPr>
        <p:txBody>
          <a:bodyPr/>
          <a:lstStyle>
            <a:lvl1pPr>
              <a:defRPr sz="7200"/>
            </a:lvl1pPr>
          </a:lstStyle>
          <a:p>
            <a:pPr/>
            <a:r>
              <a:t>leadership</a:t>
            </a:r>
          </a:p>
        </p:txBody>
      </p:sp>
      <p:pic>
        <p:nvPicPr>
          <p:cNvPr id="314" name="CYLLF-LOGOgrayscale.jpg" descr="CYLLF-LOGOgrayscale.jpg"/>
          <p:cNvPicPr>
            <a:picLocks noChangeAspect="1"/>
          </p:cNvPicPr>
          <p:nvPr/>
        </p:nvPicPr>
        <p:blipFill>
          <a:blip r:embed="rId2">
            <a:extLst/>
          </a:blip>
          <a:stretch>
            <a:fillRect/>
          </a:stretch>
        </p:blipFill>
        <p:spPr>
          <a:xfrm>
            <a:off x="8011834" y="8070405"/>
            <a:ext cx="4641967" cy="1302299"/>
          </a:xfrm>
          <a:prstGeom prst="rect">
            <a:avLst/>
          </a:prstGeom>
          <a:ln w="12700">
            <a:miter lim="400000"/>
          </a:ln>
        </p:spPr>
      </p:pic>
      <p:grpSp>
        <p:nvGrpSpPr>
          <p:cNvPr id="317" name="IMG_0417.jpg"/>
          <p:cNvGrpSpPr/>
          <p:nvPr/>
        </p:nvGrpSpPr>
        <p:grpSpPr>
          <a:xfrm>
            <a:off x="941277" y="2683399"/>
            <a:ext cx="4071880" cy="5352002"/>
            <a:chOff x="0" y="0"/>
            <a:chExt cx="4071879" cy="5352001"/>
          </a:xfrm>
        </p:grpSpPr>
        <p:pic>
          <p:nvPicPr>
            <p:cNvPr id="316" name="IMG_0417.jpg" descr="IMG_0417.jpg"/>
            <p:cNvPicPr>
              <a:picLocks noChangeAspect="1"/>
            </p:cNvPicPr>
            <p:nvPr/>
          </p:nvPicPr>
          <p:blipFill>
            <a:blip r:embed="rId3">
              <a:extLst/>
            </a:blip>
            <a:srcRect l="17808" t="17808" r="17808" b="17808"/>
            <a:stretch>
              <a:fillRect/>
            </a:stretch>
          </p:blipFill>
          <p:spPr>
            <a:xfrm>
              <a:off x="203200" y="203200"/>
              <a:ext cx="3665480" cy="4907502"/>
            </a:xfrm>
            <a:prstGeom prst="rect">
              <a:avLst/>
            </a:prstGeom>
            <a:ln>
              <a:noFill/>
            </a:ln>
            <a:effectLst/>
          </p:spPr>
        </p:pic>
        <p:pic>
          <p:nvPicPr>
            <p:cNvPr id="315" name="IMG_0417.jpg" descr="IMG_0417.jpg"/>
            <p:cNvPicPr>
              <a:picLocks noChangeAspect="0"/>
            </p:cNvPicPr>
            <p:nvPr/>
          </p:nvPicPr>
          <p:blipFill>
            <a:blip r:embed="rId4">
              <a:extLst/>
            </a:blip>
            <a:stretch>
              <a:fillRect/>
            </a:stretch>
          </p:blipFill>
          <p:spPr>
            <a:xfrm>
              <a:off x="0" y="0"/>
              <a:ext cx="4071880" cy="5352002"/>
            </a:xfrm>
            <a:prstGeom prst="rect">
              <a:avLst/>
            </a:prstGeom>
            <a:effectLst/>
          </p:spPr>
        </p:pic>
      </p:grpSp>
      <p:sp>
        <p:nvSpPr>
          <p:cNvPr id="318" name="Shape 166"/>
          <p:cNvSpPr txBox="1"/>
          <p:nvPr/>
        </p:nvSpPr>
        <p:spPr>
          <a:xfrm>
            <a:off x="5379976" y="2902800"/>
            <a:ext cx="6676761" cy="51462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2400"/>
              </a:spcBef>
              <a:defRPr b="0" i="1" sz="3200">
                <a:latin typeface="Gill Sans"/>
                <a:ea typeface="Gill Sans"/>
                <a:cs typeface="Gill Sans"/>
                <a:sym typeface="Gill Sans"/>
              </a:defRPr>
            </a:pPr>
            <a:r>
              <a:t>2. </a:t>
            </a:r>
            <a:r>
              <a:rPr i="0"/>
              <a:t>Faithful, committed, and shared</a:t>
            </a:r>
          </a:p>
          <a:p>
            <a:pPr lvl="1" algn="l">
              <a:spcBef>
                <a:spcPts val="2400"/>
              </a:spcBef>
              <a:defRPr i="1" sz="3100">
                <a:solidFill>
                  <a:schemeClr val="accent5">
                    <a:lumOff val="-29866"/>
                  </a:schemeClr>
                </a:solidFill>
                <a:latin typeface="Gill Sans"/>
                <a:ea typeface="Gill Sans"/>
                <a:cs typeface="Gill Sans"/>
                <a:sym typeface="Gill Sans"/>
              </a:defRPr>
            </a:pPr>
            <a:r>
              <a:rPr b="0" i="0"/>
              <a:t>Champion…and a team!</a:t>
            </a:r>
            <a:endParaRPr b="0" i="0"/>
          </a:p>
          <a:p>
            <a:pPr lvl="1" algn="l">
              <a:spcBef>
                <a:spcPts val="2400"/>
              </a:spcBef>
              <a:defRPr i="1" sz="3100">
                <a:latin typeface="Gill Sans"/>
                <a:ea typeface="Gill Sans"/>
                <a:cs typeface="Gill Sans"/>
                <a:sym typeface="Gill Sans"/>
              </a:defRPr>
            </a:pPr>
            <a:r>
              <a:rPr b="0" i="0"/>
              <a:t>12 characteristics:</a:t>
            </a:r>
            <a:endParaRPr b="0" i="0"/>
          </a:p>
          <a:p>
            <a:pPr lvl="1" marL="531394" indent="-150394" algn="l" defTabSz="457200">
              <a:buSzPct val="100000"/>
              <a:buChar char="•"/>
              <a:defRPr b="0" sz="1500">
                <a:uFill>
                  <a:solidFill>
                    <a:srgbClr val="000000"/>
                  </a:solidFill>
                </a:uFill>
                <a:latin typeface="Calibri"/>
                <a:ea typeface="Calibri"/>
                <a:cs typeface="Calibri"/>
                <a:sym typeface="Calibri"/>
              </a:defRPr>
            </a:pPr>
            <a:r>
              <a:t>Self-awareness and self-self-definition</a:t>
            </a:r>
          </a:p>
          <a:p>
            <a:pPr lvl="1" marL="531394" indent="-150394" algn="l" defTabSz="457200">
              <a:buSzPct val="100000"/>
              <a:buChar char="•"/>
              <a:defRPr b="0" sz="1500">
                <a:uFill>
                  <a:solidFill>
                    <a:srgbClr val="000000"/>
                  </a:solidFill>
                </a:uFill>
                <a:latin typeface="Calibri"/>
                <a:ea typeface="Calibri"/>
                <a:cs typeface="Calibri"/>
                <a:sym typeface="Calibri"/>
              </a:defRPr>
            </a:pPr>
            <a:r>
              <a:t>Curiosity and openness</a:t>
            </a:r>
          </a:p>
          <a:p>
            <a:pPr lvl="1" marL="531394" indent="-150394" algn="l" defTabSz="457200">
              <a:buSzPct val="100000"/>
              <a:buChar char="•"/>
              <a:defRPr b="0" sz="1500">
                <a:uFill>
                  <a:solidFill>
                    <a:srgbClr val="000000"/>
                  </a:solidFill>
                </a:uFill>
                <a:latin typeface="Calibri"/>
                <a:ea typeface="Calibri"/>
                <a:cs typeface="Calibri"/>
                <a:sym typeface="Calibri"/>
              </a:defRPr>
            </a:pPr>
            <a:r>
              <a:t>Objectivity and self-critical reflection</a:t>
            </a:r>
          </a:p>
          <a:p>
            <a:pPr lvl="1" marL="531394" indent="-150394" algn="l" defTabSz="457200">
              <a:buSzPct val="100000"/>
              <a:buChar char="•"/>
              <a:defRPr b="0" sz="1500">
                <a:uFill>
                  <a:solidFill>
                    <a:srgbClr val="000000"/>
                  </a:solidFill>
                </a:uFill>
                <a:latin typeface="Calibri"/>
                <a:ea typeface="Calibri"/>
                <a:cs typeface="Calibri"/>
                <a:sym typeface="Calibri"/>
              </a:defRPr>
            </a:pPr>
            <a:r>
              <a:t>Interest in the particular while also seeing the big picture</a:t>
            </a:r>
          </a:p>
          <a:p>
            <a:pPr lvl="1" marL="531394" indent="-150394" algn="l" defTabSz="457200">
              <a:buSzPct val="100000"/>
              <a:buChar char="•"/>
              <a:defRPr b="0" sz="1500">
                <a:uFill>
                  <a:solidFill>
                    <a:srgbClr val="000000"/>
                  </a:solidFill>
                </a:uFill>
                <a:latin typeface="Calibri"/>
                <a:ea typeface="Calibri"/>
                <a:cs typeface="Calibri"/>
                <a:sym typeface="Calibri"/>
              </a:defRPr>
            </a:pPr>
            <a:r>
              <a:t>Active listening</a:t>
            </a:r>
          </a:p>
          <a:p>
            <a:pPr lvl="1" marL="531394" indent="-150394" algn="l" defTabSz="457200">
              <a:buSzPct val="100000"/>
              <a:buChar char="•"/>
              <a:defRPr b="0" sz="1500">
                <a:uFill>
                  <a:solidFill>
                    <a:srgbClr val="000000"/>
                  </a:solidFill>
                </a:uFill>
                <a:latin typeface="Calibri"/>
                <a:ea typeface="Calibri"/>
                <a:cs typeface="Calibri"/>
                <a:sym typeface="Calibri"/>
              </a:defRPr>
            </a:pPr>
            <a:r>
              <a:t>Evocative questioning</a:t>
            </a:r>
          </a:p>
          <a:p>
            <a:pPr lvl="1" marL="531394" indent="-150394" algn="l" defTabSz="457200">
              <a:buSzPct val="100000"/>
              <a:buChar char="•"/>
              <a:defRPr b="0" sz="1500">
                <a:uFill>
                  <a:solidFill>
                    <a:srgbClr val="000000"/>
                  </a:solidFill>
                </a:uFill>
                <a:latin typeface="Calibri"/>
                <a:ea typeface="Calibri"/>
                <a:cs typeface="Calibri"/>
                <a:sym typeface="Calibri"/>
              </a:defRPr>
            </a:pPr>
            <a:r>
              <a:t>Keen sense of observation</a:t>
            </a:r>
          </a:p>
          <a:p>
            <a:pPr lvl="1" marL="531394" indent="-150394" algn="l" defTabSz="457200">
              <a:buSzPct val="100000"/>
              <a:buChar char="•"/>
              <a:defRPr b="0" sz="1500">
                <a:uFill>
                  <a:solidFill>
                    <a:srgbClr val="000000"/>
                  </a:solidFill>
                </a:uFill>
                <a:latin typeface="Calibri"/>
                <a:ea typeface="Calibri"/>
                <a:cs typeface="Calibri"/>
                <a:sym typeface="Calibri"/>
              </a:defRPr>
            </a:pPr>
            <a:r>
              <a:t>Active engagement and willingness to risk</a:t>
            </a:r>
          </a:p>
          <a:p>
            <a:pPr lvl="1" marL="531394" indent="-150394" algn="l" defTabSz="457200">
              <a:buSzPct val="100000"/>
              <a:buChar char="•"/>
              <a:defRPr b="0" sz="1500">
                <a:uFill>
                  <a:solidFill>
                    <a:srgbClr val="000000"/>
                  </a:solidFill>
                </a:uFill>
                <a:latin typeface="Calibri"/>
                <a:ea typeface="Calibri"/>
                <a:cs typeface="Calibri"/>
                <a:sym typeface="Calibri"/>
              </a:defRPr>
            </a:pPr>
            <a:r>
              <a:t>Recognition of the power of shared interpretation</a:t>
            </a:r>
          </a:p>
          <a:p>
            <a:pPr lvl="1" marL="531394" indent="-150394" algn="l" defTabSz="457200">
              <a:buSzPct val="100000"/>
              <a:buChar char="•"/>
              <a:defRPr b="0" sz="1500">
                <a:uFill>
                  <a:solidFill>
                    <a:srgbClr val="000000"/>
                  </a:solidFill>
                </a:uFill>
                <a:latin typeface="Calibri"/>
                <a:ea typeface="Calibri"/>
                <a:cs typeface="Calibri"/>
                <a:sym typeface="Calibri"/>
              </a:defRPr>
            </a:pPr>
            <a:r>
              <a:t> Expectation of discovering God present and active in the world</a:t>
            </a:r>
          </a:p>
          <a:p>
            <a:pPr lvl="1" marL="531394" indent="-150394" algn="l" defTabSz="457200">
              <a:buSzPct val="100000"/>
              <a:buChar char="•"/>
              <a:defRPr b="0" sz="1500">
                <a:uFill>
                  <a:solidFill>
                    <a:srgbClr val="000000"/>
                  </a:solidFill>
                </a:uFill>
                <a:latin typeface="Calibri"/>
                <a:ea typeface="Calibri"/>
                <a:cs typeface="Calibri"/>
                <a:sym typeface="Calibri"/>
              </a:defRPr>
            </a:pPr>
            <a:r>
              <a:t>Ability to integrate belief and experience into strategic panning and action</a:t>
            </a:r>
          </a:p>
          <a:p>
            <a:pPr lvl="1" marL="531394" indent="-150394" algn="l" defTabSz="457200">
              <a:buSzPct val="100000"/>
              <a:buChar char="•"/>
              <a:defRPr b="0" sz="1500">
                <a:uFill>
                  <a:solidFill>
                    <a:srgbClr val="000000"/>
                  </a:solidFill>
                </a:uFill>
                <a:latin typeface="Calibri"/>
                <a:ea typeface="Calibri"/>
                <a:cs typeface="Calibri"/>
                <a:sym typeface="Calibri"/>
              </a:defRPr>
            </a:pPr>
            <a:r>
              <a:t>Humility and a sense of humor</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One bishop told his staff, “it was time to re-imagine the practice of diocesan confirmation services (for all ages) and challenged his team to develop confirmation liturgies (and other rites of re-affirmation) to provide a rich context for candidates to make a mature public affirmation of faith while also experiencing authentic spiritual transformation in the midst of the celebration itself.” (Episcopal Church)…"/>
          <p:cNvSpPr txBox="1"/>
          <p:nvPr>
            <p:ph type="body" idx="1"/>
          </p:nvPr>
        </p:nvSpPr>
        <p:spPr>
          <a:prstGeom prst="rect">
            <a:avLst/>
          </a:prstGeom>
        </p:spPr>
        <p:txBody>
          <a:bodyPr/>
          <a:lstStyle/>
          <a:p>
            <a:pPr>
              <a:defRPr sz="2800">
                <a:latin typeface="Gill Sans"/>
                <a:ea typeface="Gill Sans"/>
                <a:cs typeface="Gill Sans"/>
                <a:sym typeface="Gill Sans"/>
              </a:defRPr>
            </a:pPr>
            <a:r>
              <a:t>One bishop told his staff, “it was time to re-imagine the practice of diocesan confirmation services (for all ages) and challenged his team to develop confirmation liturgies (and other rites of re-affirmation) to provide a rich context for candidates to make a mature public affirmation of faith while also experiencing authentic spiritual transformation in the midst of the celebration itself.” (Episcopal Church)</a:t>
            </a:r>
          </a:p>
          <a:p>
            <a:pPr>
              <a:defRPr sz="2800">
                <a:latin typeface="Gill Sans"/>
                <a:ea typeface="Gill Sans"/>
                <a:cs typeface="Gill Sans"/>
                <a:sym typeface="Gill Sans"/>
              </a:defRPr>
            </a:pPr>
            <a:r>
              <a:t>“</a:t>
            </a:r>
            <a:r>
              <a:t>here is an expectation that, while it is the youth’s demonstrated commitment to the process that ultimately ensures their successful completion, parents/guardians, the pastor and church membership …. assist [youth] in attaining spiritual principles that influence making the right moral decisions as a result of attending to the confirmation process.” (AME congregation)</a:t>
            </a:r>
          </a:p>
        </p:txBody>
      </p:sp>
      <p:sp>
        <p:nvSpPr>
          <p:cNvPr id="321" name="leadership"/>
          <p:cNvSpPr txBox="1"/>
          <p:nvPr>
            <p:ph type="title"/>
          </p:nvPr>
        </p:nvSpPr>
        <p:spPr>
          <a:xfrm>
            <a:off x="446444" y="736600"/>
            <a:ext cx="5061546" cy="2438400"/>
          </a:xfrm>
          <a:prstGeom prst="rect">
            <a:avLst/>
          </a:prstGeom>
        </p:spPr>
        <p:txBody>
          <a:bodyPr/>
          <a:lstStyle>
            <a:lvl1pPr>
              <a:defRPr sz="7200">
                <a:latin typeface="Gill Sans"/>
                <a:ea typeface="Gill Sans"/>
                <a:cs typeface="Gill Sans"/>
                <a:sym typeface="Gill Sans"/>
              </a:defRPr>
            </a:lvl1pPr>
          </a:lstStyle>
          <a:p>
            <a:pPr/>
            <a:r>
              <a:t>leadership</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Shape 165"/>
          <p:cNvSpPr txBox="1"/>
          <p:nvPr>
            <p:ph type="title"/>
          </p:nvPr>
        </p:nvSpPr>
        <p:spPr>
          <a:xfrm>
            <a:off x="8249428" y="254000"/>
            <a:ext cx="4166779" cy="2438400"/>
          </a:xfrm>
          <a:prstGeom prst="rect">
            <a:avLst/>
          </a:prstGeom>
        </p:spPr>
        <p:txBody>
          <a:bodyPr/>
          <a:lstStyle>
            <a:lvl1pPr>
              <a:defRPr sz="7200"/>
            </a:lvl1pPr>
          </a:lstStyle>
          <a:p>
            <a:pPr/>
            <a:r>
              <a:t>ecology</a:t>
            </a:r>
          </a:p>
        </p:txBody>
      </p:sp>
      <p:sp>
        <p:nvSpPr>
          <p:cNvPr id="324" name="Shape 166"/>
          <p:cNvSpPr txBox="1"/>
          <p:nvPr>
            <p:ph type="body" sz="quarter" idx="1"/>
          </p:nvPr>
        </p:nvSpPr>
        <p:spPr>
          <a:xfrm>
            <a:off x="695833" y="1219755"/>
            <a:ext cx="10464801" cy="828624"/>
          </a:xfrm>
          <a:prstGeom prst="rect">
            <a:avLst/>
          </a:prstGeom>
        </p:spPr>
        <p:txBody>
          <a:bodyPr anchor="t"/>
          <a:lstStyle/>
          <a:p>
            <a:pPr lvl="1" marL="0" indent="228600">
              <a:buSzTx/>
              <a:buNone/>
              <a:defRPr b="1" i="1" sz="3200"/>
            </a:pPr>
            <a:r>
              <a:rPr b="0" i="0"/>
              <a:t>3. Confirmation is part of a larger whole.</a:t>
            </a:r>
          </a:p>
        </p:txBody>
      </p:sp>
      <p:pic>
        <p:nvPicPr>
          <p:cNvPr id="325" name="CYLLF-LOGOgrayscale.jpg" descr="CYLLF-LOGOgrayscale.jpg"/>
          <p:cNvPicPr>
            <a:picLocks noChangeAspect="1"/>
          </p:cNvPicPr>
          <p:nvPr/>
        </p:nvPicPr>
        <p:blipFill>
          <a:blip r:embed="rId2">
            <a:extLst/>
          </a:blip>
          <a:stretch>
            <a:fillRect/>
          </a:stretch>
        </p:blipFill>
        <p:spPr>
          <a:xfrm>
            <a:off x="8011834" y="8070405"/>
            <a:ext cx="4641967" cy="1302299"/>
          </a:xfrm>
          <a:prstGeom prst="rect">
            <a:avLst/>
          </a:prstGeom>
          <a:ln w="12700">
            <a:miter lim="400000"/>
          </a:ln>
        </p:spPr>
      </p:pic>
      <p:pic>
        <p:nvPicPr>
          <p:cNvPr id="326" name="IMG_0154.jpg" descr="IMG_0154.jpg"/>
          <p:cNvPicPr>
            <a:picLocks noChangeAspect="1"/>
          </p:cNvPicPr>
          <p:nvPr/>
        </p:nvPicPr>
        <p:blipFill>
          <a:blip r:embed="rId3">
            <a:extLst/>
          </a:blip>
          <a:stretch>
            <a:fillRect/>
          </a:stretch>
        </p:blipFill>
        <p:spPr>
          <a:xfrm>
            <a:off x="3058646" y="2300265"/>
            <a:ext cx="7015174" cy="5239729"/>
          </a:xfrm>
          <a:prstGeom prst="rect">
            <a:avLst/>
          </a:prstGeom>
          <a:ln w="25400">
            <a:solidFill>
              <a:srgbClr val="DDDDDD"/>
            </a:solidFill>
            <a:miter lim="400000"/>
          </a:ln>
        </p:spPr>
      </p:pic>
      <p:grpSp>
        <p:nvGrpSpPr>
          <p:cNvPr id="329" name="IMG_0125.jpg"/>
          <p:cNvGrpSpPr/>
          <p:nvPr/>
        </p:nvGrpSpPr>
        <p:grpSpPr>
          <a:xfrm>
            <a:off x="9204204" y="3920171"/>
            <a:ext cx="2257225" cy="2922464"/>
            <a:chOff x="0" y="0"/>
            <a:chExt cx="2257223" cy="2922462"/>
          </a:xfrm>
        </p:grpSpPr>
        <p:pic>
          <p:nvPicPr>
            <p:cNvPr id="328" name="IMG_0125.jpg" descr="IMG_0125.jpg"/>
            <p:cNvPicPr>
              <a:picLocks noChangeAspect="1"/>
            </p:cNvPicPr>
            <p:nvPr/>
          </p:nvPicPr>
          <p:blipFill>
            <a:blip r:embed="rId4">
              <a:extLst/>
            </a:blip>
            <a:stretch>
              <a:fillRect/>
            </a:stretch>
          </p:blipFill>
          <p:spPr>
            <a:xfrm>
              <a:off x="203200" y="203200"/>
              <a:ext cx="1850824" cy="2477963"/>
            </a:xfrm>
            <a:prstGeom prst="rect">
              <a:avLst/>
            </a:prstGeom>
            <a:ln>
              <a:noFill/>
            </a:ln>
            <a:effectLst/>
          </p:spPr>
        </p:pic>
        <p:pic>
          <p:nvPicPr>
            <p:cNvPr id="327" name="IMG_0125.jpg" descr="IMG_0125.jpg"/>
            <p:cNvPicPr>
              <a:picLocks noChangeAspect="0"/>
            </p:cNvPicPr>
            <p:nvPr/>
          </p:nvPicPr>
          <p:blipFill>
            <a:blip r:embed="rId5">
              <a:extLst/>
            </a:blip>
            <a:stretch>
              <a:fillRect/>
            </a:stretch>
          </p:blipFill>
          <p:spPr>
            <a:xfrm>
              <a:off x="0" y="0"/>
              <a:ext cx="2257224" cy="2922463"/>
            </a:xfrm>
            <a:prstGeom prst="rect">
              <a:avLst/>
            </a:prstGeom>
            <a:effectLst/>
          </p:spPr>
        </p:pic>
      </p:grpSp>
      <p:grpSp>
        <p:nvGrpSpPr>
          <p:cNvPr id="332" name="IMG_0072.jpg"/>
          <p:cNvGrpSpPr/>
          <p:nvPr/>
        </p:nvGrpSpPr>
        <p:grpSpPr>
          <a:xfrm>
            <a:off x="1225170" y="3775023"/>
            <a:ext cx="2073254" cy="2676155"/>
            <a:chOff x="0" y="0"/>
            <a:chExt cx="2073253" cy="2676154"/>
          </a:xfrm>
        </p:grpSpPr>
        <p:pic>
          <p:nvPicPr>
            <p:cNvPr id="331" name="IMG_0072.jpg" descr="IMG_0072.jpg"/>
            <p:cNvPicPr>
              <a:picLocks noChangeAspect="1"/>
            </p:cNvPicPr>
            <p:nvPr/>
          </p:nvPicPr>
          <p:blipFill>
            <a:blip r:embed="rId6">
              <a:extLst/>
            </a:blip>
            <a:stretch>
              <a:fillRect/>
            </a:stretch>
          </p:blipFill>
          <p:spPr>
            <a:xfrm>
              <a:off x="203200" y="203200"/>
              <a:ext cx="1666854" cy="2231655"/>
            </a:xfrm>
            <a:prstGeom prst="rect">
              <a:avLst/>
            </a:prstGeom>
            <a:ln>
              <a:noFill/>
            </a:ln>
            <a:effectLst/>
          </p:spPr>
        </p:pic>
        <p:pic>
          <p:nvPicPr>
            <p:cNvPr id="330" name="IMG_0072.jpg" descr="IMG_0072.jpg"/>
            <p:cNvPicPr>
              <a:picLocks noChangeAspect="0"/>
            </p:cNvPicPr>
            <p:nvPr/>
          </p:nvPicPr>
          <p:blipFill>
            <a:blip r:embed="rId7">
              <a:extLst/>
            </a:blip>
            <a:stretch>
              <a:fillRect/>
            </a:stretch>
          </p:blipFill>
          <p:spPr>
            <a:xfrm>
              <a:off x="0" y="0"/>
              <a:ext cx="2073254" cy="2676155"/>
            </a:xfrm>
            <a:prstGeom prst="rect">
              <a:avLst/>
            </a:prstGeom>
            <a:effectLst/>
          </p:spPr>
        </p:pic>
      </p:grpSp>
      <p:grpSp>
        <p:nvGrpSpPr>
          <p:cNvPr id="335" name="IMG_0120.jpg"/>
          <p:cNvGrpSpPr/>
          <p:nvPr/>
        </p:nvGrpSpPr>
        <p:grpSpPr>
          <a:xfrm>
            <a:off x="4532060" y="6590231"/>
            <a:ext cx="2792348" cy="2226598"/>
            <a:chOff x="0" y="0"/>
            <a:chExt cx="2792347" cy="2226596"/>
          </a:xfrm>
        </p:grpSpPr>
        <p:pic>
          <p:nvPicPr>
            <p:cNvPr id="334" name="IMG_0120.jpg" descr="IMG_0120.jpg"/>
            <p:cNvPicPr>
              <a:picLocks noChangeAspect="1"/>
            </p:cNvPicPr>
            <p:nvPr/>
          </p:nvPicPr>
          <p:blipFill>
            <a:blip r:embed="rId8">
              <a:extLst/>
            </a:blip>
            <a:stretch>
              <a:fillRect/>
            </a:stretch>
          </p:blipFill>
          <p:spPr>
            <a:xfrm>
              <a:off x="203200" y="203200"/>
              <a:ext cx="2385948" cy="1782097"/>
            </a:xfrm>
            <a:prstGeom prst="rect">
              <a:avLst/>
            </a:prstGeom>
            <a:ln>
              <a:noFill/>
            </a:ln>
            <a:effectLst/>
          </p:spPr>
        </p:pic>
        <p:pic>
          <p:nvPicPr>
            <p:cNvPr id="333" name="IMG_0120.jpg" descr="IMG_0120.jpg"/>
            <p:cNvPicPr>
              <a:picLocks noChangeAspect="0"/>
            </p:cNvPicPr>
            <p:nvPr/>
          </p:nvPicPr>
          <p:blipFill>
            <a:blip r:embed="rId9">
              <a:extLst/>
            </a:blip>
            <a:stretch>
              <a:fillRect/>
            </a:stretch>
          </p:blipFill>
          <p:spPr>
            <a:xfrm>
              <a:off x="0" y="0"/>
              <a:ext cx="2792348" cy="2226597"/>
            </a:xfrm>
            <a:prstGeom prst="rect">
              <a:avLst/>
            </a:prstGeom>
            <a:effectLst/>
          </p:spPr>
        </p:pic>
      </p:grpSp>
      <p:sp>
        <p:nvSpPr>
          <p:cNvPr id="336" name="learning"/>
          <p:cNvSpPr txBox="1"/>
          <p:nvPr/>
        </p:nvSpPr>
        <p:spPr>
          <a:xfrm>
            <a:off x="1307097" y="6344933"/>
            <a:ext cx="1723133"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4000">
                <a:solidFill>
                  <a:schemeClr val="accent5">
                    <a:lumOff val="-29866"/>
                  </a:schemeClr>
                </a:solidFill>
                <a:latin typeface="Gill Sans"/>
                <a:ea typeface="Gill Sans"/>
                <a:cs typeface="Gill Sans"/>
                <a:sym typeface="Gill Sans"/>
              </a:defRPr>
            </a:lvl1pPr>
          </a:lstStyle>
          <a:p>
            <a:pPr/>
            <a:r>
              <a:t>learning</a:t>
            </a:r>
          </a:p>
        </p:txBody>
      </p:sp>
      <p:sp>
        <p:nvSpPr>
          <p:cNvPr id="337" name="relationships"/>
          <p:cNvSpPr txBox="1"/>
          <p:nvPr/>
        </p:nvSpPr>
        <p:spPr>
          <a:xfrm>
            <a:off x="4577271" y="8698666"/>
            <a:ext cx="270192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4000">
                <a:solidFill>
                  <a:schemeClr val="accent5">
                    <a:lumOff val="-29866"/>
                  </a:schemeClr>
                </a:solidFill>
                <a:latin typeface="Gill Sans"/>
                <a:ea typeface="Gill Sans"/>
                <a:cs typeface="Gill Sans"/>
                <a:sym typeface="Gill Sans"/>
              </a:defRPr>
            </a:lvl1pPr>
          </a:lstStyle>
          <a:p>
            <a:pPr/>
            <a:r>
              <a:t>relationships</a:t>
            </a:r>
          </a:p>
        </p:txBody>
      </p:sp>
      <p:sp>
        <p:nvSpPr>
          <p:cNvPr id="338" name="discipleship"/>
          <p:cNvSpPr txBox="1"/>
          <p:nvPr/>
        </p:nvSpPr>
        <p:spPr>
          <a:xfrm>
            <a:off x="9114063" y="6717466"/>
            <a:ext cx="2437508"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4000">
                <a:solidFill>
                  <a:schemeClr val="accent5">
                    <a:lumOff val="-29866"/>
                  </a:schemeClr>
                </a:solidFill>
                <a:latin typeface="Gill Sans"/>
                <a:ea typeface="Gill Sans"/>
                <a:cs typeface="Gill Sans"/>
                <a:sym typeface="Gill Sans"/>
              </a:defRPr>
            </a:lvl1pPr>
          </a:lstStyle>
          <a:p>
            <a:pPr/>
            <a:r>
              <a:t>discipleship</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Confirmation is a ministry where young people are not separated, but…"/>
          <p:cNvSpPr txBox="1"/>
          <p:nvPr>
            <p:ph type="body" sz="half" idx="1"/>
          </p:nvPr>
        </p:nvSpPr>
        <p:spPr>
          <a:xfrm>
            <a:off x="6556850" y="2590800"/>
            <a:ext cx="5495450" cy="6286500"/>
          </a:xfrm>
          <a:prstGeom prst="rect">
            <a:avLst/>
          </a:prstGeom>
        </p:spPr>
        <p:txBody>
          <a:bodyPr/>
          <a:lstStyle/>
          <a:p>
            <a:pPr marL="0" indent="0" defTabSz="306324">
              <a:spcBef>
                <a:spcPts val="0"/>
              </a:spcBef>
              <a:buSzTx/>
              <a:buNone/>
              <a:defRPr sz="1943">
                <a:uFill>
                  <a:solidFill>
                    <a:srgbClr val="000000"/>
                  </a:solidFill>
                </a:uFill>
                <a:latin typeface="Gill Sans"/>
                <a:ea typeface="Gill Sans"/>
                <a:cs typeface="Gill Sans"/>
                <a:sym typeface="Gill Sans"/>
              </a:defRPr>
            </a:pPr>
          </a:p>
          <a:p>
            <a:pPr marL="0" indent="0" defTabSz="306324">
              <a:spcBef>
                <a:spcPts val="0"/>
              </a:spcBef>
              <a:buSzTx/>
              <a:buNone/>
              <a:defRPr sz="1943">
                <a:uFill>
                  <a:solidFill>
                    <a:srgbClr val="000000"/>
                  </a:solidFill>
                </a:uFill>
                <a:latin typeface="Gill Sans"/>
                <a:ea typeface="Gill Sans"/>
                <a:cs typeface="Gill Sans"/>
                <a:sym typeface="Gill Sans"/>
              </a:defRPr>
            </a:pPr>
            <a:r>
              <a:t> </a:t>
            </a:r>
          </a:p>
          <a:p>
            <a:pPr marL="423056" indent="-269894" defTabSz="306324">
              <a:spcBef>
                <a:spcPts val="0"/>
              </a:spcBef>
              <a:defRPr sz="1943">
                <a:uFill>
                  <a:solidFill>
                    <a:srgbClr val="000000"/>
                  </a:solidFill>
                </a:uFill>
                <a:latin typeface="Gill Sans"/>
                <a:ea typeface="Gill Sans"/>
                <a:cs typeface="Gill Sans"/>
                <a:sym typeface="Gill Sans"/>
              </a:defRPr>
            </a:pPr>
            <a:r>
              <a:t> “Confirmation is a ministry where young people are not separated, but     </a:t>
            </a:r>
          </a:p>
          <a:p>
            <a:pPr marL="0" indent="0" defTabSz="306324">
              <a:spcBef>
                <a:spcPts val="0"/>
              </a:spcBef>
              <a:buSzTx/>
              <a:buNone/>
              <a:defRPr sz="1943">
                <a:uFill>
                  <a:solidFill>
                    <a:srgbClr val="000000"/>
                  </a:solidFill>
                </a:uFill>
                <a:latin typeface="Gill Sans"/>
                <a:ea typeface="Gill Sans"/>
                <a:cs typeface="Gill Sans"/>
                <a:sym typeface="Gill Sans"/>
              </a:defRPr>
            </a:pPr>
            <a:r>
              <a:t>        integrated into the life and mission of the whole congregation.” (ELCA  </a:t>
            </a:r>
          </a:p>
          <a:p>
            <a:pPr marL="0" indent="0" defTabSz="306324">
              <a:spcBef>
                <a:spcPts val="0"/>
              </a:spcBef>
              <a:buSzTx/>
              <a:buNone/>
              <a:defRPr sz="1943">
                <a:uFill>
                  <a:solidFill>
                    <a:srgbClr val="000000"/>
                  </a:solidFill>
                </a:uFill>
                <a:latin typeface="Gill Sans"/>
                <a:ea typeface="Gill Sans"/>
                <a:cs typeface="Gill Sans"/>
                <a:sym typeface="Gill Sans"/>
              </a:defRPr>
            </a:pPr>
            <a:r>
              <a:t>        congregation)</a:t>
            </a:r>
          </a:p>
          <a:p>
            <a:pPr marL="0" indent="0" defTabSz="306324">
              <a:spcBef>
                <a:spcPts val="0"/>
              </a:spcBef>
              <a:buSzTx/>
              <a:buNone/>
              <a:defRPr sz="1943">
                <a:uFill>
                  <a:solidFill>
                    <a:srgbClr val="000000"/>
                  </a:solidFill>
                </a:uFill>
                <a:latin typeface="Gill Sans"/>
                <a:ea typeface="Gill Sans"/>
                <a:cs typeface="Gill Sans"/>
                <a:sym typeface="Gill Sans"/>
              </a:defRPr>
            </a:pPr>
          </a:p>
          <a:p>
            <a:pPr marL="423056" indent="-269894" defTabSz="306324">
              <a:spcBef>
                <a:spcPts val="0"/>
              </a:spcBef>
              <a:defRPr sz="1943">
                <a:uFill>
                  <a:solidFill>
                    <a:srgbClr val="000000"/>
                  </a:solidFill>
                </a:uFill>
                <a:latin typeface="Gill Sans"/>
                <a:ea typeface="Gill Sans"/>
                <a:cs typeface="Gill Sans"/>
                <a:sym typeface="Gill Sans"/>
              </a:defRPr>
            </a:pPr>
            <a:r>
              <a:t>The purpose of confirmation very much reflects that of the whole congregation and encapsulates the vision of faith formation as well: “to build a Christian community where nonreligious and nominally religious students and their families are becoming deeply committed Christians.” Confirmation within this congregation is “best described as robust. Students’ minds and bodies are engaged through worship, service, and prayer. Confirmands are encouraged to struggle through real issues and to grasp their faith more deeply.” (UMC congregation)</a:t>
            </a:r>
          </a:p>
        </p:txBody>
      </p:sp>
      <p:sp>
        <p:nvSpPr>
          <p:cNvPr id="341" name="ecology"/>
          <p:cNvSpPr txBox="1"/>
          <p:nvPr>
            <p:ph type="title"/>
          </p:nvPr>
        </p:nvSpPr>
        <p:spPr>
          <a:xfrm>
            <a:off x="7221187" y="677539"/>
            <a:ext cx="4166778" cy="2438401"/>
          </a:xfrm>
          <a:prstGeom prst="rect">
            <a:avLst/>
          </a:prstGeom>
        </p:spPr>
        <p:txBody>
          <a:bodyPr/>
          <a:lstStyle>
            <a:lvl1pPr>
              <a:defRPr sz="7200">
                <a:latin typeface="Gill Sans"/>
                <a:ea typeface="Gill Sans"/>
                <a:cs typeface="Gill Sans"/>
                <a:sym typeface="Gill Sans"/>
              </a:defRPr>
            </a:lvl1pPr>
          </a:lstStyle>
          <a:p>
            <a:pPr/>
            <a:r>
              <a:t>ecology</a:t>
            </a:r>
          </a:p>
        </p:txBody>
      </p:sp>
      <p:pic>
        <p:nvPicPr>
          <p:cNvPr id="342" name="9-Subthemes-Faith-Forming-Ecology.png" descr="9-Subthemes-Faith-Forming-Ecology.png"/>
          <p:cNvPicPr>
            <a:picLocks noChangeAspect="1"/>
          </p:cNvPicPr>
          <p:nvPr/>
        </p:nvPicPr>
        <p:blipFill>
          <a:blip r:embed="rId2">
            <a:extLst/>
          </a:blip>
          <a:stretch>
            <a:fillRect/>
          </a:stretch>
        </p:blipFill>
        <p:spPr>
          <a:xfrm>
            <a:off x="799830" y="1164479"/>
            <a:ext cx="5336462" cy="7424642"/>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Shape 165"/>
          <p:cNvSpPr txBox="1"/>
          <p:nvPr>
            <p:ph type="title"/>
          </p:nvPr>
        </p:nvSpPr>
        <p:spPr>
          <a:xfrm>
            <a:off x="7579788" y="254000"/>
            <a:ext cx="4836419" cy="2438400"/>
          </a:xfrm>
          <a:prstGeom prst="rect">
            <a:avLst/>
          </a:prstGeom>
        </p:spPr>
        <p:txBody>
          <a:bodyPr/>
          <a:lstStyle>
            <a:lvl1pPr>
              <a:defRPr sz="7200"/>
            </a:lvl1pPr>
          </a:lstStyle>
          <a:p>
            <a:pPr/>
            <a:r>
              <a:t>curriculum</a:t>
            </a:r>
          </a:p>
        </p:txBody>
      </p:sp>
      <p:sp>
        <p:nvSpPr>
          <p:cNvPr id="345" name="Shape 166"/>
          <p:cNvSpPr txBox="1"/>
          <p:nvPr>
            <p:ph type="body" sz="quarter" idx="1"/>
          </p:nvPr>
        </p:nvSpPr>
        <p:spPr>
          <a:xfrm>
            <a:off x="1470861" y="1106076"/>
            <a:ext cx="5654312" cy="1370424"/>
          </a:xfrm>
          <a:prstGeom prst="rect">
            <a:avLst/>
          </a:prstGeom>
        </p:spPr>
        <p:txBody>
          <a:bodyPr anchor="t"/>
          <a:lstStyle/>
          <a:p>
            <a:pPr lvl="1" marL="0" indent="228600">
              <a:buSzTx/>
              <a:buNone/>
              <a:defRPr b="1" i="1" sz="3200"/>
            </a:pPr>
            <a:r>
              <a:rPr b="0" i="0"/>
              <a:t>4. Creative teaching in the </a:t>
            </a:r>
            <a:r>
              <a:rPr b="0" i="0">
                <a:solidFill>
                  <a:schemeClr val="accent5">
                    <a:lumOff val="-29866"/>
                  </a:schemeClr>
                </a:solidFill>
              </a:rPr>
              <a:t>classroom and beyond.</a:t>
            </a:r>
          </a:p>
        </p:txBody>
      </p:sp>
      <p:pic>
        <p:nvPicPr>
          <p:cNvPr id="346" name="CYLLF-LOGOgrayscale.jpg" descr="CYLLF-LOGOgrayscale.jpg"/>
          <p:cNvPicPr>
            <a:picLocks noChangeAspect="1"/>
          </p:cNvPicPr>
          <p:nvPr/>
        </p:nvPicPr>
        <p:blipFill>
          <a:blip r:embed="rId2">
            <a:extLst/>
          </a:blip>
          <a:stretch>
            <a:fillRect/>
          </a:stretch>
        </p:blipFill>
        <p:spPr>
          <a:xfrm>
            <a:off x="8011834" y="8070405"/>
            <a:ext cx="4641967" cy="1302299"/>
          </a:xfrm>
          <a:prstGeom prst="rect">
            <a:avLst/>
          </a:prstGeom>
          <a:ln w="12700">
            <a:miter lim="400000"/>
          </a:ln>
        </p:spPr>
      </p:pic>
      <p:grpSp>
        <p:nvGrpSpPr>
          <p:cNvPr id="349" name="IMG_0503.jpg"/>
          <p:cNvGrpSpPr/>
          <p:nvPr/>
        </p:nvGrpSpPr>
        <p:grpSpPr>
          <a:xfrm>
            <a:off x="1505115" y="2545394"/>
            <a:ext cx="4493605" cy="5915878"/>
            <a:chOff x="0" y="0"/>
            <a:chExt cx="4493604" cy="5915877"/>
          </a:xfrm>
        </p:grpSpPr>
        <p:pic>
          <p:nvPicPr>
            <p:cNvPr id="348" name="IMG_0503.jpg" descr="IMG_0503.jpg"/>
            <p:cNvPicPr>
              <a:picLocks noChangeAspect="1"/>
            </p:cNvPicPr>
            <p:nvPr/>
          </p:nvPicPr>
          <p:blipFill>
            <a:blip r:embed="rId3">
              <a:extLst/>
            </a:blip>
            <a:stretch>
              <a:fillRect/>
            </a:stretch>
          </p:blipFill>
          <p:spPr>
            <a:xfrm>
              <a:off x="203200" y="203200"/>
              <a:ext cx="4087205" cy="5471378"/>
            </a:xfrm>
            <a:prstGeom prst="rect">
              <a:avLst/>
            </a:prstGeom>
            <a:ln>
              <a:noFill/>
            </a:ln>
            <a:effectLst/>
          </p:spPr>
        </p:pic>
        <p:pic>
          <p:nvPicPr>
            <p:cNvPr id="347" name="IMG_0503.jpg" descr="IMG_0503.jpg"/>
            <p:cNvPicPr>
              <a:picLocks noChangeAspect="0"/>
            </p:cNvPicPr>
            <p:nvPr/>
          </p:nvPicPr>
          <p:blipFill>
            <a:blip r:embed="rId4">
              <a:extLst/>
            </a:blip>
            <a:stretch>
              <a:fillRect/>
            </a:stretch>
          </p:blipFill>
          <p:spPr>
            <a:xfrm>
              <a:off x="0" y="0"/>
              <a:ext cx="4493605" cy="5915878"/>
            </a:xfrm>
            <a:prstGeom prst="rect">
              <a:avLst/>
            </a:prstGeom>
            <a:effectLst/>
          </p:spPr>
        </p:pic>
      </p:grpSp>
      <p:grpSp>
        <p:nvGrpSpPr>
          <p:cNvPr id="352" name="IMG_0469.jpg"/>
          <p:cNvGrpSpPr/>
          <p:nvPr/>
        </p:nvGrpSpPr>
        <p:grpSpPr>
          <a:xfrm>
            <a:off x="5453843" y="5925431"/>
            <a:ext cx="2447396" cy="1930232"/>
            <a:chOff x="0" y="0"/>
            <a:chExt cx="2447394" cy="1930231"/>
          </a:xfrm>
        </p:grpSpPr>
        <p:pic>
          <p:nvPicPr>
            <p:cNvPr id="351" name="IMG_0469.jpg" descr="IMG_0469.jpg"/>
            <p:cNvPicPr>
              <a:picLocks noChangeAspect="1"/>
            </p:cNvPicPr>
            <p:nvPr/>
          </p:nvPicPr>
          <p:blipFill>
            <a:blip r:embed="rId5">
              <a:extLst/>
            </a:blip>
            <a:srcRect l="0" t="0" r="0" b="0"/>
            <a:stretch>
              <a:fillRect/>
            </a:stretch>
          </p:blipFill>
          <p:spPr>
            <a:xfrm>
              <a:off x="176468" y="170226"/>
              <a:ext cx="2094458" cy="1564380"/>
            </a:xfrm>
            <a:prstGeom prst="rect">
              <a:avLst/>
            </a:prstGeom>
            <a:ln>
              <a:noFill/>
            </a:ln>
            <a:effectLst/>
          </p:spPr>
        </p:pic>
        <p:pic>
          <p:nvPicPr>
            <p:cNvPr id="350" name="IMG_0469.jpg" descr="IMG_0469.jpg"/>
            <p:cNvPicPr>
              <a:picLocks noChangeAspect="0"/>
            </p:cNvPicPr>
            <p:nvPr/>
          </p:nvPicPr>
          <p:blipFill>
            <a:blip r:embed="rId6">
              <a:extLst/>
            </a:blip>
            <a:stretch>
              <a:fillRect/>
            </a:stretch>
          </p:blipFill>
          <p:spPr>
            <a:xfrm>
              <a:off x="0" y="0"/>
              <a:ext cx="2447395" cy="1930232"/>
            </a:xfrm>
            <a:prstGeom prst="rect">
              <a:avLst/>
            </a:prstGeom>
            <a:effectLst/>
          </p:spPr>
        </p:pic>
      </p:grpSp>
      <p:grpSp>
        <p:nvGrpSpPr>
          <p:cNvPr id="355" name="IMG_0487.jpg"/>
          <p:cNvGrpSpPr/>
          <p:nvPr/>
        </p:nvGrpSpPr>
        <p:grpSpPr>
          <a:xfrm>
            <a:off x="688284" y="6434110"/>
            <a:ext cx="2050004" cy="2692574"/>
            <a:chOff x="0" y="0"/>
            <a:chExt cx="2050003" cy="2692573"/>
          </a:xfrm>
        </p:grpSpPr>
        <p:pic>
          <p:nvPicPr>
            <p:cNvPr id="354" name="IMG_0487.jpg" descr="IMG_0487.jpg"/>
            <p:cNvPicPr>
              <a:picLocks noChangeAspect="1"/>
            </p:cNvPicPr>
            <p:nvPr/>
          </p:nvPicPr>
          <p:blipFill>
            <a:blip r:embed="rId7">
              <a:extLst/>
            </a:blip>
            <a:srcRect l="0" t="0" r="0" b="0"/>
            <a:stretch>
              <a:fillRect/>
            </a:stretch>
          </p:blipFill>
          <p:spPr>
            <a:xfrm>
              <a:off x="114300" y="114300"/>
              <a:ext cx="1821404" cy="2438574"/>
            </a:xfrm>
            <a:prstGeom prst="rect">
              <a:avLst/>
            </a:prstGeom>
            <a:ln>
              <a:noFill/>
            </a:ln>
            <a:effectLst/>
          </p:spPr>
        </p:pic>
        <p:pic>
          <p:nvPicPr>
            <p:cNvPr id="353" name="IMG_0487.jpg" descr="IMG_0487.jpg"/>
            <p:cNvPicPr>
              <a:picLocks noChangeAspect="0"/>
            </p:cNvPicPr>
            <p:nvPr/>
          </p:nvPicPr>
          <p:blipFill>
            <a:blip r:embed="rId8">
              <a:extLst/>
            </a:blip>
            <a:stretch>
              <a:fillRect/>
            </a:stretch>
          </p:blipFill>
          <p:spPr>
            <a:xfrm>
              <a:off x="-1" y="-1"/>
              <a:ext cx="2050005" cy="2692575"/>
            </a:xfrm>
            <a:prstGeom prst="rect">
              <a:avLst/>
            </a:prstGeom>
            <a:effectLst/>
          </p:spPr>
        </p:pic>
      </p:grpSp>
      <p:sp>
        <p:nvSpPr>
          <p:cNvPr id="356" name="Shape 166"/>
          <p:cNvSpPr txBox="1"/>
          <p:nvPr/>
        </p:nvSpPr>
        <p:spPr>
          <a:xfrm>
            <a:off x="7575737" y="2816314"/>
            <a:ext cx="4641967" cy="29852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237423" indent="-237423" algn="l" defTabSz="432308">
              <a:spcBef>
                <a:spcPts val="1700"/>
              </a:spcBef>
              <a:buSzPct val="100000"/>
              <a:buChar char="•"/>
              <a:defRPr b="0" sz="2442">
                <a:latin typeface="Gill Sans"/>
                <a:ea typeface="Gill Sans"/>
                <a:cs typeface="Gill Sans"/>
                <a:sym typeface="Gill Sans"/>
              </a:defRPr>
            </a:pPr>
            <a:r>
              <a:t>Curriculum is the </a:t>
            </a:r>
            <a:r>
              <a:rPr i="1"/>
              <a:t>skeleton</a:t>
            </a:r>
            <a:r>
              <a:t> - content and/or lessons</a:t>
            </a:r>
          </a:p>
          <a:p>
            <a:pPr marL="237423" indent="-237423" algn="l" defTabSz="432308">
              <a:spcBef>
                <a:spcPts val="1700"/>
              </a:spcBef>
              <a:buSzPct val="100000"/>
              <a:buChar char="•"/>
              <a:defRPr b="0" sz="2442">
                <a:latin typeface="Gill Sans"/>
                <a:ea typeface="Gill Sans"/>
                <a:cs typeface="Gill Sans"/>
                <a:sym typeface="Gill Sans"/>
              </a:defRPr>
            </a:pPr>
            <a:r>
              <a:t> Be flexible</a:t>
            </a:r>
            <a:r>
              <a:rPr>
                <a:uFill>
                  <a:solidFill>
                    <a:srgbClr val="000000"/>
                  </a:solidFill>
                </a:uFill>
              </a:rPr>
              <a:t> and adaptive</a:t>
            </a:r>
            <a:endParaRPr>
              <a:uFill>
                <a:solidFill>
                  <a:srgbClr val="000000"/>
                </a:solidFill>
              </a:uFill>
            </a:endParaRPr>
          </a:p>
          <a:p>
            <a:pPr marL="237423" indent="-237423" algn="l" defTabSz="432308">
              <a:spcBef>
                <a:spcPts val="1700"/>
              </a:spcBef>
              <a:buSzPct val="100000"/>
              <a:buChar char="•"/>
              <a:defRPr b="0" sz="2442">
                <a:latin typeface="Gill Sans"/>
                <a:ea typeface="Gill Sans"/>
                <a:cs typeface="Gill Sans"/>
                <a:sym typeface="Gill Sans"/>
              </a:defRPr>
            </a:pPr>
            <a:r>
              <a:rPr i="1"/>
              <a:t>High quality</a:t>
            </a:r>
            <a:r>
              <a:rPr>
                <a:uFill>
                  <a:solidFill>
                    <a:srgbClr val="000000"/>
                  </a:solidFill>
                </a:uFill>
              </a:rPr>
              <a:t> teaching and learning </a:t>
            </a:r>
            <a:endParaRPr>
              <a:uFill>
                <a:solidFill>
                  <a:srgbClr val="000000"/>
                </a:solidFill>
              </a:uFill>
            </a:endParaRPr>
          </a:p>
          <a:p>
            <a:pPr marL="237423" indent="-237423" algn="l" defTabSz="432308">
              <a:spcBef>
                <a:spcPts val="1700"/>
              </a:spcBef>
              <a:buSzPct val="100000"/>
              <a:buChar char="•"/>
              <a:defRPr b="0" sz="2442">
                <a:latin typeface="Gill Sans"/>
                <a:ea typeface="Gill Sans"/>
                <a:cs typeface="Gill Sans"/>
                <a:sym typeface="Gill Sans"/>
              </a:defRPr>
            </a:pPr>
            <a:r>
              <a:rPr i="1">
                <a:uFill>
                  <a:solidFill>
                    <a:srgbClr val="000000"/>
                  </a:solidFill>
                </a:uFill>
              </a:rPr>
              <a:t>Both/and</a:t>
            </a:r>
            <a:r>
              <a:rPr>
                <a:uFill>
                  <a:solidFill>
                    <a:srgbClr val="000000"/>
                  </a:solidFill>
                </a:uFill>
              </a:rPr>
              <a:t> - 59% denomination/53% write their own </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Weaves together three things -…"/>
          <p:cNvSpPr txBox="1"/>
          <p:nvPr>
            <p:ph type="body" idx="1"/>
          </p:nvPr>
        </p:nvSpPr>
        <p:spPr>
          <a:prstGeom prst="rect">
            <a:avLst/>
          </a:prstGeom>
        </p:spPr>
        <p:txBody>
          <a:bodyPr/>
          <a:lstStyle/>
          <a:p>
            <a:pPr marL="0" indent="0" algn="ctr">
              <a:spcBef>
                <a:spcPts val="100"/>
              </a:spcBef>
              <a:buSzTx/>
              <a:buNone/>
              <a:defRPr b="1" sz="2800">
                <a:latin typeface="Gill Sans"/>
                <a:ea typeface="Gill Sans"/>
                <a:cs typeface="Gill Sans"/>
                <a:sym typeface="Gill Sans"/>
              </a:defRPr>
            </a:pPr>
            <a:r>
              <a:t>Weaves together three things - </a:t>
            </a:r>
          </a:p>
          <a:p>
            <a:pPr marL="0" indent="0" algn="ctr">
              <a:spcBef>
                <a:spcPts val="100"/>
              </a:spcBef>
              <a:buSzTx/>
              <a:buNone/>
              <a:defRPr b="1" sz="2800">
                <a:latin typeface="Gill Sans"/>
                <a:ea typeface="Gill Sans"/>
                <a:cs typeface="Gill Sans"/>
                <a:sym typeface="Gill Sans"/>
              </a:defRPr>
            </a:pPr>
            <a:r>
              <a:rPr i="1">
                <a:solidFill>
                  <a:schemeClr val="accent5">
                    <a:lumOff val="-29866"/>
                  </a:schemeClr>
                </a:solidFill>
                <a:latin typeface="Cambria"/>
                <a:ea typeface="Cambria"/>
                <a:cs typeface="Cambria"/>
                <a:sym typeface="Cambria"/>
              </a:rPr>
              <a:t>Scripture, Christian tradition, and everyday life issues </a:t>
            </a:r>
            <a:r>
              <a:rPr i="1">
                <a:latin typeface="Cambria"/>
                <a:ea typeface="Cambria"/>
                <a:cs typeface="Cambria"/>
                <a:sym typeface="Cambria"/>
              </a:rPr>
              <a:t>- </a:t>
            </a:r>
            <a:endParaRPr i="1">
              <a:latin typeface="Cambria"/>
              <a:ea typeface="Cambria"/>
              <a:cs typeface="Cambria"/>
              <a:sym typeface="Cambria"/>
            </a:endParaRPr>
          </a:p>
          <a:p>
            <a:pPr marL="0" indent="0" algn="ctr">
              <a:spcBef>
                <a:spcPts val="100"/>
              </a:spcBef>
              <a:buSzTx/>
              <a:buNone/>
              <a:defRPr b="1" sz="2800">
                <a:latin typeface="Gill Sans"/>
                <a:ea typeface="Gill Sans"/>
                <a:cs typeface="Gill Sans"/>
                <a:sym typeface="Gill Sans"/>
              </a:defRPr>
            </a:pPr>
            <a:r>
              <a:rPr>
                <a:latin typeface="Cambria"/>
                <a:ea typeface="Cambria"/>
                <a:cs typeface="Cambria"/>
                <a:sym typeface="Cambria"/>
              </a:rPr>
              <a:t>and assumes familiarity with the faith.</a:t>
            </a:r>
          </a:p>
          <a:p>
            <a:pPr marL="388937" indent="-388937">
              <a:defRPr sz="2800">
                <a:latin typeface="Gill Sans"/>
                <a:ea typeface="Gill Sans"/>
                <a:cs typeface="Gill Sans"/>
                <a:sym typeface="Gill Sans"/>
              </a:defRPr>
            </a:pPr>
            <a:r>
              <a:t>“Students are not only learning the content of the faith, the stories and language of their faith, they are experiencing the substance of that content in the community of faith and wrestling with their own sense of ethics and morals not only as a worldview but also as it applies to their identities, decisions, and actions.” (ELCA congregation)</a:t>
            </a:r>
          </a:p>
          <a:p>
            <a:pPr marL="388937" indent="-388937" defTabSz="457200">
              <a:spcBef>
                <a:spcPts val="0"/>
              </a:spcBef>
              <a:defRPr sz="2800">
                <a:uFill>
                  <a:solidFill>
                    <a:srgbClr val="000000"/>
                  </a:solidFill>
                </a:uFill>
                <a:latin typeface="Gill Sans"/>
                <a:ea typeface="Gill Sans"/>
                <a:cs typeface="Gill Sans"/>
                <a:sym typeface="Gill Sans"/>
              </a:defRPr>
            </a:pPr>
          </a:p>
          <a:p>
            <a:pPr marL="388937" indent="-388937" defTabSz="457200">
              <a:spcBef>
                <a:spcPts val="0"/>
              </a:spcBef>
              <a:defRPr sz="2800">
                <a:uFill>
                  <a:solidFill>
                    <a:srgbClr val="000000"/>
                  </a:solidFill>
                </a:uFill>
                <a:latin typeface="Cambria"/>
                <a:ea typeface="Cambria"/>
                <a:cs typeface="Cambria"/>
                <a:sym typeface="Cambria"/>
              </a:defRPr>
            </a:pPr>
            <a:r>
              <a:t>One student said she “appreciated that there was space for questioning and doubt…a place to learn what it means to be Christian … in the midst of a culture that wants them to be something else.” (Presbyterian congregation)</a:t>
            </a:r>
          </a:p>
        </p:txBody>
      </p:sp>
      <p:sp>
        <p:nvSpPr>
          <p:cNvPr id="359" name="curriculum"/>
          <p:cNvSpPr txBox="1"/>
          <p:nvPr>
            <p:ph type="title"/>
          </p:nvPr>
        </p:nvSpPr>
        <p:spPr>
          <a:xfrm>
            <a:off x="7579788" y="254000"/>
            <a:ext cx="4836419" cy="2438400"/>
          </a:xfrm>
          <a:prstGeom prst="rect">
            <a:avLst/>
          </a:prstGeom>
        </p:spPr>
        <p:txBody>
          <a:bodyPr/>
          <a:lstStyle>
            <a:lvl1pPr>
              <a:defRPr sz="7200">
                <a:latin typeface="Gill Sans"/>
                <a:ea typeface="Gill Sans"/>
                <a:cs typeface="Gill Sans"/>
                <a:sym typeface="Gill Sans"/>
              </a:defRPr>
            </a:lvl1pPr>
          </a:lstStyle>
          <a:p>
            <a:pPr/>
            <a:r>
              <a:t>curriculum</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Shape 165"/>
          <p:cNvSpPr txBox="1"/>
          <p:nvPr>
            <p:ph type="title"/>
          </p:nvPr>
        </p:nvSpPr>
        <p:spPr>
          <a:xfrm>
            <a:off x="402006" y="266700"/>
            <a:ext cx="4994623" cy="2438400"/>
          </a:xfrm>
          <a:prstGeom prst="rect">
            <a:avLst/>
          </a:prstGeom>
        </p:spPr>
        <p:txBody>
          <a:bodyPr/>
          <a:lstStyle>
            <a:lvl1pPr>
              <a:defRPr sz="7200"/>
            </a:lvl1pPr>
          </a:lstStyle>
          <a:p>
            <a:pPr/>
            <a:r>
              <a:t>relationships</a:t>
            </a:r>
          </a:p>
        </p:txBody>
      </p:sp>
      <p:sp>
        <p:nvSpPr>
          <p:cNvPr id="362" name="Shape 166"/>
          <p:cNvSpPr txBox="1"/>
          <p:nvPr>
            <p:ph type="body" sz="half" idx="1"/>
          </p:nvPr>
        </p:nvSpPr>
        <p:spPr>
          <a:xfrm>
            <a:off x="5555429" y="2840566"/>
            <a:ext cx="5452270" cy="5715001"/>
          </a:xfrm>
          <a:prstGeom prst="rect">
            <a:avLst/>
          </a:prstGeom>
        </p:spPr>
        <p:txBody>
          <a:bodyPr anchor="t"/>
          <a:lstStyle/>
          <a:p>
            <a:pPr marL="0" indent="0" algn="r">
              <a:buSzTx/>
              <a:buNone/>
              <a:defRPr sz="3000"/>
            </a:pPr>
            <a:r>
              <a:t>Relationships (between and among youth and adults) is as </a:t>
            </a:r>
            <a:r>
              <a:rPr i="1"/>
              <a:t>important</a:t>
            </a:r>
            <a:r>
              <a:t> as the curriculum.</a:t>
            </a:r>
          </a:p>
          <a:p>
            <a:pPr marL="0" indent="0" algn="r">
              <a:buSzTx/>
              <a:buNone/>
              <a:defRPr i="1" sz="3000"/>
            </a:pPr>
            <a:r>
              <a:rPr i="0"/>
              <a:t>T</a:t>
            </a:r>
            <a:r>
              <a:rPr i="0"/>
              <a:t>he </a:t>
            </a:r>
            <a:r>
              <a:rPr i="0">
                <a:solidFill>
                  <a:schemeClr val="accent5">
                    <a:lumOff val="-29866"/>
                  </a:schemeClr>
                </a:solidFill>
              </a:rPr>
              <a:t>web of relationship </a:t>
            </a:r>
            <a:r>
              <a:rPr i="0"/>
              <a:t>provides the necessary </a:t>
            </a:r>
            <a:r>
              <a:t>energy</a:t>
            </a:r>
            <a:r>
              <a:rPr i="0"/>
              <a:t> for making confirmation meaningful and having a long-term, lasting impact.</a:t>
            </a:r>
            <a:endParaRPr i="0"/>
          </a:p>
          <a:p>
            <a:pPr marL="0" indent="0" algn="r">
              <a:buSzTx/>
              <a:buNone/>
              <a:defRPr i="1" sz="3000"/>
            </a:pPr>
            <a:r>
              <a:rPr i="0"/>
              <a:t>Tending relationships builds a sense of </a:t>
            </a:r>
            <a:r>
              <a:t>community</a:t>
            </a:r>
            <a:r>
              <a:rPr i="0"/>
              <a:t>.</a:t>
            </a:r>
          </a:p>
        </p:txBody>
      </p:sp>
      <p:pic>
        <p:nvPicPr>
          <p:cNvPr id="363" name="CYLLF-LOGOgrayscale.jpg" descr="CYLLF-LOGOgrayscale.jpg"/>
          <p:cNvPicPr>
            <a:picLocks noChangeAspect="1"/>
          </p:cNvPicPr>
          <p:nvPr/>
        </p:nvPicPr>
        <p:blipFill>
          <a:blip r:embed="rId2">
            <a:extLst/>
          </a:blip>
          <a:stretch>
            <a:fillRect/>
          </a:stretch>
        </p:blipFill>
        <p:spPr>
          <a:xfrm>
            <a:off x="8011834" y="8070405"/>
            <a:ext cx="4641967" cy="1302299"/>
          </a:xfrm>
          <a:prstGeom prst="rect">
            <a:avLst/>
          </a:prstGeom>
          <a:ln w="12700">
            <a:miter lim="400000"/>
          </a:ln>
        </p:spPr>
      </p:pic>
      <p:grpSp>
        <p:nvGrpSpPr>
          <p:cNvPr id="366" name="IMG_0528.jpg"/>
          <p:cNvGrpSpPr/>
          <p:nvPr/>
        </p:nvGrpSpPr>
        <p:grpSpPr>
          <a:xfrm>
            <a:off x="900028" y="2702557"/>
            <a:ext cx="3998578" cy="5253861"/>
            <a:chOff x="0" y="0"/>
            <a:chExt cx="3998576" cy="5253860"/>
          </a:xfrm>
        </p:grpSpPr>
        <p:pic>
          <p:nvPicPr>
            <p:cNvPr id="365" name="IMG_0528.jpg" descr="IMG_0528.jpg"/>
            <p:cNvPicPr>
              <a:picLocks noChangeAspect="1"/>
            </p:cNvPicPr>
            <p:nvPr/>
          </p:nvPicPr>
          <p:blipFill>
            <a:blip r:embed="rId3">
              <a:extLst/>
            </a:blip>
            <a:stretch>
              <a:fillRect/>
            </a:stretch>
          </p:blipFill>
          <p:spPr>
            <a:xfrm>
              <a:off x="203200" y="203200"/>
              <a:ext cx="3592177" cy="4809361"/>
            </a:xfrm>
            <a:prstGeom prst="rect">
              <a:avLst/>
            </a:prstGeom>
            <a:ln>
              <a:noFill/>
            </a:ln>
            <a:effectLst/>
          </p:spPr>
        </p:pic>
        <p:pic>
          <p:nvPicPr>
            <p:cNvPr id="364" name="IMG_0528.jpg" descr="IMG_0528.jpg"/>
            <p:cNvPicPr>
              <a:picLocks noChangeAspect="0"/>
            </p:cNvPicPr>
            <p:nvPr/>
          </p:nvPicPr>
          <p:blipFill>
            <a:blip r:embed="rId4">
              <a:extLst/>
            </a:blip>
            <a:stretch>
              <a:fillRect/>
            </a:stretch>
          </p:blipFill>
          <p:spPr>
            <a:xfrm>
              <a:off x="0" y="0"/>
              <a:ext cx="3998577" cy="5253861"/>
            </a:xfrm>
            <a:prstGeom prst="rect">
              <a:avLst/>
            </a:prstGeom>
            <a:effectLst/>
          </p:spPr>
        </p:pic>
      </p:grpSp>
      <p:sp>
        <p:nvSpPr>
          <p:cNvPr id="367" name="Shape 166"/>
          <p:cNvSpPr txBox="1"/>
          <p:nvPr/>
        </p:nvSpPr>
        <p:spPr>
          <a:xfrm>
            <a:off x="6248172" y="938746"/>
            <a:ext cx="5730167" cy="13704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lvl="1">
              <a:spcBef>
                <a:spcPts val="2400"/>
              </a:spcBef>
              <a:defRPr b="0" sz="3200">
                <a:latin typeface="Gill Sans"/>
                <a:ea typeface="Gill Sans"/>
                <a:cs typeface="Gill Sans"/>
                <a:sym typeface="Gill Sans"/>
              </a:defRPr>
            </a:pPr>
            <a:r>
              <a:t>5. Depends on strong relationships at every level</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An urban congregation talked about confirmation as “grounded in relationships and focused on getting to know each other’s stories in the midst of digging deeper into the Christian narrative.” For them, bi-monthly learning experiences at church were combined with confirmation camp, because add “faith to the disruption camp brings to our lives and camp makes it possible to authentically engage in questions of meaning, purpose, community, and personhood in ways that staying at home often never gets to.” (ELCA congregation)…"/>
          <p:cNvSpPr txBox="1"/>
          <p:nvPr>
            <p:ph type="body" idx="1"/>
          </p:nvPr>
        </p:nvSpPr>
        <p:spPr>
          <a:prstGeom prst="rect">
            <a:avLst/>
          </a:prstGeom>
        </p:spPr>
        <p:txBody>
          <a:bodyPr/>
          <a:lstStyle/>
          <a:p>
            <a:pPr marL="534193" indent="-305593" defTabSz="457200">
              <a:spcBef>
                <a:spcPts val="0"/>
              </a:spcBef>
              <a:defRPr sz="2400">
                <a:uFill>
                  <a:solidFill>
                    <a:srgbClr val="000000"/>
                  </a:solidFill>
                </a:uFill>
                <a:latin typeface="Gill Sans"/>
                <a:ea typeface="Gill Sans"/>
                <a:cs typeface="Gill Sans"/>
                <a:sym typeface="Gill Sans"/>
              </a:defRPr>
            </a:pPr>
            <a:r>
              <a:t>An urban congregation talked about confirmation as “grounded in relationships and focused on getting to know each other’s stories in the midst of digging deeper into the Christian narrative.” For them, bi-monthly learning experiences at church were combined with confirmation camp, because add “faith to the disruption camp brings to our lives and camp makes it possible to authentically engage in questions of meaning, purpose, community, and personhood in ways that staying at home often never gets to.” (ELCA congregation)</a:t>
            </a:r>
          </a:p>
          <a:p>
            <a:pPr marL="305593" indent="-305593" defTabSz="457200">
              <a:spcBef>
                <a:spcPts val="0"/>
              </a:spcBef>
              <a:defRPr sz="2400">
                <a:uFill>
                  <a:solidFill>
                    <a:srgbClr val="000000"/>
                  </a:solidFill>
                </a:uFill>
                <a:latin typeface="Gill Sans"/>
                <a:ea typeface="Gill Sans"/>
                <a:cs typeface="Gill Sans"/>
                <a:sym typeface="Gill Sans"/>
              </a:defRPr>
            </a:pPr>
          </a:p>
          <a:p>
            <a:pPr marL="534193" indent="-305593" defTabSz="457200">
              <a:spcBef>
                <a:spcPts val="0"/>
              </a:spcBef>
              <a:defRPr sz="2400">
                <a:uFill>
                  <a:solidFill>
                    <a:srgbClr val="000000"/>
                  </a:solidFill>
                </a:uFill>
                <a:latin typeface="Gill Sans"/>
                <a:ea typeface="Gill Sans"/>
                <a:cs typeface="Gill Sans"/>
                <a:sym typeface="Gill Sans"/>
              </a:defRPr>
            </a:pPr>
            <a:r>
              <a:t>“The process of transforming ‘stale’ church language to talk about God and faith, passed down from one generation to another, to discovering a personal vernacular for talking about God in a living community opens students to seeing Christian practices through new eyes and with a renewed sense of purpose and meaning about God and faith in their everyday life.” (Episcopal congregation)</a:t>
            </a:r>
          </a:p>
        </p:txBody>
      </p:sp>
      <p:sp>
        <p:nvSpPr>
          <p:cNvPr id="370" name="relationships"/>
          <p:cNvSpPr txBox="1"/>
          <p:nvPr>
            <p:ph type="title"/>
          </p:nvPr>
        </p:nvSpPr>
        <p:spPr>
          <a:xfrm>
            <a:off x="402006" y="266700"/>
            <a:ext cx="4994623" cy="2438400"/>
          </a:xfrm>
          <a:prstGeom prst="rect">
            <a:avLst/>
          </a:prstGeom>
        </p:spPr>
        <p:txBody>
          <a:bodyPr/>
          <a:lstStyle>
            <a:lvl1pPr>
              <a:defRPr sz="7200">
                <a:latin typeface="Gill Sans"/>
                <a:ea typeface="Gill Sans"/>
                <a:cs typeface="Gill Sans"/>
                <a:sym typeface="Gill Sans"/>
              </a:defRPr>
            </a:lvl1pPr>
          </a:lstStyle>
          <a:p>
            <a:pPr/>
            <a:r>
              <a:t>relationships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2" name="Screen Shot 2017-10-14 at 4.56.30 PM.png" descr="Screen Shot 2017-10-14 at 4.56.30 PM.png"/>
          <p:cNvPicPr>
            <a:picLocks noChangeAspect="1"/>
          </p:cNvPicPr>
          <p:nvPr/>
        </p:nvPicPr>
        <p:blipFill>
          <a:blip r:embed="rId2">
            <a:extLst/>
          </a:blip>
          <a:srcRect l="0" t="0" r="15584" b="9841"/>
          <a:stretch>
            <a:fillRect/>
          </a:stretch>
        </p:blipFill>
        <p:spPr>
          <a:xfrm>
            <a:off x="1809912" y="1814165"/>
            <a:ext cx="8651959" cy="6556904"/>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Shape 165"/>
          <p:cNvSpPr txBox="1"/>
          <p:nvPr>
            <p:ph type="title"/>
          </p:nvPr>
        </p:nvSpPr>
        <p:spPr>
          <a:xfrm>
            <a:off x="1976806" y="736600"/>
            <a:ext cx="10464802" cy="2438400"/>
          </a:xfrm>
          <a:prstGeom prst="rect">
            <a:avLst/>
          </a:prstGeom>
        </p:spPr>
        <p:txBody>
          <a:bodyPr/>
          <a:lstStyle>
            <a:lvl1pPr>
              <a:defRPr sz="7200"/>
            </a:lvl1pPr>
          </a:lstStyle>
          <a:p>
            <a:pPr/>
            <a:r>
              <a:t>Reflections</a:t>
            </a:r>
          </a:p>
        </p:txBody>
      </p:sp>
      <p:sp>
        <p:nvSpPr>
          <p:cNvPr id="375" name="Shape 166"/>
          <p:cNvSpPr txBox="1"/>
          <p:nvPr>
            <p:ph type="body" sz="half" idx="1"/>
          </p:nvPr>
        </p:nvSpPr>
        <p:spPr>
          <a:xfrm>
            <a:off x="1473200" y="3815463"/>
            <a:ext cx="10464800" cy="4192668"/>
          </a:xfrm>
          <a:prstGeom prst="rect">
            <a:avLst/>
          </a:prstGeom>
        </p:spPr>
        <p:txBody>
          <a:bodyPr anchor="t"/>
          <a:lstStyle/>
          <a:p>
            <a:pPr marL="0" indent="282575" algn="ctr" defTabSz="519937">
              <a:spcBef>
                <a:spcPts val="2100"/>
              </a:spcBef>
              <a:buSzTx/>
              <a:buNone/>
              <a:defRPr sz="3559"/>
            </a:pPr>
            <a:r>
              <a:t>How are you contextualizing?</a:t>
            </a:r>
          </a:p>
          <a:p>
            <a:pPr marL="0" indent="282575" algn="ctr" defTabSz="519937">
              <a:spcBef>
                <a:spcPts val="2100"/>
              </a:spcBef>
              <a:buSzTx/>
              <a:buNone/>
              <a:defRPr sz="3559"/>
            </a:pPr>
            <a:r>
              <a:t>Who is your champion and who is your team?</a:t>
            </a:r>
          </a:p>
          <a:p>
            <a:pPr marL="0" indent="282575" algn="ctr" defTabSz="519937">
              <a:spcBef>
                <a:spcPts val="2100"/>
              </a:spcBef>
              <a:buSzTx/>
              <a:buNone/>
              <a:defRPr sz="3559"/>
            </a:pPr>
            <a:r>
              <a:t>How does confirmation fit into your ecology?</a:t>
            </a:r>
          </a:p>
          <a:p>
            <a:pPr marL="0" indent="282575" algn="ctr" defTabSz="519937">
              <a:spcBef>
                <a:spcPts val="2100"/>
              </a:spcBef>
              <a:buSzTx/>
              <a:buNone/>
              <a:defRPr sz="3559"/>
            </a:pPr>
            <a:r>
              <a:t>Name the ways your teaching approaches are creative?</a:t>
            </a:r>
          </a:p>
          <a:p>
            <a:pPr marL="0" indent="282575" algn="ctr" defTabSz="519937">
              <a:spcBef>
                <a:spcPts val="2100"/>
              </a:spcBef>
              <a:buSzTx/>
              <a:buNone/>
              <a:defRPr sz="3559"/>
            </a:pPr>
            <a:r>
              <a:t>How could you enhance the web of relationships?</a:t>
            </a:r>
          </a:p>
        </p:txBody>
      </p:sp>
      <p:pic>
        <p:nvPicPr>
          <p:cNvPr id="376" name="CYLLF-LOGOgrayscale.jpg" descr="CYLLF-LOGOgrayscale.jpg"/>
          <p:cNvPicPr>
            <a:picLocks noChangeAspect="1"/>
          </p:cNvPicPr>
          <p:nvPr/>
        </p:nvPicPr>
        <p:blipFill>
          <a:blip r:embed="rId3">
            <a:extLst/>
          </a:blip>
          <a:stretch>
            <a:fillRect/>
          </a:stretch>
        </p:blipFill>
        <p:spPr>
          <a:xfrm>
            <a:off x="8011834" y="8070405"/>
            <a:ext cx="4641968" cy="1302300"/>
          </a:xfrm>
          <a:prstGeom prst="rect">
            <a:avLst/>
          </a:prstGeom>
          <a:ln w="12700">
            <a:miter lim="400000"/>
          </a:ln>
        </p:spPr>
      </p:pic>
      <p:pic>
        <p:nvPicPr>
          <p:cNvPr id="377" name="images.jpg" descr="images.jpg"/>
          <p:cNvPicPr>
            <a:picLocks noChangeAspect="1"/>
          </p:cNvPicPr>
          <p:nvPr/>
        </p:nvPicPr>
        <p:blipFill>
          <a:blip r:embed="rId4">
            <a:extLst/>
          </a:blip>
          <a:stretch>
            <a:fillRect/>
          </a:stretch>
        </p:blipFill>
        <p:spPr>
          <a:xfrm>
            <a:off x="234850" y="661441"/>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Shape 169"/>
          <p:cNvSpPr txBox="1"/>
          <p:nvPr>
            <p:ph type="body" sz="half" idx="1"/>
          </p:nvPr>
        </p:nvSpPr>
        <p:spPr>
          <a:xfrm>
            <a:off x="2133599" y="5007090"/>
            <a:ext cx="10464801" cy="3346551"/>
          </a:xfrm>
          <a:prstGeom prst="rect">
            <a:avLst/>
          </a:prstGeom>
        </p:spPr>
        <p:txBody>
          <a:bodyPr/>
          <a:lstStyle/>
          <a:p>
            <a:pPr indent="41148" defTabSz="370331">
              <a:tabLst>
                <a:tab pos="279400" algn="l"/>
                <a:tab pos="571500" algn="l"/>
                <a:tab pos="863600" algn="l"/>
                <a:tab pos="1143000" algn="l"/>
                <a:tab pos="1435100" algn="l"/>
                <a:tab pos="1727200" algn="l"/>
                <a:tab pos="2006600" algn="l"/>
                <a:tab pos="2298700" algn="l"/>
                <a:tab pos="2590800" algn="l"/>
                <a:tab pos="2870200" algn="l"/>
                <a:tab pos="3162300" algn="l"/>
                <a:tab pos="3454400" algn="l"/>
              </a:tabLst>
              <a:defRPr sz="3645"/>
            </a:pPr>
            <a:r>
              <a:t>ELCA leadership session - </a:t>
            </a:r>
          </a:p>
          <a:p>
            <a:pPr indent="41148" defTabSz="370331">
              <a:tabLst>
                <a:tab pos="279400" algn="l"/>
                <a:tab pos="571500" algn="l"/>
                <a:tab pos="863600" algn="l"/>
                <a:tab pos="1143000" algn="l"/>
                <a:tab pos="1435100" algn="l"/>
                <a:tab pos="1727200" algn="l"/>
                <a:tab pos="2006600" algn="l"/>
                <a:tab pos="2298700" algn="l"/>
                <a:tab pos="2590800" algn="l"/>
                <a:tab pos="2870200" algn="l"/>
                <a:tab pos="3162300" algn="l"/>
                <a:tab pos="3454400" algn="l"/>
              </a:tabLst>
              <a:defRPr sz="3645"/>
            </a:pPr>
            <a:r>
              <a:rPr u="sng">
                <a:solidFill>
                  <a:srgbClr val="0000FF"/>
                </a:solidFill>
                <a:uFill>
                  <a:solidFill>
                    <a:srgbClr val="0000FF"/>
                  </a:solidFill>
                </a:uFill>
                <a:hlinkClick r:id="rId2" invalidUrl="" action="" tgtFrame="" tooltip="" history="1" highlightClick="0" endSnd="0"/>
              </a:rPr>
              <a:t>Wonder about Confirmation </a:t>
            </a:r>
          </a:p>
          <a:p>
            <a:pPr indent="41148" defTabSz="370331">
              <a:tabLst>
                <a:tab pos="279400" algn="l"/>
                <a:tab pos="571500" algn="l"/>
                <a:tab pos="863600" algn="l"/>
                <a:tab pos="1143000" algn="l"/>
                <a:tab pos="1435100" algn="l"/>
                <a:tab pos="1727200" algn="l"/>
                <a:tab pos="2006600" algn="l"/>
                <a:tab pos="2298700" algn="l"/>
                <a:tab pos="2590800" algn="l"/>
                <a:tab pos="2870200" algn="l"/>
                <a:tab pos="3162300" algn="l"/>
                <a:tab pos="3454400" algn="l"/>
              </a:tabLst>
              <a:defRPr sz="3645"/>
            </a:pPr>
            <a:r>
              <a:rPr i="1"/>
              <a:t>Cultivating Teen Faith</a:t>
            </a:r>
            <a:r>
              <a:t>, Eerdmans, 2018</a:t>
            </a:r>
          </a:p>
          <a:p>
            <a:pPr indent="41148" defTabSz="370331">
              <a:tabLst>
                <a:tab pos="279400" algn="l"/>
                <a:tab pos="571500" algn="l"/>
                <a:tab pos="863600" algn="l"/>
                <a:tab pos="1143000" algn="l"/>
                <a:tab pos="1435100" algn="l"/>
                <a:tab pos="1727200" algn="l"/>
                <a:tab pos="2006600" algn="l"/>
                <a:tab pos="2298700" algn="l"/>
                <a:tab pos="2590800" algn="l"/>
                <a:tab pos="2870200" algn="l"/>
                <a:tab pos="3162300" algn="l"/>
                <a:tab pos="3454400" algn="l"/>
              </a:tabLst>
              <a:defRPr sz="3645"/>
            </a:pPr>
            <a:r>
              <a:rPr u="sng">
                <a:solidFill>
                  <a:srgbClr val="0000FF"/>
                </a:solidFill>
                <a:uFill>
                  <a:solidFill>
                    <a:srgbClr val="0000FF"/>
                  </a:solidFill>
                </a:uFill>
                <a:hlinkClick r:id="rId3" invalidUrl="" action="" tgtFrame="" tooltip="" history="1" highlightClick="0" endSnd="0"/>
              </a:rPr>
              <a:t>Word &amp; World Confirmation Edition</a:t>
            </a:r>
            <a:r>
              <a:t> - Spring 2018</a:t>
            </a:r>
          </a:p>
          <a:p>
            <a:pPr indent="41148" defTabSz="370331">
              <a:tabLst>
                <a:tab pos="279400" algn="l"/>
                <a:tab pos="571500" algn="l"/>
                <a:tab pos="863600" algn="l"/>
                <a:tab pos="1143000" algn="l"/>
                <a:tab pos="1435100" algn="l"/>
                <a:tab pos="1727200" algn="l"/>
                <a:tab pos="2006600" algn="l"/>
                <a:tab pos="2298700" algn="l"/>
                <a:tab pos="2590800" algn="l"/>
                <a:tab pos="2870200" algn="l"/>
                <a:tab pos="3162300" algn="l"/>
                <a:tab pos="3454400" algn="l"/>
              </a:tabLst>
              <a:defRPr sz="3645"/>
            </a:pPr>
            <a:r>
              <a:rPr u="sng">
                <a:solidFill>
                  <a:srgbClr val="0000FF"/>
                </a:solidFill>
                <a:uFill>
                  <a:solidFill>
                    <a:srgbClr val="0000FF"/>
                  </a:solidFill>
                </a:uFill>
                <a:hlinkClick r:id="rId4" invalidUrl="" action="" tgtFrame="" tooltip="" history="1" highlightClick="0" endSnd="0"/>
              </a:rPr>
              <a:t>www.</a:t>
            </a:r>
            <a:r>
              <a:rPr u="sng">
                <a:solidFill>
                  <a:srgbClr val="0000FF"/>
                </a:solidFill>
                <a:uFill>
                  <a:solidFill>
                    <a:srgbClr val="0000FF"/>
                  </a:solidFill>
                </a:uFill>
                <a:latin typeface="Avenir Book"/>
                <a:ea typeface="Avenir Book"/>
                <a:cs typeface="Avenir Book"/>
                <a:sym typeface="Avenir Book"/>
                <a:hlinkClick r:id="rId4" invalidUrl="" action="" tgtFrame="" tooltip="" history="1" highlightClick="0" endSnd="0"/>
              </a:rPr>
              <a:t>theconfirmationproject</a:t>
            </a:r>
            <a:r>
              <a:rPr u="sng">
                <a:solidFill>
                  <a:srgbClr val="0000FF"/>
                </a:solidFill>
                <a:uFill>
                  <a:solidFill>
                    <a:srgbClr val="0000FF"/>
                  </a:solidFill>
                </a:uFill>
                <a:hlinkClick r:id="rId4" invalidUrl="" action="" tgtFrame="" tooltip="" history="1" highlightClick="0" endSnd="0"/>
              </a:rPr>
              <a:t>.com</a:t>
            </a:r>
          </a:p>
          <a:p>
            <a:pPr indent="41148" defTabSz="370331">
              <a:tabLst>
                <a:tab pos="279400" algn="l"/>
                <a:tab pos="571500" algn="l"/>
                <a:tab pos="863600" algn="l"/>
                <a:tab pos="1143000" algn="l"/>
                <a:tab pos="1435100" algn="l"/>
                <a:tab pos="1727200" algn="l"/>
                <a:tab pos="2006600" algn="l"/>
                <a:tab pos="2298700" algn="l"/>
                <a:tab pos="2590800" algn="l"/>
                <a:tab pos="2870200" algn="l"/>
                <a:tab pos="3162300" algn="l"/>
                <a:tab pos="3454400" algn="l"/>
              </a:tabLst>
              <a:defRPr sz="3645"/>
            </a:pPr>
            <a:r>
              <a:t>Facebook Group - The Confirmation Project</a:t>
            </a:r>
          </a:p>
        </p:txBody>
      </p:sp>
      <p:pic>
        <p:nvPicPr>
          <p:cNvPr id="382" name="CYLLF-LOGOgrayscale.jpg" descr="CYLLF-LOGOgrayscale.jpg"/>
          <p:cNvPicPr>
            <a:picLocks noChangeAspect="1"/>
          </p:cNvPicPr>
          <p:nvPr/>
        </p:nvPicPr>
        <p:blipFill>
          <a:blip r:embed="rId5">
            <a:extLst/>
          </a:blip>
          <a:stretch>
            <a:fillRect/>
          </a:stretch>
        </p:blipFill>
        <p:spPr>
          <a:xfrm>
            <a:off x="2285999" y="1354666"/>
            <a:ext cx="10160001" cy="2850376"/>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What if…"/>
          <p:cNvSpPr txBox="1"/>
          <p:nvPr>
            <p:ph type="title"/>
          </p:nvPr>
        </p:nvSpPr>
        <p:spPr>
          <a:prstGeom prst="rect">
            <a:avLst/>
          </a:prstGeom>
        </p:spPr>
        <p:txBody>
          <a:bodyPr/>
          <a:lstStyle/>
          <a:p>
            <a:pPr/>
            <a:r>
              <a:t>What if…</a:t>
            </a:r>
          </a:p>
        </p:txBody>
      </p:sp>
      <p:sp>
        <p:nvSpPr>
          <p:cNvPr id="385" name="Confirmation was a three-fold practice:…"/>
          <p:cNvSpPr txBox="1"/>
          <p:nvPr>
            <p:ph type="body" sz="quarter" idx="1"/>
          </p:nvPr>
        </p:nvSpPr>
        <p:spPr>
          <a:xfrm>
            <a:off x="952500" y="3282156"/>
            <a:ext cx="11099800" cy="2051844"/>
          </a:xfrm>
          <a:prstGeom prst="rect">
            <a:avLst/>
          </a:prstGeom>
        </p:spPr>
        <p:txBody>
          <a:bodyPr/>
          <a:lstStyle/>
          <a:p>
            <a:pPr marL="0" indent="0" algn="ctr" defTabSz="457200">
              <a:spcBef>
                <a:spcPts val="0"/>
              </a:spcBef>
              <a:buSzTx/>
              <a:buNone/>
              <a:defRPr sz="3500">
                <a:uFill>
                  <a:solidFill>
                    <a:srgbClr val="000000"/>
                  </a:solidFill>
                </a:uFill>
                <a:latin typeface="Cambria"/>
                <a:ea typeface="Cambria"/>
                <a:cs typeface="Cambria"/>
                <a:sym typeface="Cambria"/>
              </a:defRPr>
            </a:pPr>
            <a:r>
              <a:t>Confirmation was a three-fold practice:</a:t>
            </a:r>
          </a:p>
          <a:p>
            <a:pPr marL="0" indent="0" algn="ctr" defTabSz="457200">
              <a:spcBef>
                <a:spcPts val="0"/>
              </a:spcBef>
              <a:buSzTx/>
              <a:buNone/>
              <a:defRPr sz="4100">
                <a:uFill>
                  <a:solidFill>
                    <a:srgbClr val="000000"/>
                  </a:solidFill>
                </a:uFill>
                <a:latin typeface="Cambria"/>
                <a:ea typeface="Cambria"/>
                <a:cs typeface="Cambria"/>
                <a:sym typeface="Cambria"/>
              </a:defRPr>
            </a:pPr>
            <a:r>
              <a:rPr b="1" i="1"/>
              <a:t>ecclesial</a:t>
            </a:r>
            <a:r>
              <a:t>, </a:t>
            </a:r>
            <a:r>
              <a:rPr b="1" i="1"/>
              <a:t>personal</a:t>
            </a:r>
            <a:r>
              <a:t>, and </a:t>
            </a:r>
            <a:r>
              <a:rPr b="1" i="1"/>
              <a:t>missional.</a:t>
            </a:r>
          </a:p>
        </p:txBody>
      </p:sp>
      <p:grpSp>
        <p:nvGrpSpPr>
          <p:cNvPr id="388" name="Confirmation.jpg"/>
          <p:cNvGrpSpPr/>
          <p:nvPr/>
        </p:nvGrpSpPr>
        <p:grpSpPr>
          <a:xfrm>
            <a:off x="6538776" y="5918172"/>
            <a:ext cx="5798947" cy="3393707"/>
            <a:chOff x="0" y="0"/>
            <a:chExt cx="5798946" cy="3393706"/>
          </a:xfrm>
        </p:grpSpPr>
        <p:pic>
          <p:nvPicPr>
            <p:cNvPr id="387" name="Confirmation.jpg" descr="Confirmation.jpg"/>
            <p:cNvPicPr>
              <a:picLocks noChangeAspect="1"/>
            </p:cNvPicPr>
            <p:nvPr/>
          </p:nvPicPr>
          <p:blipFill>
            <a:blip r:embed="rId2">
              <a:extLst/>
            </a:blip>
            <a:stretch>
              <a:fillRect/>
            </a:stretch>
          </p:blipFill>
          <p:spPr>
            <a:xfrm>
              <a:off x="127000" y="88900"/>
              <a:ext cx="5544947" cy="3063507"/>
            </a:xfrm>
            <a:prstGeom prst="rect">
              <a:avLst/>
            </a:prstGeom>
            <a:ln>
              <a:noFill/>
            </a:ln>
            <a:effectLst/>
          </p:spPr>
        </p:pic>
        <p:pic>
          <p:nvPicPr>
            <p:cNvPr id="386" name="Confirmation.jpg" descr="Confirmation.jpg"/>
            <p:cNvPicPr>
              <a:picLocks noChangeAspect="0"/>
            </p:cNvPicPr>
            <p:nvPr/>
          </p:nvPicPr>
          <p:blipFill>
            <a:blip r:embed="rId3">
              <a:extLst/>
            </a:blip>
            <a:stretch>
              <a:fillRect/>
            </a:stretch>
          </p:blipFill>
          <p:spPr>
            <a:xfrm>
              <a:off x="0" y="0"/>
              <a:ext cx="5798947" cy="3393707"/>
            </a:xfrm>
            <a:prstGeom prst="rect">
              <a:avLst/>
            </a:prstGeom>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What if…"/>
          <p:cNvSpPr txBox="1"/>
          <p:nvPr>
            <p:ph type="title"/>
          </p:nvPr>
        </p:nvSpPr>
        <p:spPr>
          <a:xfrm>
            <a:off x="344812" y="254000"/>
            <a:ext cx="8666173" cy="2159000"/>
          </a:xfrm>
          <a:prstGeom prst="rect">
            <a:avLst/>
          </a:prstGeom>
        </p:spPr>
        <p:txBody>
          <a:bodyPr/>
          <a:lstStyle/>
          <a:p>
            <a:pPr/>
            <a:r>
              <a:t>What if…</a:t>
            </a:r>
          </a:p>
        </p:txBody>
      </p:sp>
      <p:sp>
        <p:nvSpPr>
          <p:cNvPr id="391" name="Ecclesial practice…"/>
          <p:cNvSpPr txBox="1"/>
          <p:nvPr>
            <p:ph type="body" sz="half" idx="1"/>
          </p:nvPr>
        </p:nvSpPr>
        <p:spPr>
          <a:xfrm>
            <a:off x="1431284" y="2351407"/>
            <a:ext cx="6493228" cy="6286501"/>
          </a:xfrm>
          <a:prstGeom prst="rect">
            <a:avLst/>
          </a:prstGeom>
        </p:spPr>
        <p:txBody>
          <a:bodyPr/>
          <a:lstStyle/>
          <a:p>
            <a:pPr marL="0" indent="0" defTabSz="457200">
              <a:spcBef>
                <a:spcPts val="0"/>
              </a:spcBef>
              <a:buSzTx/>
              <a:buNone/>
              <a:defRPr b="1" sz="2500">
                <a:uFill>
                  <a:solidFill>
                    <a:srgbClr val="000000"/>
                  </a:solidFill>
                </a:uFill>
                <a:latin typeface="Cambria"/>
                <a:ea typeface="Cambria"/>
                <a:cs typeface="Cambria"/>
                <a:sym typeface="Cambria"/>
              </a:defRPr>
            </a:pPr>
          </a:p>
          <a:p>
            <a:pPr marL="0" indent="0" algn="ctr" defTabSz="457200">
              <a:spcBef>
                <a:spcPts val="0"/>
              </a:spcBef>
              <a:buSzTx/>
              <a:buNone/>
              <a:defRPr b="1" sz="3500">
                <a:solidFill>
                  <a:schemeClr val="accent5">
                    <a:lumOff val="-29866"/>
                  </a:schemeClr>
                </a:solidFill>
                <a:uFill>
                  <a:solidFill>
                    <a:srgbClr val="000000"/>
                  </a:solidFill>
                </a:uFill>
                <a:latin typeface="Cambria"/>
                <a:ea typeface="Cambria"/>
                <a:cs typeface="Cambria"/>
                <a:sym typeface="Cambria"/>
              </a:defRPr>
            </a:pPr>
            <a:r>
              <a:rPr i="1"/>
              <a:t>Ecclesial practice</a:t>
            </a:r>
          </a:p>
          <a:p>
            <a:pPr marL="0" indent="0" algn="ctr" defTabSz="457200">
              <a:spcBef>
                <a:spcPts val="0"/>
              </a:spcBef>
              <a:buSzTx/>
              <a:buNone/>
              <a:defRPr b="1" sz="3500">
                <a:uFill>
                  <a:solidFill>
                    <a:srgbClr val="000000"/>
                  </a:solidFill>
                </a:uFill>
                <a:latin typeface="Cambria"/>
                <a:ea typeface="Cambria"/>
                <a:cs typeface="Cambria"/>
                <a:sym typeface="Cambria"/>
              </a:defRPr>
            </a:pPr>
            <a:r>
              <a:rPr b="0"/>
              <a:t>a practice that </a:t>
            </a:r>
            <a:r>
              <a:rPr i="1"/>
              <a:t>passes on the Christian faith</a:t>
            </a:r>
            <a:r>
              <a:rPr b="0"/>
              <a:t> and </a:t>
            </a:r>
            <a:r>
              <a:rPr i="1"/>
              <a:t>embeds confirmands in the body of Christ</a:t>
            </a:r>
            <a:r>
              <a:rPr b="0"/>
              <a:t>. </a:t>
            </a:r>
            <a:endParaRPr b="0"/>
          </a:p>
          <a:p>
            <a:pPr marL="0" indent="0" defTabSz="457200">
              <a:spcBef>
                <a:spcPts val="0"/>
              </a:spcBef>
              <a:buSzTx/>
              <a:buNone/>
              <a:defRPr b="1" sz="2500">
                <a:uFill>
                  <a:solidFill>
                    <a:srgbClr val="000000"/>
                  </a:solidFill>
                </a:uFill>
                <a:latin typeface="Cambria"/>
                <a:ea typeface="Cambria"/>
                <a:cs typeface="Cambria"/>
                <a:sym typeface="Cambria"/>
              </a:defRPr>
            </a:pPr>
            <a:endParaRPr b="0"/>
          </a:p>
          <a:p>
            <a:pPr marL="0" indent="0" defTabSz="457200">
              <a:spcBef>
                <a:spcPts val="0"/>
              </a:spcBef>
              <a:buSzTx/>
              <a:buNone/>
              <a:defRPr b="1" sz="2500">
                <a:uFill>
                  <a:solidFill>
                    <a:srgbClr val="000000"/>
                  </a:solidFill>
                </a:uFill>
                <a:latin typeface="Cambria"/>
                <a:ea typeface="Cambria"/>
                <a:cs typeface="Cambria"/>
                <a:sym typeface="Cambria"/>
              </a:defRPr>
            </a:pPr>
            <a:r>
              <a:rPr b="0"/>
              <a:t>This is a </a:t>
            </a:r>
            <a:r>
              <a:t>calling of the body of Christ</a:t>
            </a:r>
            <a:r>
              <a:rPr b="0"/>
              <a:t>. </a:t>
            </a:r>
            <a:endParaRPr b="0"/>
          </a:p>
          <a:p>
            <a:pPr marL="0" indent="0" defTabSz="457200">
              <a:spcBef>
                <a:spcPts val="0"/>
              </a:spcBef>
              <a:buSzTx/>
              <a:buNone/>
              <a:defRPr b="1" sz="2500">
                <a:uFill>
                  <a:solidFill>
                    <a:srgbClr val="000000"/>
                  </a:solidFill>
                </a:uFill>
                <a:latin typeface="Cambria"/>
                <a:ea typeface="Cambria"/>
                <a:cs typeface="Cambria"/>
                <a:sym typeface="Cambria"/>
              </a:defRPr>
            </a:pPr>
            <a:endParaRPr b="0"/>
          </a:p>
          <a:p>
            <a:pPr marL="0" indent="0" defTabSz="457200">
              <a:spcBef>
                <a:spcPts val="0"/>
              </a:spcBef>
              <a:buSzTx/>
              <a:buNone/>
              <a:defRPr b="1" sz="2500">
                <a:uFill>
                  <a:solidFill>
                    <a:srgbClr val="000000"/>
                  </a:solidFill>
                </a:uFill>
                <a:latin typeface="Cambria"/>
                <a:ea typeface="Cambria"/>
                <a:cs typeface="Cambria"/>
                <a:sym typeface="Cambria"/>
              </a:defRPr>
            </a:pPr>
            <a:r>
              <a:rPr b="0"/>
              <a:t>Here the practices of the church (over the years and within one’s denomination) shape the </a:t>
            </a:r>
            <a:r>
              <a:t>content, leadership, and methods</a:t>
            </a:r>
            <a:r>
              <a:rPr b="0"/>
              <a:t> of confirmation, as well as </a:t>
            </a:r>
            <a:r>
              <a:t>connect young people to the church both local and universal</a:t>
            </a:r>
            <a:r>
              <a:rPr b="0"/>
              <a:t>. </a:t>
            </a:r>
            <a:endParaRPr b="0"/>
          </a:p>
          <a:p>
            <a:pPr marL="0" indent="0" defTabSz="457200">
              <a:spcBef>
                <a:spcPts val="0"/>
              </a:spcBef>
              <a:buSzTx/>
              <a:buNone/>
              <a:defRPr b="1" sz="2500">
                <a:uFill>
                  <a:solidFill>
                    <a:srgbClr val="000000"/>
                  </a:solidFill>
                </a:uFill>
                <a:latin typeface="Cambria"/>
                <a:ea typeface="Cambria"/>
                <a:cs typeface="Cambria"/>
                <a:sym typeface="Cambria"/>
              </a:defRPr>
            </a:pPr>
          </a:p>
        </p:txBody>
      </p:sp>
      <p:pic>
        <p:nvPicPr>
          <p:cNvPr id="392" name="download-2.jpg" descr="download-2.jpg"/>
          <p:cNvPicPr>
            <a:picLocks noChangeAspect="1"/>
          </p:cNvPicPr>
          <p:nvPr/>
        </p:nvPicPr>
        <p:blipFill>
          <a:blip r:embed="rId2">
            <a:extLst/>
          </a:blip>
          <a:stretch>
            <a:fillRect/>
          </a:stretch>
        </p:blipFill>
        <p:spPr>
          <a:xfrm>
            <a:off x="8754562" y="4129208"/>
            <a:ext cx="3492501" cy="2324101"/>
          </a:xfrm>
          <a:prstGeom prst="rect">
            <a:avLst/>
          </a:prstGeom>
          <a:ln w="12700">
            <a:miter lim="400000"/>
          </a:ln>
        </p:spPr>
      </p:pic>
      <p:pic>
        <p:nvPicPr>
          <p:cNvPr id="393" name="images-5.jpg" descr="images-5.jpg"/>
          <p:cNvPicPr>
            <a:picLocks noChangeAspect="1"/>
          </p:cNvPicPr>
          <p:nvPr/>
        </p:nvPicPr>
        <p:blipFill>
          <a:blip r:embed="rId3">
            <a:extLst/>
          </a:blip>
          <a:stretch>
            <a:fillRect/>
          </a:stretch>
        </p:blipFill>
        <p:spPr>
          <a:xfrm>
            <a:off x="8487862" y="6921941"/>
            <a:ext cx="4025901" cy="2019301"/>
          </a:xfrm>
          <a:prstGeom prst="rect">
            <a:avLst/>
          </a:prstGeom>
          <a:ln w="12700">
            <a:miter lim="400000"/>
          </a:ln>
        </p:spPr>
      </p:pic>
      <p:pic>
        <p:nvPicPr>
          <p:cNvPr id="394" name="images-8.jpg" descr="images-8.jpg"/>
          <p:cNvPicPr>
            <a:picLocks noChangeAspect="1"/>
          </p:cNvPicPr>
          <p:nvPr/>
        </p:nvPicPr>
        <p:blipFill>
          <a:blip r:embed="rId4">
            <a:extLst/>
          </a:blip>
          <a:stretch>
            <a:fillRect/>
          </a:stretch>
        </p:blipFill>
        <p:spPr>
          <a:xfrm>
            <a:off x="9258068" y="943407"/>
            <a:ext cx="2819401" cy="2882901"/>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 name="What if?"/>
          <p:cNvSpPr txBox="1"/>
          <p:nvPr>
            <p:ph type="title"/>
          </p:nvPr>
        </p:nvSpPr>
        <p:spPr>
          <a:xfrm>
            <a:off x="5408876" y="254000"/>
            <a:ext cx="6227150" cy="2159000"/>
          </a:xfrm>
          <a:prstGeom prst="rect">
            <a:avLst/>
          </a:prstGeom>
        </p:spPr>
        <p:txBody>
          <a:bodyPr/>
          <a:lstStyle/>
          <a:p>
            <a:pPr/>
            <a:r>
              <a:t>What if?</a:t>
            </a:r>
          </a:p>
        </p:txBody>
      </p:sp>
      <p:sp>
        <p:nvSpPr>
          <p:cNvPr id="397" name="Personal practice…"/>
          <p:cNvSpPr txBox="1"/>
          <p:nvPr>
            <p:ph type="body" sz="half" idx="1"/>
          </p:nvPr>
        </p:nvSpPr>
        <p:spPr>
          <a:xfrm>
            <a:off x="5474048" y="2590800"/>
            <a:ext cx="6578252" cy="6286500"/>
          </a:xfrm>
          <a:prstGeom prst="rect">
            <a:avLst/>
          </a:prstGeom>
        </p:spPr>
        <p:txBody>
          <a:bodyPr/>
          <a:lstStyle/>
          <a:p>
            <a:pPr marL="0" indent="0" algn="ctr" defTabSz="356615">
              <a:spcBef>
                <a:spcPts val="0"/>
              </a:spcBef>
              <a:buSzTx/>
              <a:buNone/>
              <a:defRPr b="1" sz="3120">
                <a:solidFill>
                  <a:schemeClr val="accent5">
                    <a:lumOff val="-29866"/>
                  </a:schemeClr>
                </a:solidFill>
                <a:uFill>
                  <a:solidFill>
                    <a:srgbClr val="000000"/>
                  </a:solidFill>
                </a:uFill>
                <a:latin typeface="Cambria"/>
                <a:ea typeface="Cambria"/>
                <a:cs typeface="Cambria"/>
                <a:sym typeface="Cambria"/>
              </a:defRPr>
            </a:pPr>
            <a:r>
              <a:rPr i="1"/>
              <a:t>Personal practice</a:t>
            </a:r>
            <a:endParaRPr b="0"/>
          </a:p>
          <a:p>
            <a:pPr marL="0" indent="0" algn="ctr" defTabSz="356615">
              <a:spcBef>
                <a:spcPts val="0"/>
              </a:spcBef>
              <a:buSzTx/>
              <a:buNone/>
              <a:defRPr b="1" sz="2730">
                <a:uFill>
                  <a:solidFill>
                    <a:srgbClr val="000000"/>
                  </a:solidFill>
                </a:uFill>
                <a:latin typeface="Cambria"/>
                <a:ea typeface="Cambria"/>
                <a:cs typeface="Cambria"/>
                <a:sym typeface="Cambria"/>
              </a:defRPr>
            </a:pPr>
            <a:r>
              <a:rPr b="0" sz="3120"/>
              <a:t>a practice that </a:t>
            </a:r>
            <a:r>
              <a:rPr i="1" sz="3120"/>
              <a:t>helps confirmands internalize the faith</a:t>
            </a:r>
            <a:r>
              <a:rPr b="0" sz="3120"/>
              <a:t> the corporate community confesses.</a:t>
            </a:r>
            <a:r>
              <a:rPr b="0"/>
              <a:t> </a:t>
            </a:r>
            <a:endParaRPr b="0"/>
          </a:p>
          <a:p>
            <a:pPr marL="0" indent="0" defTabSz="356615">
              <a:spcBef>
                <a:spcPts val="0"/>
              </a:spcBef>
              <a:buSzTx/>
              <a:buNone/>
              <a:defRPr b="1" sz="2730">
                <a:uFill>
                  <a:solidFill>
                    <a:srgbClr val="000000"/>
                  </a:solidFill>
                </a:uFill>
                <a:latin typeface="Cambria"/>
                <a:ea typeface="Cambria"/>
                <a:cs typeface="Cambria"/>
                <a:sym typeface="Cambria"/>
              </a:defRPr>
            </a:pPr>
            <a:endParaRPr b="0"/>
          </a:p>
          <a:p>
            <a:pPr marL="0" indent="0" defTabSz="356615">
              <a:spcBef>
                <a:spcPts val="0"/>
              </a:spcBef>
              <a:buSzTx/>
              <a:buNone/>
              <a:defRPr b="1" sz="2730">
                <a:uFill>
                  <a:solidFill>
                    <a:srgbClr val="000000"/>
                  </a:solidFill>
                </a:uFill>
                <a:latin typeface="Cambria"/>
                <a:ea typeface="Cambria"/>
                <a:cs typeface="Cambria"/>
                <a:sym typeface="Cambria"/>
              </a:defRPr>
            </a:pPr>
            <a:r>
              <a:rPr b="0"/>
              <a:t>Seeing each person as a </a:t>
            </a:r>
            <a:r>
              <a:t>unique child of God, </a:t>
            </a:r>
            <a:r>
              <a:rPr b="0"/>
              <a:t>confirmation invites confirmands to claim their identity in Christ and </a:t>
            </a:r>
            <a:r>
              <a:t>discover their own vocabulary</a:t>
            </a:r>
            <a:r>
              <a:rPr b="0"/>
              <a:t> for talking about their relationship with God, the Christian community, and the world. </a:t>
            </a:r>
            <a:endParaRPr b="0"/>
          </a:p>
          <a:p>
            <a:pPr marL="0" indent="0" defTabSz="356615">
              <a:spcBef>
                <a:spcPts val="0"/>
              </a:spcBef>
              <a:buSzTx/>
              <a:buNone/>
              <a:defRPr b="1" sz="2730">
                <a:uFill>
                  <a:solidFill>
                    <a:srgbClr val="000000"/>
                  </a:solidFill>
                </a:uFill>
                <a:latin typeface="Cambria"/>
                <a:ea typeface="Cambria"/>
                <a:cs typeface="Cambria"/>
                <a:sym typeface="Cambria"/>
              </a:defRPr>
            </a:pPr>
            <a:endParaRPr b="0"/>
          </a:p>
          <a:p>
            <a:pPr marL="0" indent="0" defTabSz="356615">
              <a:spcBef>
                <a:spcPts val="0"/>
              </a:spcBef>
              <a:buSzTx/>
              <a:buNone/>
              <a:defRPr b="1" sz="2730">
                <a:uFill>
                  <a:solidFill>
                    <a:srgbClr val="000000"/>
                  </a:solidFill>
                </a:uFill>
                <a:latin typeface="Cambria"/>
                <a:ea typeface="Cambria"/>
                <a:cs typeface="Cambria"/>
                <a:sym typeface="Cambria"/>
              </a:defRPr>
            </a:pPr>
            <a:r>
              <a:rPr b="0"/>
              <a:t>This practice </a:t>
            </a:r>
            <a:r>
              <a:t>centers on God’s love</a:t>
            </a:r>
            <a:r>
              <a:rPr b="0"/>
              <a:t>, with relationships being the primary way God’s love is understood. </a:t>
            </a:r>
          </a:p>
        </p:txBody>
      </p:sp>
      <p:pic>
        <p:nvPicPr>
          <p:cNvPr id="398" name="images-9.jpg" descr="images-9.jpg"/>
          <p:cNvPicPr>
            <a:picLocks noChangeAspect="1"/>
          </p:cNvPicPr>
          <p:nvPr/>
        </p:nvPicPr>
        <p:blipFill>
          <a:blip r:embed="rId2">
            <a:extLst/>
          </a:blip>
          <a:stretch>
            <a:fillRect/>
          </a:stretch>
        </p:blipFill>
        <p:spPr>
          <a:xfrm>
            <a:off x="951429" y="3567342"/>
            <a:ext cx="3822701" cy="2120901"/>
          </a:xfrm>
          <a:prstGeom prst="rect">
            <a:avLst/>
          </a:prstGeom>
          <a:ln w="12700">
            <a:miter lim="400000"/>
          </a:ln>
        </p:spPr>
      </p:pic>
      <p:pic>
        <p:nvPicPr>
          <p:cNvPr id="399" name="graphicstock-half-lenght-of-young-beautiful-afro-black-woman-listening-musi-with-head-phones-and-smart-phone-hand-hold-dancing-in-the-street-of-the-city-dancing-happiness-having-fun-concept_STlPurCtkZ.jpg" descr="graphicstock-half-lenght-of-young-beautiful-afro-black-woman-listening-musi-with-head-phones-and-smart-phone-hand-hold-dancing-in-the-street-of-the-city-dancing-happiness-having-fun-concept_STlPurCtkZ.jpg"/>
          <p:cNvPicPr>
            <a:picLocks noChangeAspect="1"/>
          </p:cNvPicPr>
          <p:nvPr/>
        </p:nvPicPr>
        <p:blipFill>
          <a:blip r:embed="rId3">
            <a:extLst/>
          </a:blip>
          <a:stretch>
            <a:fillRect/>
          </a:stretch>
        </p:blipFill>
        <p:spPr>
          <a:xfrm>
            <a:off x="896719" y="6362961"/>
            <a:ext cx="3932120" cy="2624263"/>
          </a:xfrm>
          <a:prstGeom prst="rect">
            <a:avLst/>
          </a:prstGeom>
          <a:ln w="12700">
            <a:miter lim="400000"/>
          </a:ln>
        </p:spPr>
      </p:pic>
      <p:pic>
        <p:nvPicPr>
          <p:cNvPr id="400" name="IMG_6563-1935.jpg" descr="IMG_6563-1935.jpg"/>
          <p:cNvPicPr>
            <a:picLocks noChangeAspect="1"/>
          </p:cNvPicPr>
          <p:nvPr/>
        </p:nvPicPr>
        <p:blipFill>
          <a:blip r:embed="rId4">
            <a:extLst/>
          </a:blip>
          <a:stretch>
            <a:fillRect/>
          </a:stretch>
        </p:blipFill>
        <p:spPr>
          <a:xfrm>
            <a:off x="1066174" y="732429"/>
            <a:ext cx="3593210" cy="2395474"/>
          </a:xfrm>
          <a:prstGeom prst="rect">
            <a:avLst/>
          </a:prstGeom>
          <a:ln w="12700">
            <a:miter lim="400000"/>
          </a:ln>
        </p:spPr>
      </p:pic>
      <p:sp>
        <p:nvSpPr>
          <p:cNvPr id="401" name="Child of God"/>
          <p:cNvSpPr txBox="1"/>
          <p:nvPr/>
        </p:nvSpPr>
        <p:spPr>
          <a:xfrm>
            <a:off x="1900068" y="1478928"/>
            <a:ext cx="1925422"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Child of God</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What if?"/>
          <p:cNvSpPr txBox="1"/>
          <p:nvPr>
            <p:ph type="title"/>
          </p:nvPr>
        </p:nvSpPr>
        <p:spPr>
          <a:xfrm>
            <a:off x="952500" y="254000"/>
            <a:ext cx="6421943" cy="2159000"/>
          </a:xfrm>
          <a:prstGeom prst="rect">
            <a:avLst/>
          </a:prstGeom>
        </p:spPr>
        <p:txBody>
          <a:bodyPr/>
          <a:lstStyle/>
          <a:p>
            <a:pPr/>
            <a:r>
              <a:t>What if?</a:t>
            </a:r>
          </a:p>
        </p:txBody>
      </p:sp>
      <p:sp>
        <p:nvSpPr>
          <p:cNvPr id="404" name="Missional practice…"/>
          <p:cNvSpPr txBox="1"/>
          <p:nvPr>
            <p:ph type="body" sz="half" idx="1"/>
          </p:nvPr>
        </p:nvSpPr>
        <p:spPr>
          <a:xfrm>
            <a:off x="694693" y="2597150"/>
            <a:ext cx="6421943" cy="6286500"/>
          </a:xfrm>
          <a:prstGeom prst="rect">
            <a:avLst/>
          </a:prstGeom>
        </p:spPr>
        <p:txBody>
          <a:bodyPr/>
          <a:lstStyle/>
          <a:p>
            <a:pPr marL="0" indent="0" algn="ctr" defTabSz="315468">
              <a:spcBef>
                <a:spcPts val="0"/>
              </a:spcBef>
              <a:buSzTx/>
              <a:buNone/>
              <a:defRPr b="1" sz="2760">
                <a:solidFill>
                  <a:schemeClr val="accent5">
                    <a:lumOff val="-29866"/>
                  </a:schemeClr>
                </a:solidFill>
                <a:uFill>
                  <a:solidFill>
                    <a:srgbClr val="000000"/>
                  </a:solidFill>
                </a:uFill>
                <a:latin typeface="Cambria"/>
                <a:ea typeface="Cambria"/>
                <a:cs typeface="Cambria"/>
                <a:sym typeface="Cambria"/>
              </a:defRPr>
            </a:pPr>
            <a:r>
              <a:rPr i="1"/>
              <a:t>Missional practice</a:t>
            </a:r>
            <a:r>
              <a:rPr b="0"/>
              <a:t> </a:t>
            </a:r>
            <a:endParaRPr b="0"/>
          </a:p>
          <a:p>
            <a:pPr marL="0" indent="0" algn="ctr" defTabSz="315468">
              <a:spcBef>
                <a:spcPts val="0"/>
              </a:spcBef>
              <a:buSzTx/>
              <a:buNone/>
              <a:defRPr b="1" sz="2760">
                <a:uFill>
                  <a:solidFill>
                    <a:srgbClr val="000000"/>
                  </a:solidFill>
                </a:uFill>
                <a:latin typeface="Cambria"/>
                <a:ea typeface="Cambria"/>
                <a:cs typeface="Cambria"/>
                <a:sym typeface="Cambria"/>
              </a:defRPr>
            </a:pPr>
            <a:r>
              <a:rPr b="0"/>
              <a:t>a practice where </a:t>
            </a:r>
            <a:r>
              <a:rPr i="1"/>
              <a:t>confirmands discover ways to join God’s ongoing mission in the world</a:t>
            </a:r>
            <a:r>
              <a:rPr b="0"/>
              <a:t>. </a:t>
            </a:r>
            <a:endParaRPr b="0"/>
          </a:p>
          <a:p>
            <a:pPr marL="0" indent="0" defTabSz="315468">
              <a:spcBef>
                <a:spcPts val="0"/>
              </a:spcBef>
              <a:buSzTx/>
              <a:buNone/>
              <a:defRPr b="1" sz="2415">
                <a:uFill>
                  <a:solidFill>
                    <a:srgbClr val="000000"/>
                  </a:solidFill>
                </a:uFill>
                <a:latin typeface="Cambria"/>
                <a:ea typeface="Cambria"/>
                <a:cs typeface="Cambria"/>
                <a:sym typeface="Cambria"/>
              </a:defRPr>
            </a:pPr>
            <a:endParaRPr b="0"/>
          </a:p>
          <a:p>
            <a:pPr marL="0" indent="0" defTabSz="315468">
              <a:spcBef>
                <a:spcPts val="0"/>
              </a:spcBef>
              <a:buSzTx/>
              <a:buNone/>
              <a:defRPr b="1" sz="2415">
                <a:uFill>
                  <a:solidFill>
                    <a:srgbClr val="000000"/>
                  </a:solidFill>
                </a:uFill>
                <a:latin typeface="Cambria"/>
                <a:ea typeface="Cambria"/>
                <a:cs typeface="Cambria"/>
                <a:sym typeface="Cambria"/>
              </a:defRPr>
            </a:pPr>
            <a:r>
              <a:rPr b="0"/>
              <a:t>Intentional about </a:t>
            </a:r>
            <a:r>
              <a:t>placing faith and society into dialog</a:t>
            </a:r>
            <a:r>
              <a:rPr b="0"/>
              <a:t>, this practice explicitly addresses life scattered in the world. </a:t>
            </a:r>
            <a:endParaRPr b="0"/>
          </a:p>
          <a:p>
            <a:pPr marL="0" indent="0" defTabSz="315468">
              <a:spcBef>
                <a:spcPts val="0"/>
              </a:spcBef>
              <a:buSzTx/>
              <a:buNone/>
              <a:defRPr b="1" sz="2415">
                <a:uFill>
                  <a:solidFill>
                    <a:srgbClr val="000000"/>
                  </a:solidFill>
                </a:uFill>
                <a:latin typeface="Cambria"/>
                <a:ea typeface="Cambria"/>
                <a:cs typeface="Cambria"/>
                <a:sym typeface="Cambria"/>
              </a:defRPr>
            </a:pPr>
            <a:endParaRPr b="0"/>
          </a:p>
          <a:p>
            <a:pPr marL="0" indent="0" defTabSz="315468">
              <a:spcBef>
                <a:spcPts val="0"/>
              </a:spcBef>
              <a:buSzTx/>
              <a:buNone/>
              <a:defRPr b="1" sz="2415">
                <a:uFill>
                  <a:solidFill>
                    <a:srgbClr val="000000"/>
                  </a:solidFill>
                </a:uFill>
                <a:latin typeface="Cambria"/>
                <a:ea typeface="Cambria"/>
                <a:cs typeface="Cambria"/>
                <a:sym typeface="Cambria"/>
              </a:defRPr>
            </a:pPr>
            <a:r>
              <a:rPr b="0"/>
              <a:t>This practice has young people sharing </a:t>
            </a:r>
            <a:r>
              <a:t>questions</a:t>
            </a:r>
            <a:r>
              <a:rPr b="0"/>
              <a:t> from their lived experience, as it also explores what it means to </a:t>
            </a:r>
            <a:r>
              <a:t>love the neighbor.</a:t>
            </a:r>
            <a:r>
              <a:rPr b="0"/>
              <a:t> It recognizes God’s people live apart more than gathered, so learning how to see God’s activity in the world and hear Jesus’ words in various settings helps confirmands encounter the gospel in unexpected places.</a:t>
            </a:r>
          </a:p>
        </p:txBody>
      </p:sp>
      <p:pic>
        <p:nvPicPr>
          <p:cNvPr id="405" name="images-10.jpg" descr="images-10.jpg"/>
          <p:cNvPicPr>
            <a:picLocks noChangeAspect="1"/>
          </p:cNvPicPr>
          <p:nvPr/>
        </p:nvPicPr>
        <p:blipFill>
          <a:blip r:embed="rId2">
            <a:extLst/>
          </a:blip>
          <a:stretch>
            <a:fillRect/>
          </a:stretch>
        </p:blipFill>
        <p:spPr>
          <a:xfrm>
            <a:off x="7466422" y="5759890"/>
            <a:ext cx="4477365" cy="3353702"/>
          </a:xfrm>
          <a:prstGeom prst="rect">
            <a:avLst/>
          </a:prstGeom>
          <a:ln w="12700">
            <a:miter lim="400000"/>
          </a:ln>
        </p:spPr>
      </p:pic>
      <p:pic>
        <p:nvPicPr>
          <p:cNvPr id="406" name="images-3.jpg" descr="images-3.jpg"/>
          <p:cNvPicPr>
            <a:picLocks noChangeAspect="1"/>
          </p:cNvPicPr>
          <p:nvPr/>
        </p:nvPicPr>
        <p:blipFill>
          <a:blip r:embed="rId3">
            <a:extLst/>
          </a:blip>
          <a:stretch>
            <a:fillRect/>
          </a:stretch>
        </p:blipFill>
        <p:spPr>
          <a:xfrm>
            <a:off x="7965813" y="543808"/>
            <a:ext cx="3860760" cy="2569160"/>
          </a:xfrm>
          <a:prstGeom prst="rect">
            <a:avLst/>
          </a:prstGeom>
          <a:ln w="12700">
            <a:miter lim="400000"/>
          </a:ln>
        </p:spPr>
      </p:pic>
      <p:pic>
        <p:nvPicPr>
          <p:cNvPr id="407" name="Unknown.jpg" descr="Unknown.jpg"/>
          <p:cNvPicPr>
            <a:picLocks noChangeAspect="1"/>
          </p:cNvPicPr>
          <p:nvPr/>
        </p:nvPicPr>
        <p:blipFill>
          <a:blip r:embed="rId4">
            <a:extLst/>
          </a:blip>
          <a:stretch>
            <a:fillRect/>
          </a:stretch>
        </p:blipFill>
        <p:spPr>
          <a:xfrm>
            <a:off x="8378376" y="3355946"/>
            <a:ext cx="2653455" cy="2427629"/>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Shape 165"/>
          <p:cNvSpPr txBox="1"/>
          <p:nvPr>
            <p:ph type="title"/>
          </p:nvPr>
        </p:nvSpPr>
        <p:spPr>
          <a:xfrm>
            <a:off x="1976806" y="736600"/>
            <a:ext cx="10464802" cy="2438400"/>
          </a:xfrm>
          <a:prstGeom prst="rect">
            <a:avLst/>
          </a:prstGeom>
        </p:spPr>
        <p:txBody>
          <a:bodyPr/>
          <a:lstStyle>
            <a:lvl1pPr>
              <a:defRPr sz="7200"/>
            </a:lvl1pPr>
          </a:lstStyle>
          <a:p>
            <a:pPr/>
            <a:r>
              <a:t>Reflections</a:t>
            </a:r>
          </a:p>
        </p:txBody>
      </p:sp>
      <p:sp>
        <p:nvSpPr>
          <p:cNvPr id="410" name="Shape 166"/>
          <p:cNvSpPr txBox="1"/>
          <p:nvPr>
            <p:ph type="body" sz="half" idx="1"/>
          </p:nvPr>
        </p:nvSpPr>
        <p:spPr>
          <a:xfrm>
            <a:off x="1473200" y="4420849"/>
            <a:ext cx="10464800" cy="2807100"/>
          </a:xfrm>
          <a:prstGeom prst="rect">
            <a:avLst/>
          </a:prstGeom>
        </p:spPr>
        <p:txBody>
          <a:bodyPr anchor="t"/>
          <a:lstStyle/>
          <a:p>
            <a:pPr marL="0" indent="307975" algn="ctr" defTabSz="566674">
              <a:spcBef>
                <a:spcPts val="2300"/>
              </a:spcBef>
              <a:buSzTx/>
              <a:buNone/>
              <a:defRPr sz="3880"/>
            </a:pPr>
            <a:r>
              <a:t>Reflecting on your congregation, </a:t>
            </a:r>
          </a:p>
          <a:p>
            <a:pPr marL="0" indent="307975" algn="ctr" defTabSz="566674">
              <a:spcBef>
                <a:spcPts val="2300"/>
              </a:spcBef>
              <a:buSzTx/>
              <a:buNone/>
              <a:defRPr sz="3880"/>
            </a:pPr>
            <a:r>
              <a:t>what practices do you have in each of these areas?</a:t>
            </a:r>
          </a:p>
          <a:p>
            <a:pPr marL="0" indent="307975" algn="ctr" defTabSz="566674">
              <a:spcBef>
                <a:spcPts val="2300"/>
              </a:spcBef>
              <a:buSzTx/>
              <a:buNone/>
              <a:defRPr sz="3880"/>
            </a:pPr>
            <a:r>
              <a:t>what one or two things might you do to adapt?</a:t>
            </a:r>
          </a:p>
        </p:txBody>
      </p:sp>
      <p:pic>
        <p:nvPicPr>
          <p:cNvPr id="411" name="CYLLF-LOGOgrayscale.jpg" descr="CYLLF-LOGOgrayscale.jpg"/>
          <p:cNvPicPr>
            <a:picLocks noChangeAspect="1"/>
          </p:cNvPicPr>
          <p:nvPr/>
        </p:nvPicPr>
        <p:blipFill>
          <a:blip r:embed="rId3">
            <a:extLst/>
          </a:blip>
          <a:stretch>
            <a:fillRect/>
          </a:stretch>
        </p:blipFill>
        <p:spPr>
          <a:xfrm>
            <a:off x="8011834" y="8070405"/>
            <a:ext cx="4641968" cy="1302300"/>
          </a:xfrm>
          <a:prstGeom prst="rect">
            <a:avLst/>
          </a:prstGeom>
          <a:ln w="12700">
            <a:miter lim="400000"/>
          </a:ln>
        </p:spPr>
      </p:pic>
      <p:pic>
        <p:nvPicPr>
          <p:cNvPr id="412" name="images.jpg" descr="images.jpg"/>
          <p:cNvPicPr>
            <a:picLocks noChangeAspect="1"/>
          </p:cNvPicPr>
          <p:nvPr/>
        </p:nvPicPr>
        <p:blipFill>
          <a:blip r:embed="rId4">
            <a:extLst/>
          </a:blip>
          <a:stretch>
            <a:fillRect/>
          </a:stretch>
        </p:blipFill>
        <p:spPr>
          <a:xfrm>
            <a:off x="234850" y="661441"/>
            <a:ext cx="2857501" cy="28575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