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jpeg" ContentType="image/jpeg"/>
  <Override PartName="/ppt/notesSlides/notesSlide3.xml" ContentType="application/vnd.openxmlformats-officedocument.presentationml.notesSlid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25.jpeg" ContentType="image/jpeg"/>
  <Override PartName="/ppt/media/image26.jpeg" ContentType="image/jpeg"/>
  <Override PartName="/ppt/notesSlides/notesSlide12.xml" ContentType="application/vnd.openxmlformats-officedocument.presentationml.notesSlide+xml"/>
  <Override PartName="/ppt/media/image2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20" name="Shape 220"/>
          <p:cNvSpPr/>
          <p:nvPr>
            <p:ph type="sldImg"/>
          </p:nvPr>
        </p:nvSpPr>
        <p:spPr>
          <a:xfrm>
            <a:off x="1143000" y="685800"/>
            <a:ext cx="4572000" cy="3429000"/>
          </a:xfrm>
          <a:prstGeom prst="rect">
            <a:avLst/>
          </a:prstGeom>
        </p:spPr>
        <p:txBody>
          <a:bodyPr/>
          <a:lstStyle/>
          <a:p>
            <a:pPr/>
          </a:p>
        </p:txBody>
      </p:sp>
      <p:sp>
        <p:nvSpPr>
          <p:cNvPr id="221" name="Shape 22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Shape 238"/>
          <p:cNvSpPr/>
          <p:nvPr>
            <p:ph type="sldImg"/>
          </p:nvPr>
        </p:nvSpPr>
        <p:spPr>
          <a:prstGeom prst="rect">
            <a:avLst/>
          </a:prstGeom>
        </p:spPr>
        <p:txBody>
          <a:bodyPr/>
          <a:lstStyle/>
          <a:p>
            <a:pPr/>
          </a:p>
        </p:txBody>
      </p:sp>
      <p:sp>
        <p:nvSpPr>
          <p:cNvPr id="239" name="Shape 239"/>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Shape 246"/>
          <p:cNvSpPr/>
          <p:nvPr>
            <p:ph type="sldImg"/>
          </p:nvPr>
        </p:nvSpPr>
        <p:spPr>
          <a:prstGeom prst="rect">
            <a:avLst/>
          </a:prstGeom>
        </p:spPr>
        <p:txBody>
          <a:bodyPr/>
          <a:lstStyle/>
          <a:p>
            <a:pPr/>
          </a:p>
        </p:txBody>
      </p:sp>
      <p:sp>
        <p:nvSpPr>
          <p:cNvPr id="247" name="Shape 247"/>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Shape 254"/>
          <p:cNvSpPr/>
          <p:nvPr>
            <p:ph type="sldImg"/>
          </p:nvPr>
        </p:nvSpPr>
        <p:spPr>
          <a:prstGeom prst="rect">
            <a:avLst/>
          </a:prstGeom>
        </p:spPr>
        <p:txBody>
          <a:bodyPr/>
          <a:lstStyle/>
          <a:p>
            <a:pPr/>
          </a:p>
        </p:txBody>
      </p:sp>
      <p:sp>
        <p:nvSpPr>
          <p:cNvPr id="255" name="Shape 255"/>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Shape 298"/>
          <p:cNvSpPr/>
          <p:nvPr>
            <p:ph type="sldImg"/>
          </p:nvPr>
        </p:nvSpPr>
        <p:spPr>
          <a:prstGeom prst="rect">
            <a:avLst/>
          </a:prstGeom>
        </p:spPr>
        <p:txBody>
          <a:bodyPr/>
          <a:lstStyle/>
          <a:p>
            <a:pPr/>
          </a:p>
        </p:txBody>
      </p:sp>
      <p:sp>
        <p:nvSpPr>
          <p:cNvPr id="299" name="Shape 299"/>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Shape 316"/>
          <p:cNvSpPr/>
          <p:nvPr>
            <p:ph type="sldImg"/>
          </p:nvPr>
        </p:nvSpPr>
        <p:spPr>
          <a:prstGeom prst="rect">
            <a:avLst/>
          </a:prstGeom>
        </p:spPr>
        <p:txBody>
          <a:bodyPr/>
          <a:lstStyle/>
          <a:p>
            <a:pPr/>
          </a:p>
        </p:txBody>
      </p:sp>
      <p:sp>
        <p:nvSpPr>
          <p:cNvPr id="317" name="Shape 317"/>
          <p:cNvSpPr/>
          <p:nvPr>
            <p:ph type="body" sz="quarter" idx="1"/>
          </p:nvPr>
        </p:nvSpPr>
        <p:spPr>
          <a:prstGeom prst="rect">
            <a:avLst/>
          </a:prstGeom>
        </p:spPr>
        <p:txBody>
          <a:bodyPr/>
          <a:lstStyle/>
          <a:p>
            <a:pPr>
              <a:lnSpc>
                <a:spcPct val="117999"/>
              </a:lnSpc>
            </a:pPr>
            <a:r>
              <a:t>Congregations are called to steward the future witness to the Christian faith. God’s love for us is steady and trustworthy, but the future does not look like the past. </a:t>
            </a:r>
          </a:p>
          <a:p>
            <a:pPr>
              <a:lnSpc>
                <a:spcPct val="117999"/>
              </a:lnSpc>
            </a:pPr>
            <a:r>
              <a:t>This is a pivotal moment. Our highly dynamic context is being disrupted at accelerating speeds and we, the church have the opportunity to join God’s movement in the world or hold tightly to the past. </a:t>
            </a:r>
          </a:p>
          <a:p>
            <a:pPr>
              <a:lnSpc>
                <a:spcPct val="117999"/>
              </a:lnSpc>
            </a:pPr>
            <a:r>
              <a:t>Our God is a God who makes all things new, who brings order out of chaos and life out of death. God’s deepest desire is for all to live abundantly. Our way forward is relying on God, of embracing God’s call for us and letting God’s love orient our lives.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Shape 325"/>
          <p:cNvSpPr/>
          <p:nvPr>
            <p:ph type="sldImg"/>
          </p:nvPr>
        </p:nvSpPr>
        <p:spPr>
          <a:prstGeom prst="rect">
            <a:avLst/>
          </a:prstGeom>
        </p:spPr>
        <p:txBody>
          <a:bodyPr/>
          <a:lstStyle/>
          <a:p>
            <a:pPr/>
          </a:p>
        </p:txBody>
      </p:sp>
      <p:sp>
        <p:nvSpPr>
          <p:cNvPr id="326" name="Shape 326"/>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Challenge: congs. may feel need to innovate</a:t>
            </a:r>
          </a:p>
          <a:p>
            <a:pPr>
              <a:lnSpc>
                <a:spcPct val="100000"/>
              </a:lnSpc>
              <a:defRPr sz="1200">
                <a:latin typeface="Calibri"/>
                <a:ea typeface="Calibri"/>
                <a:cs typeface="Calibri"/>
                <a:sym typeface="Calibri"/>
              </a:defRPr>
            </a:pPr>
            <a:r>
              <a:t>But, goal is to innovate something meaningful, not yesterday’s “best practices”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Shape 331"/>
          <p:cNvSpPr/>
          <p:nvPr>
            <p:ph type="sldImg"/>
          </p:nvPr>
        </p:nvSpPr>
        <p:spPr>
          <a:prstGeom prst="rect">
            <a:avLst/>
          </a:prstGeom>
        </p:spPr>
        <p:txBody>
          <a:bodyPr/>
          <a:lstStyle/>
          <a:p>
            <a:pPr/>
          </a:p>
        </p:txBody>
      </p:sp>
      <p:sp>
        <p:nvSpPr>
          <p:cNvPr id="332" name="Shape 332"/>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TE and HH provide some examples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Shape 337"/>
          <p:cNvSpPr/>
          <p:nvPr>
            <p:ph type="sldImg"/>
          </p:nvPr>
        </p:nvSpPr>
        <p:spPr>
          <a:prstGeom prst="rect">
            <a:avLst/>
          </a:prstGeom>
        </p:spPr>
        <p:txBody>
          <a:bodyPr/>
          <a:lstStyle/>
          <a:p>
            <a:pPr/>
          </a:p>
        </p:txBody>
      </p:sp>
      <p:sp>
        <p:nvSpPr>
          <p:cNvPr id="338" name="Shape 338"/>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TE and HH provide some examples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Shape 343"/>
          <p:cNvSpPr/>
          <p:nvPr>
            <p:ph type="sldImg"/>
          </p:nvPr>
        </p:nvSpPr>
        <p:spPr>
          <a:prstGeom prst="rect">
            <a:avLst/>
          </a:prstGeom>
        </p:spPr>
        <p:txBody>
          <a:bodyPr/>
          <a:lstStyle/>
          <a:p>
            <a:pPr/>
          </a:p>
        </p:txBody>
      </p:sp>
      <p:sp>
        <p:nvSpPr>
          <p:cNvPr id="344" name="Shape 344"/>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TE and HH provide some examples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9" name="Shape 349"/>
          <p:cNvSpPr/>
          <p:nvPr>
            <p:ph type="sldImg"/>
          </p:nvPr>
        </p:nvSpPr>
        <p:spPr>
          <a:prstGeom prst="rect">
            <a:avLst/>
          </a:prstGeom>
        </p:spPr>
        <p:txBody>
          <a:bodyPr/>
          <a:lstStyle/>
          <a:p>
            <a:pPr/>
          </a:p>
        </p:txBody>
      </p:sp>
      <p:sp>
        <p:nvSpPr>
          <p:cNvPr id="350" name="Shape 350"/>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TE and HH provide some examples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Shape 355"/>
          <p:cNvSpPr/>
          <p:nvPr>
            <p:ph type="sldImg"/>
          </p:nvPr>
        </p:nvSpPr>
        <p:spPr>
          <a:prstGeom prst="rect">
            <a:avLst/>
          </a:prstGeom>
        </p:spPr>
        <p:txBody>
          <a:bodyPr/>
          <a:lstStyle/>
          <a:p>
            <a:pPr/>
          </a:p>
        </p:txBody>
      </p:sp>
      <p:sp>
        <p:nvSpPr>
          <p:cNvPr id="356" name="Shape 356"/>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TE and HH provide some examples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Shape 430"/>
          <p:cNvSpPr/>
          <p:nvPr>
            <p:ph type="sldImg"/>
          </p:nvPr>
        </p:nvSpPr>
        <p:spPr>
          <a:prstGeom prst="rect">
            <a:avLst/>
          </a:prstGeom>
        </p:spPr>
        <p:txBody>
          <a:bodyPr/>
          <a:lstStyle/>
          <a:p>
            <a:pPr/>
          </a:p>
        </p:txBody>
      </p:sp>
      <p:sp>
        <p:nvSpPr>
          <p:cNvPr id="431" name="Shape 431"/>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	Platforms, People, Purpose…and Posture together can help us all experiment our 	way into a new way of being in this time in history.</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2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126"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2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35" name="Title Text"/>
          <p:cNvSpPr txBox="1"/>
          <p:nvPr>
            <p:ph type="title"/>
          </p:nvPr>
        </p:nvSpPr>
        <p:spPr>
          <a:xfrm>
            <a:off x="2357119" y="3491653"/>
            <a:ext cx="8290562" cy="1568027"/>
          </a:xfrm>
          <a:prstGeom prst="rect">
            <a:avLst/>
          </a:prstGeom>
        </p:spPr>
        <p:txBody>
          <a:bodyPr lIns="48767" tIns="48767" rIns="48767" bIns="48767"/>
          <a:lstStyle>
            <a:lvl1pPr defTabSz="650240">
              <a:defRPr sz="6200">
                <a:latin typeface="Calibri"/>
                <a:ea typeface="Calibri"/>
                <a:cs typeface="Calibri"/>
                <a:sym typeface="Calibri"/>
              </a:defRPr>
            </a:lvl1pPr>
          </a:lstStyle>
          <a:p>
            <a:pPr/>
            <a:r>
              <a:t>Title Text</a:t>
            </a:r>
          </a:p>
        </p:txBody>
      </p:sp>
      <p:sp>
        <p:nvSpPr>
          <p:cNvPr id="136" name="Body Level One…"/>
          <p:cNvSpPr txBox="1"/>
          <p:nvPr>
            <p:ph type="body" sz="quarter" idx="1"/>
          </p:nvPr>
        </p:nvSpPr>
        <p:spPr>
          <a:xfrm>
            <a:off x="3088639" y="5364479"/>
            <a:ext cx="6827522" cy="1869442"/>
          </a:xfrm>
          <a:prstGeom prst="rect">
            <a:avLst/>
          </a:prstGeom>
        </p:spPr>
        <p:txBody>
          <a:bodyPr lIns="48767" tIns="48767" rIns="48767" bIns="48767" anchor="t"/>
          <a:lstStyle>
            <a:lvl1pPr marL="0" indent="0" algn="ctr" defTabSz="650240">
              <a:spcBef>
                <a:spcPts val="1000"/>
              </a:spcBef>
              <a:buSzTx/>
              <a:buNone/>
              <a:defRPr sz="4400">
                <a:solidFill>
                  <a:srgbClr val="888888"/>
                </a:solidFill>
                <a:latin typeface="Calibri"/>
                <a:ea typeface="Calibri"/>
                <a:cs typeface="Calibri"/>
                <a:sym typeface="Calibri"/>
              </a:defRPr>
            </a:lvl1pPr>
            <a:lvl2pPr marL="0" indent="457200" algn="ctr" defTabSz="650240">
              <a:spcBef>
                <a:spcPts val="1000"/>
              </a:spcBef>
              <a:buSzTx/>
              <a:buNone/>
              <a:defRPr sz="4400">
                <a:solidFill>
                  <a:srgbClr val="888888"/>
                </a:solidFill>
                <a:latin typeface="Calibri"/>
                <a:ea typeface="Calibri"/>
                <a:cs typeface="Calibri"/>
                <a:sym typeface="Calibri"/>
              </a:defRPr>
            </a:lvl2pPr>
            <a:lvl3pPr marL="0" indent="914400" algn="ctr" defTabSz="650240">
              <a:spcBef>
                <a:spcPts val="1000"/>
              </a:spcBef>
              <a:buSzTx/>
              <a:buNone/>
              <a:defRPr sz="4400">
                <a:solidFill>
                  <a:srgbClr val="888888"/>
                </a:solidFill>
                <a:latin typeface="Calibri"/>
                <a:ea typeface="Calibri"/>
                <a:cs typeface="Calibri"/>
                <a:sym typeface="Calibri"/>
              </a:defRPr>
            </a:lvl3pPr>
            <a:lvl4pPr marL="0" indent="1371600" algn="ctr" defTabSz="650240">
              <a:spcBef>
                <a:spcPts val="1000"/>
              </a:spcBef>
              <a:buSzTx/>
              <a:buNone/>
              <a:defRPr sz="4400">
                <a:solidFill>
                  <a:srgbClr val="888888"/>
                </a:solidFill>
                <a:latin typeface="Calibri"/>
                <a:ea typeface="Calibri"/>
                <a:cs typeface="Calibri"/>
                <a:sym typeface="Calibri"/>
              </a:defRPr>
            </a:lvl4pPr>
            <a:lvl5pPr marL="0" indent="1828800" algn="ctr" defTabSz="650240">
              <a:spcBef>
                <a:spcPts val="1000"/>
              </a:spcBef>
              <a:buSzTx/>
              <a:buNone/>
              <a:defRPr sz="4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44" name="Title Text"/>
          <p:cNvSpPr txBox="1"/>
          <p:nvPr>
            <p:ph type="title"/>
          </p:nvPr>
        </p:nvSpPr>
        <p:spPr>
          <a:xfrm>
            <a:off x="2396066" y="5919893"/>
            <a:ext cx="8290562" cy="1452881"/>
          </a:xfrm>
          <a:prstGeom prst="rect">
            <a:avLst/>
          </a:prstGeom>
        </p:spPr>
        <p:txBody>
          <a:bodyPr lIns="48767" tIns="48767" rIns="48767" bIns="48767" anchor="t"/>
          <a:lstStyle>
            <a:lvl1pPr algn="l" defTabSz="650240">
              <a:defRPr b="1" cap="all" sz="5600">
                <a:latin typeface="Calibri"/>
                <a:ea typeface="Calibri"/>
                <a:cs typeface="Calibri"/>
                <a:sym typeface="Calibri"/>
              </a:defRPr>
            </a:lvl1pPr>
          </a:lstStyle>
          <a:p>
            <a:pPr/>
            <a:r>
              <a:t>Title Text</a:t>
            </a:r>
          </a:p>
        </p:txBody>
      </p:sp>
      <p:sp>
        <p:nvSpPr>
          <p:cNvPr id="145" name="Body Level One…"/>
          <p:cNvSpPr txBox="1"/>
          <p:nvPr>
            <p:ph type="body" sz="quarter" idx="1"/>
          </p:nvPr>
        </p:nvSpPr>
        <p:spPr>
          <a:xfrm>
            <a:off x="2396066" y="4319694"/>
            <a:ext cx="8290562" cy="1600200"/>
          </a:xfrm>
          <a:prstGeom prst="rect">
            <a:avLst/>
          </a:prstGeom>
        </p:spPr>
        <p:txBody>
          <a:bodyPr lIns="48767" tIns="48767" rIns="48767" bIns="48767" anchor="b"/>
          <a:lstStyle>
            <a:lvl1pPr marL="0" indent="0" defTabSz="650240">
              <a:spcBef>
                <a:spcPts val="600"/>
              </a:spcBef>
              <a:buSzTx/>
              <a:buNone/>
              <a:defRPr sz="2800">
                <a:solidFill>
                  <a:srgbClr val="888888"/>
                </a:solidFill>
                <a:latin typeface="Calibri"/>
                <a:ea typeface="Calibri"/>
                <a:cs typeface="Calibri"/>
                <a:sym typeface="Calibri"/>
              </a:defRPr>
            </a:lvl1pPr>
            <a:lvl2pPr marL="0" indent="457200" defTabSz="650240">
              <a:spcBef>
                <a:spcPts val="600"/>
              </a:spcBef>
              <a:buSzTx/>
              <a:buNone/>
              <a:defRPr sz="2800">
                <a:solidFill>
                  <a:srgbClr val="888888"/>
                </a:solidFill>
                <a:latin typeface="Calibri"/>
                <a:ea typeface="Calibri"/>
                <a:cs typeface="Calibri"/>
                <a:sym typeface="Calibri"/>
              </a:defRPr>
            </a:lvl2pPr>
            <a:lvl3pPr marL="0" indent="914400" defTabSz="650240">
              <a:spcBef>
                <a:spcPts val="600"/>
              </a:spcBef>
              <a:buSzTx/>
              <a:buNone/>
              <a:defRPr sz="2800">
                <a:solidFill>
                  <a:srgbClr val="888888"/>
                </a:solidFill>
                <a:latin typeface="Calibri"/>
                <a:ea typeface="Calibri"/>
                <a:cs typeface="Calibri"/>
                <a:sym typeface="Calibri"/>
              </a:defRPr>
            </a:lvl3pPr>
            <a:lvl4pPr marL="0" indent="1371600" defTabSz="650240">
              <a:spcBef>
                <a:spcPts val="600"/>
              </a:spcBef>
              <a:buSzTx/>
              <a:buNone/>
              <a:defRPr sz="2800">
                <a:solidFill>
                  <a:srgbClr val="888888"/>
                </a:solidFill>
                <a:latin typeface="Calibri"/>
                <a:ea typeface="Calibri"/>
                <a:cs typeface="Calibri"/>
                <a:sym typeface="Calibri"/>
              </a:defRPr>
            </a:lvl4pPr>
            <a:lvl5pPr marL="0" indent="1828800" defTabSz="650240">
              <a:spcBef>
                <a:spcPts val="600"/>
              </a:spcBef>
              <a:buSzTx/>
              <a:buNone/>
              <a:defRPr sz="28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4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153" name="Title Text"/>
          <p:cNvSpPr txBox="1"/>
          <p:nvPr>
            <p:ph type="title"/>
          </p:nvPr>
        </p:nvSpPr>
        <p:spPr>
          <a:xfrm>
            <a:off x="2113279" y="1512147"/>
            <a:ext cx="8778241" cy="1219201"/>
          </a:xfrm>
          <a:prstGeom prst="rect">
            <a:avLst/>
          </a:prstGeom>
        </p:spPr>
        <p:txBody>
          <a:bodyPr lIns="48767" tIns="48767" rIns="48767" bIns="48767"/>
          <a:lstStyle>
            <a:lvl1pPr defTabSz="650240">
              <a:defRPr sz="6200">
                <a:latin typeface="Calibri"/>
                <a:ea typeface="Calibri"/>
                <a:cs typeface="Calibri"/>
                <a:sym typeface="Calibri"/>
              </a:defRPr>
            </a:lvl1pPr>
          </a:lstStyle>
          <a:p>
            <a:pPr/>
            <a:r>
              <a:t>Title Text</a:t>
            </a:r>
          </a:p>
        </p:txBody>
      </p:sp>
      <p:sp>
        <p:nvSpPr>
          <p:cNvPr id="154" name="Body Level One…"/>
          <p:cNvSpPr txBox="1"/>
          <p:nvPr>
            <p:ph type="body" sz="quarter" idx="1"/>
          </p:nvPr>
        </p:nvSpPr>
        <p:spPr>
          <a:xfrm>
            <a:off x="2113279" y="2856653"/>
            <a:ext cx="4309535" cy="682414"/>
          </a:xfrm>
          <a:prstGeom prst="rect">
            <a:avLst/>
          </a:prstGeom>
        </p:spPr>
        <p:txBody>
          <a:bodyPr lIns="48767" tIns="48767" rIns="48767" bIns="48767" anchor="b"/>
          <a:lstStyle>
            <a:lvl1pPr marL="0" indent="0" defTabSz="650240">
              <a:spcBef>
                <a:spcPts val="800"/>
              </a:spcBef>
              <a:buSzTx/>
              <a:buNone/>
              <a:defRPr b="1" sz="3400">
                <a:latin typeface="Calibri"/>
                <a:ea typeface="Calibri"/>
                <a:cs typeface="Calibri"/>
                <a:sym typeface="Calibri"/>
              </a:defRPr>
            </a:lvl1pPr>
            <a:lvl2pPr marL="0" indent="457200" defTabSz="650240">
              <a:spcBef>
                <a:spcPts val="800"/>
              </a:spcBef>
              <a:buSzTx/>
              <a:buNone/>
              <a:defRPr b="1" sz="3400">
                <a:latin typeface="Calibri"/>
                <a:ea typeface="Calibri"/>
                <a:cs typeface="Calibri"/>
                <a:sym typeface="Calibri"/>
              </a:defRPr>
            </a:lvl2pPr>
            <a:lvl3pPr marL="0" indent="914400" defTabSz="650240">
              <a:spcBef>
                <a:spcPts val="800"/>
              </a:spcBef>
              <a:buSzTx/>
              <a:buNone/>
              <a:defRPr b="1" sz="3400">
                <a:latin typeface="Calibri"/>
                <a:ea typeface="Calibri"/>
                <a:cs typeface="Calibri"/>
                <a:sym typeface="Calibri"/>
              </a:defRPr>
            </a:lvl3pPr>
            <a:lvl4pPr marL="0" indent="1371600" defTabSz="650240">
              <a:spcBef>
                <a:spcPts val="800"/>
              </a:spcBef>
              <a:buSzTx/>
              <a:buNone/>
              <a:defRPr b="1" sz="3400">
                <a:latin typeface="Calibri"/>
                <a:ea typeface="Calibri"/>
                <a:cs typeface="Calibri"/>
                <a:sym typeface="Calibri"/>
              </a:defRPr>
            </a:lvl4pPr>
            <a:lvl5pPr marL="0" indent="1828800" defTabSz="650240">
              <a:spcBef>
                <a:spcPts val="800"/>
              </a:spcBef>
              <a:buSzTx/>
              <a:buNone/>
              <a:defRPr b="1" sz="3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55" name="Text Placeholder 4"/>
          <p:cNvSpPr/>
          <p:nvPr>
            <p:ph type="body" sz="quarter" idx="13"/>
          </p:nvPr>
        </p:nvSpPr>
        <p:spPr>
          <a:xfrm>
            <a:off x="6580293" y="2856653"/>
            <a:ext cx="4311228" cy="682414"/>
          </a:xfrm>
          <a:prstGeom prst="rect">
            <a:avLst/>
          </a:prstGeom>
        </p:spPr>
        <p:txBody>
          <a:bodyPr lIns="48767" tIns="48767" rIns="48767" bIns="48767" anchor="b"/>
          <a:lstStyle/>
          <a:p>
            <a:pPr marL="0" indent="0" defTabSz="650240">
              <a:spcBef>
                <a:spcPts val="800"/>
              </a:spcBef>
              <a:buSzTx/>
              <a:buNone/>
              <a:defRPr b="1" sz="3400">
                <a:latin typeface="Calibri"/>
                <a:ea typeface="Calibri"/>
                <a:cs typeface="Calibri"/>
                <a:sym typeface="Calibri"/>
              </a:defRPr>
            </a:pPr>
          </a:p>
        </p:txBody>
      </p:sp>
      <p:sp>
        <p:nvSpPr>
          <p:cNvPr id="15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163" name="Title Text"/>
          <p:cNvSpPr txBox="1"/>
          <p:nvPr>
            <p:ph type="title"/>
          </p:nvPr>
        </p:nvSpPr>
        <p:spPr>
          <a:xfrm>
            <a:off x="2113279" y="1510453"/>
            <a:ext cx="3208869" cy="1239521"/>
          </a:xfrm>
          <a:prstGeom prst="rect">
            <a:avLst/>
          </a:prstGeom>
        </p:spPr>
        <p:txBody>
          <a:bodyPr lIns="48767" tIns="48767" rIns="48767" bIns="48767" anchor="b"/>
          <a:lstStyle>
            <a:lvl1pPr algn="l" defTabSz="650240">
              <a:defRPr b="1" sz="2800">
                <a:latin typeface="Calibri"/>
                <a:ea typeface="Calibri"/>
                <a:cs typeface="Calibri"/>
                <a:sym typeface="Calibri"/>
              </a:defRPr>
            </a:lvl1pPr>
          </a:lstStyle>
          <a:p>
            <a:pPr/>
            <a:r>
              <a:t>Title Text</a:t>
            </a:r>
          </a:p>
        </p:txBody>
      </p:sp>
      <p:sp>
        <p:nvSpPr>
          <p:cNvPr id="164" name="Body Level One…"/>
          <p:cNvSpPr txBox="1"/>
          <p:nvPr>
            <p:ph type="body" sz="half" idx="1"/>
          </p:nvPr>
        </p:nvSpPr>
        <p:spPr>
          <a:xfrm>
            <a:off x="5438986" y="1510453"/>
            <a:ext cx="5452535" cy="6243322"/>
          </a:xfrm>
          <a:prstGeom prst="rect">
            <a:avLst/>
          </a:prstGeom>
        </p:spPr>
        <p:txBody>
          <a:bodyPr lIns="48767" tIns="48767" rIns="48767" bIns="48767" anchor="t"/>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65" name="Text Placeholder 3"/>
          <p:cNvSpPr/>
          <p:nvPr>
            <p:ph type="body" sz="quarter" idx="13"/>
          </p:nvPr>
        </p:nvSpPr>
        <p:spPr>
          <a:xfrm>
            <a:off x="2113279" y="2749973"/>
            <a:ext cx="3208869" cy="5003802"/>
          </a:xfrm>
          <a:prstGeom prst="rect">
            <a:avLst/>
          </a:prstGeom>
        </p:spPr>
        <p:txBody>
          <a:bodyPr lIns="48767" tIns="48767" rIns="48767" bIns="48767" anchor="t"/>
          <a:lstStyle/>
          <a:p>
            <a:pPr marL="0" indent="0" defTabSz="650240">
              <a:spcBef>
                <a:spcPts val="400"/>
              </a:spcBef>
              <a:buSzTx/>
              <a:buNone/>
              <a:defRPr sz="1800">
                <a:latin typeface="Calibri"/>
                <a:ea typeface="Calibri"/>
                <a:cs typeface="Calibri"/>
                <a:sym typeface="Calibri"/>
              </a:defRPr>
            </a:pPr>
          </a:p>
        </p:txBody>
      </p:sp>
      <p:sp>
        <p:nvSpPr>
          <p:cNvPr id="16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73" name="Rectangle 9"/>
          <p:cNvSpPr/>
          <p:nvPr/>
        </p:nvSpPr>
        <p:spPr>
          <a:xfrm>
            <a:off x="-1" y="314005"/>
            <a:ext cx="13004801" cy="325122"/>
          </a:xfrm>
          <a:prstGeom prst="rect">
            <a:avLst/>
          </a:prstGeom>
          <a:solidFill>
            <a:srgbClr val="FFFFFF"/>
          </a:solidFill>
          <a:ln w="12700">
            <a:miter lim="400000"/>
          </a:ln>
        </p:spPr>
        <p:txBody>
          <a:bodyPr lIns="65022" tIns="65022" rIns="65022" bIns="65022" anchor="ctr"/>
          <a:lstStyle/>
          <a:p>
            <a:pPr defTabSz="650240">
              <a:defRPr b="0">
                <a:solidFill>
                  <a:srgbClr val="FFFFFF"/>
                </a:solidFill>
                <a:latin typeface="Arial"/>
                <a:ea typeface="Arial"/>
                <a:cs typeface="Arial"/>
                <a:sym typeface="Arial"/>
              </a:defRPr>
            </a:pPr>
          </a:p>
        </p:txBody>
      </p:sp>
      <p:sp>
        <p:nvSpPr>
          <p:cNvPr id="174" name="Rectangle 6"/>
          <p:cNvSpPr/>
          <p:nvPr/>
        </p:nvSpPr>
        <p:spPr>
          <a:xfrm>
            <a:off x="-1" y="-2"/>
            <a:ext cx="13004801" cy="520196"/>
          </a:xfrm>
          <a:prstGeom prst="rect">
            <a:avLst/>
          </a:prstGeom>
          <a:solidFill>
            <a:srgbClr val="93A299"/>
          </a:solidFill>
          <a:ln w="12700">
            <a:miter lim="400000"/>
          </a:ln>
        </p:spPr>
        <p:txBody>
          <a:bodyPr lIns="65022" tIns="65022" rIns="65022" bIns="65022" anchor="ctr"/>
          <a:lstStyle/>
          <a:p>
            <a:pPr defTabSz="650240">
              <a:defRPr b="0">
                <a:solidFill>
                  <a:srgbClr val="FFFFFF"/>
                </a:solidFill>
                <a:latin typeface="Arial"/>
                <a:ea typeface="Arial"/>
                <a:cs typeface="Arial"/>
                <a:sym typeface="Arial"/>
              </a:defRPr>
            </a:pPr>
          </a:p>
        </p:txBody>
      </p:sp>
      <p:sp>
        <p:nvSpPr>
          <p:cNvPr id="175" name="Title Text"/>
          <p:cNvSpPr txBox="1"/>
          <p:nvPr>
            <p:ph type="title"/>
          </p:nvPr>
        </p:nvSpPr>
        <p:spPr>
          <a:xfrm>
            <a:off x="650239" y="758613"/>
            <a:ext cx="11704322" cy="1408854"/>
          </a:xfrm>
          <a:prstGeom prst="rect">
            <a:avLst/>
          </a:prstGeom>
        </p:spPr>
        <p:txBody>
          <a:bodyPr lIns="65022" tIns="65022" rIns="65022" bIns="65022"/>
          <a:lstStyle>
            <a:lvl1pPr algn="l" defTabSz="1300480">
              <a:defRPr spc="-140" sz="5600">
                <a:solidFill>
                  <a:srgbClr val="D2533C"/>
                </a:solidFill>
                <a:latin typeface="Arial"/>
                <a:ea typeface="Arial"/>
                <a:cs typeface="Arial"/>
                <a:sym typeface="Arial"/>
              </a:defRPr>
            </a:lvl1pPr>
          </a:lstStyle>
          <a:p>
            <a:pPr/>
            <a:r>
              <a:t>Title Text</a:t>
            </a:r>
          </a:p>
        </p:txBody>
      </p:sp>
      <p:sp>
        <p:nvSpPr>
          <p:cNvPr id="176" name="Body Level One…"/>
          <p:cNvSpPr txBox="1"/>
          <p:nvPr>
            <p:ph type="body" idx="1"/>
          </p:nvPr>
        </p:nvSpPr>
        <p:spPr>
          <a:xfrm>
            <a:off x="650239" y="2275839"/>
            <a:ext cx="11704322" cy="6935895"/>
          </a:xfrm>
          <a:prstGeom prst="rect">
            <a:avLst/>
          </a:prstGeom>
        </p:spPr>
        <p:txBody>
          <a:bodyPr lIns="65022" tIns="65022" rIns="65022" bIns="65022" anchor="t"/>
          <a:lstStyle>
            <a:lvl1pPr marL="259078" indent="-259078" defTabSz="1300480">
              <a:spcBef>
                <a:spcPts val="700"/>
              </a:spcBef>
              <a:buClr>
                <a:srgbClr val="93A299"/>
              </a:buClr>
              <a:buSzPct val="85000"/>
              <a:buFont typeface="Arial"/>
              <a:defRPr sz="3400">
                <a:solidFill>
                  <a:srgbClr val="292934"/>
                </a:solidFill>
                <a:latin typeface="Arial"/>
                <a:ea typeface="Arial"/>
                <a:cs typeface="Arial"/>
                <a:sym typeface="Arial"/>
              </a:defRPr>
            </a:lvl1pPr>
            <a:lvl2pPr marL="585214" indent="-310894" defTabSz="1300480">
              <a:spcBef>
                <a:spcPts val="700"/>
              </a:spcBef>
              <a:buClr>
                <a:srgbClr val="93A299"/>
              </a:buClr>
              <a:buSzPct val="85000"/>
              <a:buFont typeface="Arial"/>
              <a:defRPr sz="3400">
                <a:solidFill>
                  <a:srgbClr val="292934"/>
                </a:solidFill>
                <a:latin typeface="Arial"/>
                <a:ea typeface="Arial"/>
                <a:cs typeface="Arial"/>
                <a:sym typeface="Arial"/>
              </a:defRPr>
            </a:lvl2pPr>
            <a:lvl3pPr marL="894078" indent="-345439" defTabSz="1300480">
              <a:spcBef>
                <a:spcPts val="700"/>
              </a:spcBef>
              <a:buClr>
                <a:srgbClr val="93A299"/>
              </a:buClr>
              <a:buSzPct val="90000"/>
              <a:buFont typeface="Arial"/>
              <a:defRPr sz="3400">
                <a:solidFill>
                  <a:srgbClr val="292934"/>
                </a:solidFill>
                <a:latin typeface="Arial"/>
                <a:ea typeface="Arial"/>
                <a:cs typeface="Arial"/>
                <a:sym typeface="Arial"/>
              </a:defRPr>
            </a:lvl3pPr>
            <a:lvl4pPr marL="1211578" indent="-388618" defTabSz="1300480">
              <a:spcBef>
                <a:spcPts val="700"/>
              </a:spcBef>
              <a:buClr>
                <a:srgbClr val="93A299"/>
              </a:buClr>
              <a:buSzPct val="100000"/>
              <a:buFont typeface="Arial"/>
              <a:defRPr sz="3400">
                <a:solidFill>
                  <a:srgbClr val="292934"/>
                </a:solidFill>
                <a:latin typeface="Arial"/>
                <a:ea typeface="Arial"/>
                <a:cs typeface="Arial"/>
                <a:sym typeface="Arial"/>
              </a:defRPr>
            </a:lvl4pPr>
            <a:lvl5pPr marL="1384662" indent="-333102" defTabSz="1300480">
              <a:spcBef>
                <a:spcPts val="700"/>
              </a:spcBef>
              <a:buClr>
                <a:srgbClr val="93A299"/>
              </a:buClr>
              <a:buSzPct val="100000"/>
              <a:buFont typeface="Arial"/>
              <a:defRPr sz="3400">
                <a:solidFill>
                  <a:srgbClr val="292934"/>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77" name="Slide Number"/>
          <p:cNvSpPr txBox="1"/>
          <p:nvPr>
            <p:ph type="sldNum" sz="quarter" idx="2"/>
          </p:nvPr>
        </p:nvSpPr>
        <p:spPr>
          <a:xfrm>
            <a:off x="10837333" y="65462"/>
            <a:ext cx="397019" cy="389268"/>
          </a:xfrm>
          <a:prstGeom prst="rect">
            <a:avLst/>
          </a:prstGeom>
        </p:spPr>
        <p:txBody>
          <a:bodyPr lIns="65022" tIns="65022" rIns="65022" bIns="65022" anchor="ctr"/>
          <a:lstStyle>
            <a:lvl1pPr algn="l" defTabSz="650240">
              <a:defRPr b="1" sz="18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84" name="Title Text"/>
          <p:cNvSpPr txBox="1"/>
          <p:nvPr>
            <p:ph type="title"/>
          </p:nvPr>
        </p:nvSpPr>
        <p:spPr>
          <a:xfrm>
            <a:off x="2396065" y="5919893"/>
            <a:ext cx="8290564" cy="1452882"/>
          </a:xfrm>
          <a:prstGeom prst="rect">
            <a:avLst/>
          </a:prstGeom>
        </p:spPr>
        <p:txBody>
          <a:bodyPr lIns="48766" tIns="48766" rIns="48766" bIns="48766" anchor="t"/>
          <a:lstStyle>
            <a:lvl1pPr algn="l" defTabSz="650240">
              <a:defRPr b="1" cap="all" sz="5600">
                <a:latin typeface="Calibri"/>
                <a:ea typeface="Calibri"/>
                <a:cs typeface="Calibri"/>
                <a:sym typeface="Calibri"/>
              </a:defRPr>
            </a:lvl1pPr>
          </a:lstStyle>
          <a:p>
            <a:pPr/>
            <a:r>
              <a:t>Title Text</a:t>
            </a:r>
          </a:p>
        </p:txBody>
      </p:sp>
      <p:sp>
        <p:nvSpPr>
          <p:cNvPr id="185" name="Body Level One…"/>
          <p:cNvSpPr txBox="1"/>
          <p:nvPr>
            <p:ph type="body" sz="quarter" idx="1"/>
          </p:nvPr>
        </p:nvSpPr>
        <p:spPr>
          <a:xfrm>
            <a:off x="2396065" y="4319692"/>
            <a:ext cx="8290564" cy="1600203"/>
          </a:xfrm>
          <a:prstGeom prst="rect">
            <a:avLst/>
          </a:prstGeom>
        </p:spPr>
        <p:txBody>
          <a:bodyPr lIns="48766" tIns="48766" rIns="48766" bIns="48766" anchor="b"/>
          <a:lstStyle>
            <a:lvl1pPr marL="0" indent="0" defTabSz="650240">
              <a:spcBef>
                <a:spcPts val="500"/>
              </a:spcBef>
              <a:buSzTx/>
              <a:buNone/>
              <a:defRPr sz="2800">
                <a:solidFill>
                  <a:srgbClr val="888888"/>
                </a:solidFill>
                <a:latin typeface="Calibri"/>
                <a:ea typeface="Calibri"/>
                <a:cs typeface="Calibri"/>
                <a:sym typeface="Calibri"/>
              </a:defRPr>
            </a:lvl1pPr>
            <a:lvl2pPr marL="0" indent="0" defTabSz="650240">
              <a:spcBef>
                <a:spcPts val="500"/>
              </a:spcBef>
              <a:buSzTx/>
              <a:buNone/>
              <a:defRPr sz="2800">
                <a:solidFill>
                  <a:srgbClr val="888888"/>
                </a:solidFill>
                <a:latin typeface="Calibri"/>
                <a:ea typeface="Calibri"/>
                <a:cs typeface="Calibri"/>
                <a:sym typeface="Calibri"/>
              </a:defRPr>
            </a:lvl2pPr>
            <a:lvl3pPr marL="0" indent="0" defTabSz="650240">
              <a:spcBef>
                <a:spcPts val="500"/>
              </a:spcBef>
              <a:buSzTx/>
              <a:buNone/>
              <a:defRPr sz="2800">
                <a:solidFill>
                  <a:srgbClr val="888888"/>
                </a:solidFill>
                <a:latin typeface="Calibri"/>
                <a:ea typeface="Calibri"/>
                <a:cs typeface="Calibri"/>
                <a:sym typeface="Calibri"/>
              </a:defRPr>
            </a:lvl3pPr>
            <a:lvl4pPr marL="0" indent="0" defTabSz="650240">
              <a:spcBef>
                <a:spcPts val="500"/>
              </a:spcBef>
              <a:buSzTx/>
              <a:buNone/>
              <a:defRPr sz="2800">
                <a:solidFill>
                  <a:srgbClr val="888888"/>
                </a:solidFill>
                <a:latin typeface="Calibri"/>
                <a:ea typeface="Calibri"/>
                <a:cs typeface="Calibri"/>
                <a:sym typeface="Calibri"/>
              </a:defRPr>
            </a:lvl4pPr>
            <a:lvl5pPr marL="0" indent="0" defTabSz="650240">
              <a:spcBef>
                <a:spcPts val="500"/>
              </a:spcBef>
              <a:buSzTx/>
              <a:buNone/>
              <a:defRPr sz="28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txBox="1"/>
          <p:nvPr>
            <p:ph type="sldNum" sz="quarter" idx="2"/>
          </p:nvPr>
        </p:nvSpPr>
        <p:spPr>
          <a:xfrm>
            <a:off x="10568165" y="8024623"/>
            <a:ext cx="323356" cy="338834"/>
          </a:xfrm>
          <a:prstGeom prst="rect">
            <a:avLst/>
          </a:prstGeom>
        </p:spPr>
        <p:txBody>
          <a:bodyPr lIns="48766" tIns="48766" rIns="48766" bIns="48766"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93" name="Title Text"/>
          <p:cNvSpPr txBox="1"/>
          <p:nvPr>
            <p:ph type="title"/>
          </p:nvPr>
        </p:nvSpPr>
        <p:spPr>
          <a:xfrm>
            <a:off x="2113279" y="1512147"/>
            <a:ext cx="8778242" cy="1219201"/>
          </a:xfrm>
          <a:prstGeom prst="rect">
            <a:avLst/>
          </a:prstGeom>
        </p:spPr>
        <p:txBody>
          <a:bodyPr lIns="48767" tIns="48767" rIns="48767" bIns="48767"/>
          <a:lstStyle>
            <a:lvl1pPr defTabSz="650240">
              <a:defRPr sz="6200">
                <a:latin typeface="Calibri"/>
                <a:ea typeface="Calibri"/>
                <a:cs typeface="Calibri"/>
                <a:sym typeface="Calibri"/>
              </a:defRPr>
            </a:lvl1pPr>
          </a:lstStyle>
          <a:p>
            <a:pPr/>
            <a:r>
              <a:t>Title Text</a:t>
            </a:r>
          </a:p>
        </p:txBody>
      </p:sp>
      <p:sp>
        <p:nvSpPr>
          <p:cNvPr id="194" name="Body Level One…"/>
          <p:cNvSpPr txBox="1"/>
          <p:nvPr>
            <p:ph type="body" sz="half" idx="1"/>
          </p:nvPr>
        </p:nvSpPr>
        <p:spPr>
          <a:xfrm>
            <a:off x="2113279" y="2926079"/>
            <a:ext cx="8778242" cy="4827695"/>
          </a:xfrm>
          <a:prstGeom prst="rect">
            <a:avLst/>
          </a:prstGeom>
        </p:spPr>
        <p:txBody>
          <a:bodyPr lIns="48767" tIns="48767" rIns="48767" bIns="48767" anchor="t"/>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95"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2" name="Title Text"/>
          <p:cNvSpPr txBox="1"/>
          <p:nvPr>
            <p:ph type="title"/>
          </p:nvPr>
        </p:nvSpPr>
        <p:spPr>
          <a:xfrm>
            <a:off x="650239" y="390596"/>
            <a:ext cx="11704322" cy="1625601"/>
          </a:xfrm>
          <a:prstGeom prst="rect">
            <a:avLst/>
          </a:prstGeom>
        </p:spPr>
        <p:txBody>
          <a:bodyPr lIns="65023" tIns="65023" rIns="65023" bIns="65023"/>
          <a:lstStyle>
            <a:lvl1pPr defTabSz="650240">
              <a:defRPr sz="6200">
                <a:latin typeface="Calibri"/>
                <a:ea typeface="Calibri"/>
                <a:cs typeface="Calibri"/>
                <a:sym typeface="Calibri"/>
              </a:defRPr>
            </a:lvl1pPr>
          </a:lstStyle>
          <a:p>
            <a:pPr/>
            <a:r>
              <a:t>Title Text</a:t>
            </a:r>
          </a:p>
        </p:txBody>
      </p:sp>
      <p:sp>
        <p:nvSpPr>
          <p:cNvPr id="203" name="Body Level One…"/>
          <p:cNvSpPr txBox="1"/>
          <p:nvPr>
            <p:ph type="body" idx="1"/>
          </p:nvPr>
        </p:nvSpPr>
        <p:spPr>
          <a:xfrm>
            <a:off x="650239" y="2275839"/>
            <a:ext cx="11704322" cy="6436927"/>
          </a:xfrm>
          <a:prstGeom prst="rect">
            <a:avLst/>
          </a:prstGeom>
        </p:spPr>
        <p:txBody>
          <a:bodyPr lIns="65023" tIns="65023" rIns="65023" bIns="65023" anchor="t"/>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04" name="Slide Number"/>
          <p:cNvSpPr txBox="1"/>
          <p:nvPr>
            <p:ph type="sldNum" sz="quarter" idx="2"/>
          </p:nvPr>
        </p:nvSpPr>
        <p:spPr>
          <a:xfrm>
            <a:off x="11998690" y="9114112"/>
            <a:ext cx="355871" cy="371349"/>
          </a:xfrm>
          <a:prstGeom prst="rect">
            <a:avLst/>
          </a:prstGeom>
        </p:spPr>
        <p:txBody>
          <a:bodyPr lIns="65023" tIns="65023" rIns="65023" bIns="65023"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211" name="Title Text"/>
          <p:cNvSpPr txBox="1"/>
          <p:nvPr>
            <p:ph type="title"/>
          </p:nvPr>
        </p:nvSpPr>
        <p:spPr>
          <a:xfrm>
            <a:off x="650239" y="388337"/>
            <a:ext cx="4278491" cy="1652695"/>
          </a:xfrm>
          <a:prstGeom prst="rect">
            <a:avLst/>
          </a:prstGeom>
        </p:spPr>
        <p:txBody>
          <a:bodyPr lIns="65023" tIns="65023" rIns="65023" bIns="65023" anchor="b"/>
          <a:lstStyle>
            <a:lvl1pPr algn="l" defTabSz="650240">
              <a:defRPr b="1" sz="2800">
                <a:latin typeface="Calibri"/>
                <a:ea typeface="Calibri"/>
                <a:cs typeface="Calibri"/>
                <a:sym typeface="Calibri"/>
              </a:defRPr>
            </a:lvl1pPr>
          </a:lstStyle>
          <a:p>
            <a:pPr/>
            <a:r>
              <a:t>Title Text</a:t>
            </a:r>
          </a:p>
        </p:txBody>
      </p:sp>
      <p:sp>
        <p:nvSpPr>
          <p:cNvPr id="212" name="Body Level One…"/>
          <p:cNvSpPr txBox="1"/>
          <p:nvPr>
            <p:ph type="body" idx="1"/>
          </p:nvPr>
        </p:nvSpPr>
        <p:spPr>
          <a:xfrm>
            <a:off x="5084515" y="388337"/>
            <a:ext cx="7270046" cy="8324429"/>
          </a:xfrm>
          <a:prstGeom prst="rect">
            <a:avLst/>
          </a:prstGeom>
        </p:spPr>
        <p:txBody>
          <a:bodyPr lIns="65023" tIns="65023" rIns="65023" bIns="65023" anchor="t"/>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13" name="Text Placeholder 3"/>
          <p:cNvSpPr/>
          <p:nvPr>
            <p:ph type="body" sz="half" idx="13"/>
          </p:nvPr>
        </p:nvSpPr>
        <p:spPr>
          <a:xfrm>
            <a:off x="650239" y="2041031"/>
            <a:ext cx="4278491" cy="6671735"/>
          </a:xfrm>
          <a:prstGeom prst="rect">
            <a:avLst/>
          </a:prstGeom>
        </p:spPr>
        <p:txBody>
          <a:bodyPr lIns="65023" tIns="65023" rIns="65023" bIns="65023" anchor="t"/>
          <a:lstStyle/>
          <a:p>
            <a:pPr marL="0" indent="0" defTabSz="650240">
              <a:spcBef>
                <a:spcPts val="400"/>
              </a:spcBef>
              <a:buSzTx/>
              <a:buNone/>
              <a:defRPr sz="1800">
                <a:latin typeface="Calibri"/>
                <a:ea typeface="Calibri"/>
                <a:cs typeface="Calibri"/>
                <a:sym typeface="Calibri"/>
              </a:defRPr>
            </a:pPr>
          </a:p>
        </p:txBody>
      </p:sp>
      <p:sp>
        <p:nvSpPr>
          <p:cNvPr id="214" name="Slide Number"/>
          <p:cNvSpPr txBox="1"/>
          <p:nvPr>
            <p:ph type="sldNum" sz="quarter" idx="2"/>
          </p:nvPr>
        </p:nvSpPr>
        <p:spPr>
          <a:xfrm>
            <a:off x="11998690" y="9114112"/>
            <a:ext cx="355871" cy="371349"/>
          </a:xfrm>
          <a:prstGeom prst="rect">
            <a:avLst/>
          </a:prstGeom>
        </p:spPr>
        <p:txBody>
          <a:bodyPr lIns="65023" tIns="65023" rIns="65023" bIns="65023"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jpeg"/><Relationship Id="rId3" Type="http://schemas.openxmlformats.org/officeDocument/2006/relationships/hyperlink" Target="http://terrielton.com" TargetMode="External"/><Relationship Id="rId4" Type="http://schemas.openxmlformats.org/officeDocument/2006/relationships/image" Target="../media/image1.png"/><Relationship Id="rId5"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3.png"/><Relationship Id="rId7" Type="http://schemas.openxmlformats.org/officeDocument/2006/relationships/image" Target="../media/image8.jpeg"/><Relationship Id="rId8" Type="http://schemas.openxmlformats.org/officeDocument/2006/relationships/image" Target="../media/image9.jpeg"/><Relationship Id="rId9" Type="http://schemas.openxmlformats.org/officeDocument/2006/relationships/image" Target="../media/image10.jpeg"/><Relationship Id="rId10" Type="http://schemas.openxmlformats.org/officeDocument/2006/relationships/image" Target="../media/image11.jpeg"/><Relationship Id="rId11" Type="http://schemas.openxmlformats.org/officeDocument/2006/relationships/image" Target="../media/image12.jpeg"/><Relationship Id="rId12"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4.jpeg"/><Relationship Id="rId6" Type="http://schemas.openxmlformats.org/officeDocument/2006/relationships/image" Target="../media/image4.png"/><Relationship Id="rId7" Type="http://schemas.openxmlformats.org/officeDocument/2006/relationships/image" Target="../media/image16.jpeg"/><Relationship Id="rId8" Type="http://schemas.openxmlformats.org/officeDocument/2006/relationships/image" Target="../media/image17.jpeg"/><Relationship Id="rId9" Type="http://schemas.openxmlformats.org/officeDocument/2006/relationships/image" Target="../media/image18.jpeg"/><Relationship Id="rId10" Type="http://schemas.openxmlformats.org/officeDocument/2006/relationships/image" Target="../media/image19.jpeg"/><Relationship Id="rId11" Type="http://schemas.openxmlformats.org/officeDocument/2006/relationships/image" Target="../media/image1.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png"/><Relationship Id="rId3"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jpeg"/><Relationship Id="rId3"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6" Type="http://schemas.openxmlformats.org/officeDocument/2006/relationships/image" Target="../media/image23.jpeg"/><Relationship Id="rId7" Type="http://schemas.openxmlformats.org/officeDocument/2006/relationships/image" Target="../media/image24.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1.jpeg"/><Relationship Id="rId4" Type="http://schemas.openxmlformats.org/officeDocument/2006/relationships/image" Target="../media/image6.png"/><Relationship Id="rId5" Type="http://schemas.openxmlformats.org/officeDocument/2006/relationships/image" Target="../media/image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1.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1.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1.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1.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jpeg"/><Relationship Id="rId3" Type="http://schemas.openxmlformats.org/officeDocument/2006/relationships/image" Target="../media/image6.png"/><Relationship Id="rId4" Type="http://schemas.openxmlformats.org/officeDocument/2006/relationships/image" Target="../media/image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6.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1.jpeg"/><Relationship Id="rId4" Type="http://schemas.openxmlformats.org/officeDocument/2006/relationships/image" Target="../media/image27.jpeg"/><Relationship Id="rId5"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3" name="Picture 3" descr="Picture 3"/>
          <p:cNvPicPr>
            <a:picLocks noChangeAspect="1"/>
          </p:cNvPicPr>
          <p:nvPr/>
        </p:nvPicPr>
        <p:blipFill>
          <a:blip r:embed="rId2">
            <a:extLst/>
          </a:blip>
          <a:stretch>
            <a:fillRect/>
          </a:stretch>
        </p:blipFill>
        <p:spPr>
          <a:xfrm>
            <a:off x="1625599" y="756676"/>
            <a:ext cx="9753602" cy="4803664"/>
          </a:xfrm>
          <a:prstGeom prst="rect">
            <a:avLst/>
          </a:prstGeom>
          <a:ln w="12700">
            <a:miter lim="400000"/>
          </a:ln>
        </p:spPr>
      </p:pic>
      <p:sp>
        <p:nvSpPr>
          <p:cNvPr id="224" name="Title 1"/>
          <p:cNvSpPr txBox="1"/>
          <p:nvPr>
            <p:ph type="title"/>
          </p:nvPr>
        </p:nvSpPr>
        <p:spPr>
          <a:xfrm>
            <a:off x="2133503" y="2753337"/>
            <a:ext cx="8737794" cy="1568028"/>
          </a:xfrm>
          <a:prstGeom prst="rect">
            <a:avLst/>
          </a:prstGeom>
        </p:spPr>
        <p:txBody>
          <a:bodyPr/>
          <a:lstStyle>
            <a:lvl1pPr defTabSz="559206">
              <a:defRPr b="1" sz="4816">
                <a:latin typeface="Calibri Light"/>
                <a:ea typeface="Calibri Light"/>
                <a:cs typeface="Calibri Light"/>
                <a:sym typeface="Calibri Light"/>
              </a:defRPr>
            </a:lvl1pPr>
          </a:lstStyle>
          <a:p>
            <a:pPr/>
            <a:r>
              <a:t>Rethinking Church in a Connected World</a:t>
            </a:r>
          </a:p>
        </p:txBody>
      </p:sp>
      <p:sp>
        <p:nvSpPr>
          <p:cNvPr id="225" name="Subtitle 2"/>
          <p:cNvSpPr txBox="1"/>
          <p:nvPr>
            <p:ph type="body" sz="quarter" idx="1"/>
          </p:nvPr>
        </p:nvSpPr>
        <p:spPr>
          <a:xfrm>
            <a:off x="6628908" y="6255537"/>
            <a:ext cx="4113821" cy="1171823"/>
          </a:xfrm>
          <a:prstGeom prst="rect">
            <a:avLst/>
          </a:prstGeom>
        </p:spPr>
        <p:txBody>
          <a:bodyPr/>
          <a:lstStyle/>
          <a:p>
            <a:pPr defTabSz="487680">
              <a:lnSpc>
                <a:spcPct val="90000"/>
              </a:lnSpc>
              <a:spcBef>
                <a:spcPts val="800"/>
              </a:spcBef>
              <a:defRPr sz="3300">
                <a:latin typeface="Calibri Light"/>
                <a:ea typeface="Calibri Light"/>
                <a:cs typeface="Calibri Light"/>
                <a:sym typeface="Calibri Light"/>
              </a:defRPr>
            </a:pPr>
            <a:r>
              <a:t>Terri Martinson Elton</a:t>
            </a:r>
          </a:p>
          <a:p>
            <a:pPr defTabSz="487680">
              <a:lnSpc>
                <a:spcPct val="90000"/>
              </a:lnSpc>
              <a:spcBef>
                <a:spcPts val="800"/>
              </a:spcBef>
              <a:defRPr sz="3300">
                <a:latin typeface="Calibri Light"/>
                <a:ea typeface="Calibri Light"/>
                <a:cs typeface="Calibri Light"/>
                <a:sym typeface="Calibri Light"/>
              </a:defRPr>
            </a:pPr>
            <a:r>
              <a:rPr u="sng">
                <a:solidFill>
                  <a:srgbClr val="0000FF"/>
                </a:solidFill>
                <a:uFill>
                  <a:solidFill>
                    <a:srgbClr val="0000FF"/>
                  </a:solidFill>
                </a:uFill>
                <a:hlinkClick r:id="rId3" invalidUrl="" action="" tgtFrame="" tooltip="" history="1" highlightClick="0" endSnd="0"/>
              </a:rPr>
              <a:t>terrielton.com</a:t>
            </a:r>
          </a:p>
        </p:txBody>
      </p:sp>
      <p:grpSp>
        <p:nvGrpSpPr>
          <p:cNvPr id="228" name="Content Placeholder 2"/>
          <p:cNvGrpSpPr/>
          <p:nvPr/>
        </p:nvGrpSpPr>
        <p:grpSpPr>
          <a:xfrm>
            <a:off x="2006741" y="4725455"/>
            <a:ext cx="2844801" cy="3792539"/>
            <a:chOff x="0" y="0"/>
            <a:chExt cx="2844800" cy="3792537"/>
          </a:xfrm>
        </p:grpSpPr>
        <p:pic>
          <p:nvPicPr>
            <p:cNvPr id="227" name="Content Placeholder 2" descr="Content Placeholder 2"/>
            <p:cNvPicPr>
              <a:picLocks noChangeAspect="1"/>
            </p:cNvPicPr>
            <p:nvPr/>
          </p:nvPicPr>
          <p:blipFill>
            <a:blip r:embed="rId4">
              <a:extLst/>
            </a:blip>
            <a:stretch>
              <a:fillRect/>
            </a:stretch>
          </p:blipFill>
          <p:spPr>
            <a:xfrm>
              <a:off x="203200" y="203200"/>
              <a:ext cx="2438400" cy="3348038"/>
            </a:xfrm>
            <a:prstGeom prst="rect">
              <a:avLst/>
            </a:prstGeom>
            <a:ln>
              <a:noFill/>
            </a:ln>
            <a:effectLst/>
          </p:spPr>
        </p:pic>
        <p:pic>
          <p:nvPicPr>
            <p:cNvPr id="226" name="Content Placeholder 2" descr="Content Placeholder 2"/>
            <p:cNvPicPr>
              <a:picLocks noChangeAspect="0"/>
            </p:cNvPicPr>
            <p:nvPr/>
          </p:nvPicPr>
          <p:blipFill>
            <a:blip r:embed="rId5">
              <a:extLst/>
            </a:blip>
            <a:stretch>
              <a:fillRect/>
            </a:stretch>
          </p:blipFill>
          <p:spPr>
            <a:xfrm>
              <a:off x="0" y="0"/>
              <a:ext cx="2844800" cy="3792538"/>
            </a:xfrm>
            <a:prstGeom prst="rect">
              <a:avLst/>
            </a:prstGeom>
            <a:effectLst/>
          </p:spPr>
        </p:pic>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Title 1"/>
          <p:cNvSpPr txBox="1"/>
          <p:nvPr>
            <p:ph type="title"/>
          </p:nvPr>
        </p:nvSpPr>
        <p:spPr>
          <a:xfrm>
            <a:off x="3048384" y="4267115"/>
            <a:ext cx="8814968" cy="1219370"/>
          </a:xfrm>
          <a:prstGeom prst="rect">
            <a:avLst/>
          </a:prstGeom>
        </p:spPr>
        <p:txBody>
          <a:bodyPr/>
          <a:lstStyle>
            <a:lvl1pPr algn="ctr" defTabSz="481177">
              <a:defRPr cap="none" sz="4588">
                <a:latin typeface="Calibri Light"/>
                <a:ea typeface="Calibri Light"/>
                <a:cs typeface="Calibri Light"/>
                <a:sym typeface="Calibri Light"/>
              </a:defRPr>
            </a:lvl1pPr>
          </a:lstStyle>
          <a:p>
            <a:pPr/>
            <a:r>
              <a:t>The Evolution of Organizations</a:t>
            </a:r>
          </a:p>
        </p:txBody>
      </p:sp>
      <p:pic>
        <p:nvPicPr>
          <p:cNvPr id="231" name="Picture 8" descr="Picture 8"/>
          <p:cNvPicPr>
            <a:picLocks noChangeAspect="1"/>
          </p:cNvPicPr>
          <p:nvPr/>
        </p:nvPicPr>
        <p:blipFill>
          <a:blip r:embed="rId2">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pic>
        <p:nvPicPr>
          <p:cNvPr id="234" name="Picture 2" descr="Picture 2"/>
          <p:cNvPicPr>
            <a:picLocks noChangeAspect="1"/>
          </p:cNvPicPr>
          <p:nvPr/>
        </p:nvPicPr>
        <p:blipFill>
          <a:blip r:embed="rId3">
            <a:extLst/>
          </a:blip>
          <a:stretch>
            <a:fillRect/>
          </a:stretch>
        </p:blipFill>
        <p:spPr>
          <a:xfrm>
            <a:off x="1835450" y="3062210"/>
            <a:ext cx="2135802" cy="2064413"/>
          </a:xfrm>
          <a:prstGeom prst="rect">
            <a:avLst/>
          </a:prstGeom>
          <a:ln w="12700">
            <a:miter lim="400000"/>
          </a:ln>
        </p:spPr>
      </p:pic>
      <p:sp>
        <p:nvSpPr>
          <p:cNvPr id="235" name="1.0 - Hierarchies…"/>
          <p:cNvSpPr txBox="1"/>
          <p:nvPr>
            <p:ph type="body" sz="half" idx="1"/>
          </p:nvPr>
        </p:nvSpPr>
        <p:spPr>
          <a:xfrm>
            <a:off x="5337096" y="2070820"/>
            <a:ext cx="7118950" cy="6243322"/>
          </a:xfrm>
          <a:prstGeom prst="rect">
            <a:avLst/>
          </a:prstGeom>
        </p:spPr>
        <p:txBody>
          <a:bodyPr/>
          <a:lstStyle/>
          <a:p>
            <a:pPr marL="0" indent="0" defTabSz="513689">
              <a:spcBef>
                <a:spcPts val="800"/>
              </a:spcBef>
              <a:buSzTx/>
              <a:buFontTx/>
              <a:buNone/>
              <a:defRPr b="1" sz="3476"/>
            </a:pPr>
            <a:r>
              <a:t>1.0 - Hierarchies</a:t>
            </a:r>
          </a:p>
          <a:p>
            <a:pPr marL="344712" indent="-344712" defTabSz="513689">
              <a:spcBef>
                <a:spcPts val="800"/>
              </a:spcBef>
              <a:buFontTx/>
              <a:defRPr sz="2686"/>
            </a:pPr>
            <a:r>
              <a:rPr b="1"/>
              <a:t>Organizational</a:t>
            </a:r>
            <a:r>
              <a:t> </a:t>
            </a:r>
            <a:r>
              <a:rPr i="1"/>
              <a:t>chart</a:t>
            </a:r>
          </a:p>
          <a:p>
            <a:pPr marL="344712" indent="-344712" defTabSz="513689">
              <a:spcBef>
                <a:spcPts val="800"/>
              </a:spcBef>
              <a:buFontTx/>
              <a:defRPr sz="2686"/>
            </a:pPr>
            <a:r>
              <a:t>Clear centralized </a:t>
            </a:r>
            <a:r>
              <a:rPr b="1" i="1"/>
              <a:t>communication</a:t>
            </a:r>
          </a:p>
          <a:p>
            <a:pPr marL="344712" indent="-344712" defTabSz="513689">
              <a:spcBef>
                <a:spcPts val="800"/>
              </a:spcBef>
              <a:buFontTx/>
              <a:defRPr sz="2686"/>
            </a:pPr>
            <a:r>
              <a:rPr b="1" i="1"/>
              <a:t>Production</a:t>
            </a:r>
            <a:r>
              <a:t> is key</a:t>
            </a:r>
          </a:p>
          <a:p>
            <a:pPr marL="344712" indent="-344712" defTabSz="513689">
              <a:spcBef>
                <a:spcPts val="800"/>
              </a:spcBef>
              <a:buFontTx/>
              <a:defRPr sz="2686"/>
            </a:pPr>
            <a:r>
              <a:t>Good for </a:t>
            </a:r>
            <a:r>
              <a:rPr i="1"/>
              <a:t>routine</a:t>
            </a:r>
            <a:r>
              <a:t>/quality control/solving known </a:t>
            </a:r>
            <a:r>
              <a:rPr b="1"/>
              <a:t>problems</a:t>
            </a:r>
          </a:p>
          <a:p>
            <a:pPr marL="344712" indent="-344712" defTabSz="513689">
              <a:spcBef>
                <a:spcPts val="800"/>
              </a:spcBef>
              <a:buFontTx/>
              <a:defRPr sz="2686"/>
            </a:pPr>
            <a:r>
              <a:rPr b="1" i="1"/>
              <a:t>People</a:t>
            </a:r>
            <a:r>
              <a:t> specialize and are to be managed</a:t>
            </a:r>
          </a:p>
          <a:p>
            <a:pPr marL="344712" indent="-344712" defTabSz="513689">
              <a:spcBef>
                <a:spcPts val="800"/>
              </a:spcBef>
              <a:buFontTx/>
              <a:defRPr sz="2686"/>
            </a:pPr>
            <a:r>
              <a:t>Direction/</a:t>
            </a:r>
            <a:r>
              <a:rPr b="1"/>
              <a:t>vision</a:t>
            </a:r>
            <a:r>
              <a:t> decided from the top - </a:t>
            </a:r>
            <a:r>
              <a:rPr i="1"/>
              <a:t>flows down</a:t>
            </a:r>
            <a:endParaRPr i="1"/>
          </a:p>
          <a:p>
            <a:pPr marL="344712" indent="-344712" defTabSz="513689">
              <a:spcBef>
                <a:spcPts val="800"/>
              </a:spcBef>
              <a:buFontTx/>
              <a:defRPr sz="2686"/>
            </a:pPr>
            <a:r>
              <a:rPr b="1"/>
              <a:t>Work</a:t>
            </a:r>
            <a:r>
              <a:t> </a:t>
            </a:r>
            <a:r>
              <a:rPr i="1"/>
              <a:t>flows up</a:t>
            </a:r>
          </a:p>
          <a:p>
            <a:pPr marL="344712" indent="-344712" defTabSz="513689">
              <a:spcBef>
                <a:spcPts val="800"/>
              </a:spcBef>
              <a:buFontTx/>
              <a:defRPr sz="2686"/>
            </a:pPr>
            <a:r>
              <a:t>Universal </a:t>
            </a:r>
            <a:r>
              <a:rPr b="1" i="1"/>
              <a:t>practices</a:t>
            </a:r>
            <a:r>
              <a:t> - apply across contexts</a:t>
            </a:r>
          </a:p>
          <a:p>
            <a:pPr marL="344712" indent="-344712" defTabSz="513689">
              <a:spcBef>
                <a:spcPts val="800"/>
              </a:spcBef>
              <a:buFontTx/>
              <a:defRPr sz="2686"/>
            </a:pPr>
            <a:r>
              <a:t>Change via strategy</a:t>
            </a:r>
          </a:p>
        </p:txBody>
      </p:sp>
      <p:sp>
        <p:nvSpPr>
          <p:cNvPr id="236" name="Title 3"/>
          <p:cNvSpPr txBox="1"/>
          <p:nvPr>
            <p:ph type="title"/>
          </p:nvPr>
        </p:nvSpPr>
        <p:spPr>
          <a:xfrm>
            <a:off x="1687106" y="1510453"/>
            <a:ext cx="2432490" cy="1239521"/>
          </a:xfrm>
          <a:prstGeom prst="rect">
            <a:avLst/>
          </a:prstGeom>
        </p:spPr>
        <p:txBody>
          <a:bodyPr/>
          <a:lstStyle/>
          <a:p>
            <a:pPr algn="ctr" defTabSz="487680">
              <a:defRPr sz="2850"/>
            </a:pPr>
            <a:r>
              <a:t>Organizations </a:t>
            </a:r>
            <a:br/>
            <a:r>
              <a:t>1.0</a:t>
            </a:r>
          </a:p>
        </p:txBody>
      </p:sp>
      <p:sp>
        <p:nvSpPr>
          <p:cNvPr id="237" name="Born in the Modern Era"/>
          <p:cNvSpPr txBox="1"/>
          <p:nvPr/>
        </p:nvSpPr>
        <p:spPr>
          <a:xfrm>
            <a:off x="1562596" y="5438859"/>
            <a:ext cx="2681510" cy="9508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defTabSz="650240">
              <a:defRPr sz="2800"/>
            </a:lvl1pPr>
          </a:lstStyle>
          <a:p>
            <a:pPr>
              <a:defRPr b="0"/>
            </a:pPr>
            <a:r>
              <a:rPr b="1"/>
              <a:t>Born in the Modern Era</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sp>
        <p:nvSpPr>
          <p:cNvPr id="242" name="Digital world pre-iPhone…"/>
          <p:cNvSpPr txBox="1"/>
          <p:nvPr>
            <p:ph type="body" sz="half" idx="1"/>
          </p:nvPr>
        </p:nvSpPr>
        <p:spPr>
          <a:xfrm>
            <a:off x="5438986" y="1510453"/>
            <a:ext cx="5452535" cy="6732694"/>
          </a:xfrm>
          <a:prstGeom prst="rect">
            <a:avLst/>
          </a:prstGeom>
        </p:spPr>
        <p:txBody>
          <a:bodyPr/>
          <a:lstStyle/>
          <a:p>
            <a:pPr marL="0" indent="0" defTabSz="455168">
              <a:spcBef>
                <a:spcPts val="700"/>
              </a:spcBef>
              <a:buSzTx/>
              <a:buFontTx/>
              <a:buNone/>
              <a:defRPr b="1" sz="3080"/>
            </a:pPr>
            <a:r>
              <a:t>Digital world pre-iPhone</a:t>
            </a:r>
          </a:p>
          <a:p>
            <a:pPr marL="308810" indent="-308810" defTabSz="455168">
              <a:spcBef>
                <a:spcPts val="700"/>
              </a:spcBef>
              <a:buFontTx/>
              <a:defRPr sz="3080"/>
            </a:pPr>
            <a:r>
              <a:t>Digital tools to </a:t>
            </a:r>
            <a:r>
              <a:rPr b="1" i="1"/>
              <a:t>enhance</a:t>
            </a:r>
            <a:r>
              <a:t> 1.0 world/values.</a:t>
            </a:r>
          </a:p>
          <a:p>
            <a:pPr marL="308810" indent="-308810" defTabSz="455168">
              <a:spcBef>
                <a:spcPts val="700"/>
              </a:spcBef>
              <a:buFontTx/>
              <a:defRPr sz="3080"/>
            </a:pPr>
            <a:r>
              <a:t>Brick and mortar </a:t>
            </a:r>
            <a:r>
              <a:rPr b="1" i="1"/>
              <a:t>mirrors</a:t>
            </a:r>
            <a:r>
              <a:t> bytes and clicks world.</a:t>
            </a:r>
          </a:p>
          <a:p>
            <a:pPr marL="308810" indent="-308810" defTabSz="455168">
              <a:spcBef>
                <a:spcPts val="700"/>
              </a:spcBef>
              <a:buFontTx/>
              <a:defRPr sz="3080"/>
            </a:pPr>
            <a:r>
              <a:t>Communication</a:t>
            </a:r>
            <a:r>
              <a:rPr i="1"/>
              <a:t> </a:t>
            </a:r>
            <a:r>
              <a:t>is the</a:t>
            </a:r>
            <a:r>
              <a:rPr i="1"/>
              <a:t> </a:t>
            </a:r>
            <a:r>
              <a:rPr b="1" i="1"/>
              <a:t>same</a:t>
            </a:r>
            <a:r>
              <a:t> on all platforms (newsletter, announcements in worship, on website).</a:t>
            </a:r>
          </a:p>
          <a:p>
            <a:pPr marL="308810" indent="-308810" defTabSz="455168">
              <a:spcBef>
                <a:spcPts val="700"/>
              </a:spcBef>
              <a:buFontTx/>
              <a:defRPr sz="3080"/>
            </a:pPr>
            <a:r>
              <a:rPr b="1" i="1"/>
              <a:t>Centralized</a:t>
            </a:r>
            <a:r>
              <a:t> communication strategy.</a:t>
            </a:r>
          </a:p>
          <a:p>
            <a:pPr marL="308810" indent="-308810" defTabSz="455168">
              <a:spcBef>
                <a:spcPts val="700"/>
              </a:spcBef>
              <a:buFontTx/>
              <a:defRPr sz="3080"/>
            </a:pPr>
            <a:r>
              <a:rPr b="1" i="1"/>
              <a:t>Tested</a:t>
            </a:r>
            <a:r>
              <a:t>/pushed 1.0 values, with little modification.</a:t>
            </a:r>
          </a:p>
        </p:txBody>
      </p:sp>
      <p:sp>
        <p:nvSpPr>
          <p:cNvPr id="243" name="Emerged in early Postmodern Era"/>
          <p:cNvSpPr txBox="1"/>
          <p:nvPr/>
        </p:nvSpPr>
        <p:spPr>
          <a:xfrm>
            <a:off x="1555822" y="5438859"/>
            <a:ext cx="2681511" cy="18144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defTabSz="650240">
              <a:defRPr sz="2800"/>
            </a:lvl1pPr>
          </a:lstStyle>
          <a:p>
            <a:pPr>
              <a:defRPr b="0"/>
            </a:pPr>
            <a:r>
              <a:rPr b="1"/>
              <a:t>Emerged in early Postmodern Era</a:t>
            </a:r>
          </a:p>
        </p:txBody>
      </p:sp>
      <p:sp>
        <p:nvSpPr>
          <p:cNvPr id="244" name="Title 3"/>
          <p:cNvSpPr txBox="1"/>
          <p:nvPr>
            <p:ph type="title"/>
          </p:nvPr>
        </p:nvSpPr>
        <p:spPr>
          <a:xfrm>
            <a:off x="1680333" y="1510453"/>
            <a:ext cx="2432489" cy="1239521"/>
          </a:xfrm>
          <a:prstGeom prst="rect">
            <a:avLst/>
          </a:prstGeom>
        </p:spPr>
        <p:txBody>
          <a:bodyPr/>
          <a:lstStyle/>
          <a:p>
            <a:pPr algn="ctr" defTabSz="487680">
              <a:defRPr sz="2850"/>
            </a:pPr>
            <a:r>
              <a:t>Organizations </a:t>
            </a:r>
            <a:br/>
            <a:r>
              <a:t>2.0</a:t>
            </a:r>
          </a:p>
        </p:txBody>
      </p:sp>
      <p:pic>
        <p:nvPicPr>
          <p:cNvPr id="245" name="download-1.jpg" descr="download-1.jpg"/>
          <p:cNvPicPr>
            <a:picLocks noChangeAspect="1"/>
          </p:cNvPicPr>
          <p:nvPr/>
        </p:nvPicPr>
        <p:blipFill>
          <a:blip r:embed="rId3">
            <a:extLst/>
          </a:blip>
          <a:stretch>
            <a:fillRect/>
          </a:stretch>
        </p:blipFill>
        <p:spPr>
          <a:xfrm>
            <a:off x="1628398" y="3154616"/>
            <a:ext cx="2794001" cy="18796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pic>
        <p:nvPicPr>
          <p:cNvPr id="250" name="Picture 4" descr="Picture 4"/>
          <p:cNvPicPr>
            <a:picLocks noChangeAspect="1"/>
          </p:cNvPicPr>
          <p:nvPr/>
        </p:nvPicPr>
        <p:blipFill>
          <a:blip r:embed="rId3">
            <a:extLst/>
          </a:blip>
          <a:stretch>
            <a:fillRect/>
          </a:stretch>
        </p:blipFill>
        <p:spPr>
          <a:xfrm>
            <a:off x="1618704" y="3020656"/>
            <a:ext cx="2476878" cy="2394713"/>
          </a:xfrm>
          <a:prstGeom prst="rect">
            <a:avLst/>
          </a:prstGeom>
          <a:ln w="12700">
            <a:miter lim="400000"/>
          </a:ln>
        </p:spPr>
      </p:pic>
      <p:sp>
        <p:nvSpPr>
          <p:cNvPr id="251" name="Digital world - Facebook/iPhone…"/>
          <p:cNvSpPr txBox="1"/>
          <p:nvPr>
            <p:ph type="body" sz="half" idx="1"/>
          </p:nvPr>
        </p:nvSpPr>
        <p:spPr>
          <a:xfrm>
            <a:off x="5212765" y="1460282"/>
            <a:ext cx="6544947" cy="7197951"/>
          </a:xfrm>
          <a:prstGeom prst="rect">
            <a:avLst/>
          </a:prstGeom>
        </p:spPr>
        <p:txBody>
          <a:bodyPr/>
          <a:lstStyle/>
          <a:p>
            <a:pPr marL="0" indent="0" defTabSz="351129">
              <a:spcBef>
                <a:spcPts val="500"/>
              </a:spcBef>
              <a:buSzTx/>
              <a:buFontTx/>
              <a:buNone/>
              <a:defRPr b="1" sz="2430"/>
            </a:pPr>
            <a:r>
              <a:t>Digital world - Facebook/iPhone</a:t>
            </a:r>
          </a:p>
          <a:p>
            <a:pPr marL="238225" indent="-238225" defTabSz="351129">
              <a:spcBef>
                <a:spcPts val="500"/>
              </a:spcBef>
              <a:buFontTx/>
              <a:defRPr sz="2430"/>
            </a:pPr>
            <a:r>
              <a:rPr b="1" i="1"/>
              <a:t>Integrated</a:t>
            </a:r>
            <a:r>
              <a:rPr i="1"/>
              <a:t> and global </a:t>
            </a:r>
            <a:r>
              <a:t>- 2007 marked a shift - iPhone, big data, Facebook, internet has global reach, AI</a:t>
            </a:r>
          </a:p>
          <a:p>
            <a:pPr marL="238225" indent="-238225" defTabSz="351129">
              <a:spcBef>
                <a:spcPts val="500"/>
              </a:spcBef>
              <a:buFontTx/>
              <a:defRPr sz="2430"/>
            </a:pPr>
            <a:r>
              <a:rPr b="1" i="1"/>
              <a:t>Decentralized</a:t>
            </a:r>
            <a:r>
              <a:t> and diversified</a:t>
            </a:r>
          </a:p>
          <a:p>
            <a:pPr marL="238225" indent="-238225" defTabSz="351129">
              <a:spcBef>
                <a:spcPts val="500"/>
              </a:spcBef>
              <a:buFontTx/>
              <a:defRPr sz="2430"/>
            </a:pPr>
            <a:r>
              <a:rPr i="1"/>
              <a:t>Environment</a:t>
            </a:r>
            <a:r>
              <a:t> is not predictable (VUCA) - focus on </a:t>
            </a:r>
            <a:r>
              <a:rPr b="1"/>
              <a:t>conditions</a:t>
            </a:r>
            <a:r>
              <a:t>, not outcomes.</a:t>
            </a:r>
          </a:p>
          <a:p>
            <a:pPr marL="238225" indent="-238225" defTabSz="351129">
              <a:spcBef>
                <a:spcPts val="500"/>
              </a:spcBef>
              <a:buFontTx/>
              <a:defRPr sz="2430"/>
            </a:pPr>
            <a:r>
              <a:t>Adaptive challenge and </a:t>
            </a:r>
            <a:r>
              <a:rPr b="1" i="1"/>
              <a:t>complexity</a:t>
            </a:r>
          </a:p>
          <a:p>
            <a:pPr marL="238225" indent="-238225" defTabSz="351129">
              <a:spcBef>
                <a:spcPts val="500"/>
              </a:spcBef>
              <a:buFontTx/>
              <a:defRPr sz="2430"/>
            </a:pPr>
            <a:r>
              <a:rPr b="1"/>
              <a:t>E</a:t>
            </a:r>
            <a:r>
              <a:rPr b="1" i="1"/>
              <a:t>mpower</a:t>
            </a:r>
            <a:r>
              <a:rPr i="1"/>
              <a:t> “all”</a:t>
            </a:r>
            <a:r>
              <a:t> - ease of creating and collaborating</a:t>
            </a:r>
          </a:p>
          <a:p>
            <a:pPr marL="238225" indent="-238225" defTabSz="351129">
              <a:spcBef>
                <a:spcPts val="500"/>
              </a:spcBef>
              <a:buFontTx/>
              <a:defRPr sz="2430"/>
            </a:pPr>
            <a:r>
              <a:t>Generous - </a:t>
            </a:r>
            <a:r>
              <a:rPr b="1" i="1"/>
              <a:t>gift economy</a:t>
            </a:r>
            <a:endParaRPr b="1" i="1"/>
          </a:p>
          <a:p>
            <a:pPr marL="238225" indent="-238225" defTabSz="351129">
              <a:spcBef>
                <a:spcPts val="500"/>
              </a:spcBef>
              <a:buFontTx/>
              <a:defRPr sz="2430"/>
            </a:pPr>
            <a:r>
              <a:rPr b="1" i="1"/>
              <a:t>Open</a:t>
            </a:r>
            <a:r>
              <a:t> and transparent</a:t>
            </a:r>
          </a:p>
          <a:p>
            <a:pPr marL="238225" indent="-238225" defTabSz="351129">
              <a:spcBef>
                <a:spcPts val="500"/>
              </a:spcBef>
              <a:buFontTx/>
              <a:defRPr sz="2430"/>
            </a:pPr>
            <a:r>
              <a:rPr b="1" i="1"/>
              <a:t>Self-directed</a:t>
            </a:r>
            <a:r>
              <a:rPr b="1"/>
              <a:t>,</a:t>
            </a:r>
            <a:r>
              <a:t> not led but internal motivation</a:t>
            </a:r>
          </a:p>
          <a:p>
            <a:pPr marL="238225" indent="-238225" defTabSz="351129">
              <a:spcBef>
                <a:spcPts val="500"/>
              </a:spcBef>
              <a:buFontTx/>
              <a:defRPr sz="2430"/>
            </a:pPr>
            <a:r>
              <a:t>Crowdsourcing</a:t>
            </a:r>
            <a:r>
              <a:rPr i="1"/>
              <a:t> - </a:t>
            </a:r>
            <a:r>
              <a:rPr b="1" i="1"/>
              <a:t>curation</a:t>
            </a:r>
            <a:r>
              <a:t>.</a:t>
            </a:r>
          </a:p>
          <a:p>
            <a:pPr marL="238225" indent="-238225" defTabSz="351129">
              <a:spcBef>
                <a:spcPts val="500"/>
              </a:spcBef>
              <a:buFontTx/>
              <a:defRPr sz="2430"/>
            </a:pPr>
            <a:r>
              <a:rPr i="1"/>
              <a:t>DIY</a:t>
            </a:r>
            <a:r>
              <a:t> - </a:t>
            </a:r>
            <a:r>
              <a:rPr b="1"/>
              <a:t>amateur</a:t>
            </a:r>
            <a:r>
              <a:t> valued less than professional.</a:t>
            </a:r>
          </a:p>
          <a:p>
            <a:pPr marL="238225" indent="-238225" defTabSz="351129">
              <a:spcBef>
                <a:spcPts val="500"/>
              </a:spcBef>
              <a:buFontTx/>
              <a:defRPr b="1" i="1" sz="2430"/>
            </a:pPr>
            <a:r>
              <a:t>Change </a:t>
            </a:r>
            <a:r>
              <a:rPr b="0" i="0"/>
              <a:t>via mass participation.</a:t>
            </a:r>
          </a:p>
        </p:txBody>
      </p:sp>
      <p:sp>
        <p:nvSpPr>
          <p:cNvPr id="252" name="The “Post” Era:…"/>
          <p:cNvSpPr txBox="1"/>
          <p:nvPr/>
        </p:nvSpPr>
        <p:spPr>
          <a:xfrm>
            <a:off x="1405705" y="5438859"/>
            <a:ext cx="2968454" cy="22462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2800"/>
            </a:pPr>
            <a:r>
              <a:rPr b="1"/>
              <a:t>The “Post” Era:</a:t>
            </a:r>
            <a:endParaRPr b="1"/>
          </a:p>
          <a:p>
            <a:pPr defTabSz="650240">
              <a:defRPr b="0" sz="2800"/>
            </a:pPr>
            <a:r>
              <a:rPr b="1"/>
              <a:t>Post-modern</a:t>
            </a:r>
            <a:endParaRPr b="1"/>
          </a:p>
          <a:p>
            <a:pPr defTabSz="650240">
              <a:defRPr b="0" sz="2800"/>
            </a:pPr>
            <a:r>
              <a:rPr b="1"/>
              <a:t>Post-denomination</a:t>
            </a:r>
            <a:endParaRPr b="1"/>
          </a:p>
          <a:p>
            <a:pPr defTabSz="650240">
              <a:defRPr b="0" sz="2800"/>
            </a:pPr>
            <a:r>
              <a:rPr b="1"/>
              <a:t>Post-industrial</a:t>
            </a:r>
          </a:p>
        </p:txBody>
      </p:sp>
      <p:sp>
        <p:nvSpPr>
          <p:cNvPr id="253" name="Title 3"/>
          <p:cNvSpPr txBox="1"/>
          <p:nvPr>
            <p:ph type="title"/>
          </p:nvPr>
        </p:nvSpPr>
        <p:spPr>
          <a:xfrm>
            <a:off x="1795493" y="1510453"/>
            <a:ext cx="2432490" cy="1239521"/>
          </a:xfrm>
          <a:prstGeom prst="rect">
            <a:avLst/>
          </a:prstGeom>
        </p:spPr>
        <p:txBody>
          <a:bodyPr/>
          <a:lstStyle/>
          <a:p>
            <a:pPr algn="ctr" defTabSz="487680">
              <a:defRPr sz="2850"/>
            </a:pPr>
            <a:r>
              <a:t>Organizations </a:t>
            </a:r>
            <a:br/>
            <a:r>
              <a:t>3.0</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7" name="download-12.jpg" descr="download-12.jpg"/>
          <p:cNvPicPr>
            <a:picLocks noChangeAspect="1"/>
          </p:cNvPicPr>
          <p:nvPr/>
        </p:nvPicPr>
        <p:blipFill>
          <a:blip r:embed="rId2">
            <a:extLst/>
          </a:blip>
          <a:stretch>
            <a:fillRect/>
          </a:stretch>
        </p:blipFill>
        <p:spPr>
          <a:xfrm>
            <a:off x="9387840" y="4081568"/>
            <a:ext cx="2032001" cy="1137921"/>
          </a:xfrm>
          <a:prstGeom prst="rect">
            <a:avLst/>
          </a:prstGeom>
          <a:ln w="12700">
            <a:miter lim="400000"/>
          </a:ln>
        </p:spPr>
      </p:pic>
      <p:sp>
        <p:nvSpPr>
          <p:cNvPr id="258" name="Arrow"/>
          <p:cNvSpPr/>
          <p:nvPr/>
        </p:nvSpPr>
        <p:spPr>
          <a:xfrm rot="5778649">
            <a:off x="3889114" y="2986455"/>
            <a:ext cx="842314" cy="603070"/>
          </a:xfrm>
          <a:prstGeom prst="rightArrow">
            <a:avLst>
              <a:gd name="adj1" fmla="val 29295"/>
              <a:gd name="adj2" fmla="val 99822"/>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pic>
        <p:nvPicPr>
          <p:cNvPr id="259" name="images-17.jpg" descr="images-17.jpg"/>
          <p:cNvPicPr>
            <a:picLocks noChangeAspect="1"/>
          </p:cNvPicPr>
          <p:nvPr/>
        </p:nvPicPr>
        <p:blipFill>
          <a:blip r:embed="rId3">
            <a:extLst/>
          </a:blip>
          <a:stretch>
            <a:fillRect/>
          </a:stretch>
        </p:blipFill>
        <p:spPr>
          <a:xfrm>
            <a:off x="6313951" y="2673535"/>
            <a:ext cx="1896534" cy="1219201"/>
          </a:xfrm>
          <a:prstGeom prst="rect">
            <a:avLst/>
          </a:prstGeom>
          <a:ln w="12700">
            <a:miter lim="400000"/>
          </a:ln>
        </p:spPr>
      </p:pic>
      <p:pic>
        <p:nvPicPr>
          <p:cNvPr id="260" name="images-16.jpg" descr="images-16.jpg"/>
          <p:cNvPicPr>
            <a:picLocks noChangeAspect="1"/>
          </p:cNvPicPr>
          <p:nvPr/>
        </p:nvPicPr>
        <p:blipFill>
          <a:blip r:embed="rId4">
            <a:extLst/>
          </a:blip>
          <a:stretch>
            <a:fillRect/>
          </a:stretch>
        </p:blipFill>
        <p:spPr>
          <a:xfrm>
            <a:off x="5703146" y="4273973"/>
            <a:ext cx="1923628" cy="1205654"/>
          </a:xfrm>
          <a:prstGeom prst="rect">
            <a:avLst/>
          </a:prstGeom>
          <a:ln w="12700">
            <a:miter lim="400000"/>
          </a:ln>
        </p:spPr>
      </p:pic>
      <p:pic>
        <p:nvPicPr>
          <p:cNvPr id="261" name="download-16.jpg" descr="download-16.jpg"/>
          <p:cNvPicPr>
            <a:picLocks noChangeAspect="1"/>
          </p:cNvPicPr>
          <p:nvPr/>
        </p:nvPicPr>
        <p:blipFill>
          <a:blip r:embed="rId5">
            <a:extLst/>
          </a:blip>
          <a:stretch>
            <a:fillRect/>
          </a:stretch>
        </p:blipFill>
        <p:spPr>
          <a:xfrm>
            <a:off x="2593952" y="1500610"/>
            <a:ext cx="1754295" cy="1314028"/>
          </a:xfrm>
          <a:prstGeom prst="rect">
            <a:avLst/>
          </a:prstGeom>
          <a:ln w="12700">
            <a:miter lim="400000"/>
          </a:ln>
        </p:spPr>
      </p:pic>
      <p:pic>
        <p:nvPicPr>
          <p:cNvPr id="262" name="download-1.png" descr="download-1.png"/>
          <p:cNvPicPr>
            <a:picLocks noChangeAspect="1"/>
          </p:cNvPicPr>
          <p:nvPr/>
        </p:nvPicPr>
        <p:blipFill>
          <a:blip r:embed="rId6">
            <a:extLst/>
          </a:blip>
          <a:stretch>
            <a:fillRect/>
          </a:stretch>
        </p:blipFill>
        <p:spPr>
          <a:xfrm>
            <a:off x="7630159" y="5150484"/>
            <a:ext cx="1754295" cy="1314028"/>
          </a:xfrm>
          <a:prstGeom prst="rect">
            <a:avLst/>
          </a:prstGeom>
          <a:ln w="12700">
            <a:miter lim="400000"/>
          </a:ln>
        </p:spPr>
      </p:pic>
      <p:sp>
        <p:nvSpPr>
          <p:cNvPr id="263" name="Arrow"/>
          <p:cNvSpPr/>
          <p:nvPr/>
        </p:nvSpPr>
        <p:spPr>
          <a:xfrm rot="2598649">
            <a:off x="8126259" y="4264805"/>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pic>
        <p:nvPicPr>
          <p:cNvPr id="264" name="download-17.jpg" descr="download-17.jpg"/>
          <p:cNvPicPr>
            <a:picLocks noChangeAspect="1"/>
          </p:cNvPicPr>
          <p:nvPr/>
        </p:nvPicPr>
        <p:blipFill>
          <a:blip r:embed="rId7">
            <a:extLst/>
          </a:blip>
          <a:stretch>
            <a:fillRect/>
          </a:stretch>
        </p:blipFill>
        <p:spPr>
          <a:xfrm>
            <a:off x="4453951" y="1500610"/>
            <a:ext cx="1754295" cy="1314028"/>
          </a:xfrm>
          <a:prstGeom prst="rect">
            <a:avLst/>
          </a:prstGeom>
          <a:ln w="12700">
            <a:miter lim="400000"/>
          </a:ln>
        </p:spPr>
      </p:pic>
      <p:pic>
        <p:nvPicPr>
          <p:cNvPr id="265" name="Image" descr="Image"/>
          <p:cNvPicPr>
            <a:picLocks noChangeAspect="1"/>
          </p:cNvPicPr>
          <p:nvPr/>
        </p:nvPicPr>
        <p:blipFill>
          <a:blip r:embed="rId8">
            <a:extLst/>
          </a:blip>
          <a:stretch>
            <a:fillRect/>
          </a:stretch>
        </p:blipFill>
        <p:spPr>
          <a:xfrm>
            <a:off x="3465946" y="5591075"/>
            <a:ext cx="1496908" cy="1544321"/>
          </a:xfrm>
          <a:prstGeom prst="rect">
            <a:avLst/>
          </a:prstGeom>
          <a:ln w="12700">
            <a:miter lim="400000"/>
          </a:ln>
        </p:spPr>
      </p:pic>
      <p:pic>
        <p:nvPicPr>
          <p:cNvPr id="266" name="Image" descr="Image"/>
          <p:cNvPicPr>
            <a:picLocks noChangeAspect="1"/>
          </p:cNvPicPr>
          <p:nvPr/>
        </p:nvPicPr>
        <p:blipFill>
          <a:blip r:embed="rId9">
            <a:extLst/>
          </a:blip>
          <a:stretch>
            <a:fillRect/>
          </a:stretch>
        </p:blipFill>
        <p:spPr>
          <a:xfrm>
            <a:off x="9072537" y="6703483"/>
            <a:ext cx="1618828" cy="1429174"/>
          </a:xfrm>
          <a:prstGeom prst="rect">
            <a:avLst/>
          </a:prstGeom>
          <a:ln w="12700">
            <a:miter lim="400000"/>
          </a:ln>
        </p:spPr>
      </p:pic>
      <p:pic>
        <p:nvPicPr>
          <p:cNvPr id="267" name="Image" descr="Image"/>
          <p:cNvPicPr>
            <a:picLocks noChangeAspect="1"/>
          </p:cNvPicPr>
          <p:nvPr/>
        </p:nvPicPr>
        <p:blipFill>
          <a:blip r:embed="rId10">
            <a:extLst/>
          </a:blip>
          <a:stretch>
            <a:fillRect/>
          </a:stretch>
        </p:blipFill>
        <p:spPr>
          <a:xfrm>
            <a:off x="10192110" y="6203738"/>
            <a:ext cx="2846557" cy="1090005"/>
          </a:xfrm>
          <a:prstGeom prst="rect">
            <a:avLst/>
          </a:prstGeom>
          <a:ln w="12700">
            <a:miter lim="400000"/>
          </a:ln>
        </p:spPr>
      </p:pic>
      <p:sp>
        <p:nvSpPr>
          <p:cNvPr id="268" name="Arrow"/>
          <p:cNvSpPr/>
          <p:nvPr/>
        </p:nvSpPr>
        <p:spPr>
          <a:xfrm rot="6018649">
            <a:off x="9873779" y="5651380"/>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69" name="Arrow"/>
          <p:cNvSpPr/>
          <p:nvPr/>
        </p:nvSpPr>
        <p:spPr>
          <a:xfrm rot="19980000">
            <a:off x="5188624" y="3884399"/>
            <a:ext cx="842314" cy="603071"/>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pic>
        <p:nvPicPr>
          <p:cNvPr id="270" name="Image" descr="Image"/>
          <p:cNvPicPr>
            <a:picLocks noChangeAspect="1"/>
          </p:cNvPicPr>
          <p:nvPr/>
        </p:nvPicPr>
        <p:blipFill>
          <a:blip r:embed="rId11">
            <a:extLst/>
          </a:blip>
          <a:stretch>
            <a:fillRect/>
          </a:stretch>
        </p:blipFill>
        <p:spPr>
          <a:xfrm>
            <a:off x="3089356" y="4214026"/>
            <a:ext cx="1345682" cy="873005"/>
          </a:xfrm>
          <a:prstGeom prst="rect">
            <a:avLst/>
          </a:prstGeom>
          <a:ln w="12700">
            <a:miter lim="400000"/>
          </a:ln>
        </p:spPr>
      </p:pic>
      <p:sp>
        <p:nvSpPr>
          <p:cNvPr id="271" name="Title 1"/>
          <p:cNvSpPr txBox="1"/>
          <p:nvPr>
            <p:ph type="title"/>
          </p:nvPr>
        </p:nvSpPr>
        <p:spPr>
          <a:xfrm>
            <a:off x="5286156" y="6631093"/>
            <a:ext cx="2432489" cy="1239521"/>
          </a:xfrm>
          <a:prstGeom prst="rect">
            <a:avLst/>
          </a:prstGeom>
        </p:spPr>
        <p:txBody>
          <a:bodyPr anchor="b"/>
          <a:lstStyle>
            <a:lvl1pPr algn="ctr" defTabSz="461670">
              <a:defRPr b="0" cap="none" sz="4402">
                <a:latin typeface="Calibri Light"/>
                <a:ea typeface="Calibri Light"/>
                <a:cs typeface="Calibri Light"/>
                <a:sym typeface="Calibri Light"/>
              </a:defRPr>
            </a:lvl1pPr>
          </a:lstStyle>
          <a:p>
            <a:pPr/>
            <a:r>
              <a:t>1.0 to 3.0</a:t>
            </a:r>
          </a:p>
        </p:txBody>
      </p:sp>
      <p:pic>
        <p:nvPicPr>
          <p:cNvPr id="272" name="Picture 8" descr="Picture 8"/>
          <p:cNvPicPr>
            <a:picLocks noChangeAspect="1"/>
          </p:cNvPicPr>
          <p:nvPr/>
        </p:nvPicPr>
        <p:blipFill>
          <a:blip r:embed="rId12">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4" name="download-14.jpg" descr="download-14.jpg"/>
          <p:cNvPicPr>
            <a:picLocks noChangeAspect="1"/>
          </p:cNvPicPr>
          <p:nvPr/>
        </p:nvPicPr>
        <p:blipFill>
          <a:blip r:embed="rId2">
            <a:extLst/>
          </a:blip>
          <a:stretch>
            <a:fillRect/>
          </a:stretch>
        </p:blipFill>
        <p:spPr>
          <a:xfrm>
            <a:off x="3359784" y="3929803"/>
            <a:ext cx="1971041" cy="1171787"/>
          </a:xfrm>
          <a:prstGeom prst="rect">
            <a:avLst/>
          </a:prstGeom>
          <a:ln w="12700">
            <a:miter lim="400000"/>
          </a:ln>
        </p:spPr>
      </p:pic>
      <p:pic>
        <p:nvPicPr>
          <p:cNvPr id="275" name="images-15.jpg" descr="images-15.jpg"/>
          <p:cNvPicPr>
            <a:picLocks noChangeAspect="1"/>
          </p:cNvPicPr>
          <p:nvPr/>
        </p:nvPicPr>
        <p:blipFill>
          <a:blip r:embed="rId3">
            <a:extLst/>
          </a:blip>
          <a:stretch>
            <a:fillRect/>
          </a:stretch>
        </p:blipFill>
        <p:spPr>
          <a:xfrm>
            <a:off x="3583304" y="1777153"/>
            <a:ext cx="1524002" cy="1524001"/>
          </a:xfrm>
          <a:prstGeom prst="rect">
            <a:avLst/>
          </a:prstGeom>
          <a:ln w="12700">
            <a:miter lim="400000"/>
          </a:ln>
        </p:spPr>
      </p:pic>
      <p:pic>
        <p:nvPicPr>
          <p:cNvPr id="276" name="download-13.jpg" descr="download-13.jpg"/>
          <p:cNvPicPr>
            <a:picLocks noChangeAspect="1"/>
          </p:cNvPicPr>
          <p:nvPr/>
        </p:nvPicPr>
        <p:blipFill>
          <a:blip r:embed="rId4">
            <a:extLst/>
          </a:blip>
          <a:stretch>
            <a:fillRect/>
          </a:stretch>
        </p:blipFill>
        <p:spPr>
          <a:xfrm>
            <a:off x="3729037" y="5983393"/>
            <a:ext cx="1524001" cy="1524001"/>
          </a:xfrm>
          <a:prstGeom prst="rect">
            <a:avLst/>
          </a:prstGeom>
          <a:ln w="12700">
            <a:miter lim="400000"/>
          </a:ln>
        </p:spPr>
      </p:pic>
      <p:pic>
        <p:nvPicPr>
          <p:cNvPr id="277" name="download-12.jpg" descr="download-12.jpg"/>
          <p:cNvPicPr>
            <a:picLocks noChangeAspect="1"/>
          </p:cNvPicPr>
          <p:nvPr/>
        </p:nvPicPr>
        <p:blipFill>
          <a:blip r:embed="rId5">
            <a:extLst/>
          </a:blip>
          <a:stretch>
            <a:fillRect/>
          </a:stretch>
        </p:blipFill>
        <p:spPr>
          <a:xfrm>
            <a:off x="8421370" y="4189941"/>
            <a:ext cx="2032001" cy="1137921"/>
          </a:xfrm>
          <a:prstGeom prst="rect">
            <a:avLst/>
          </a:prstGeom>
          <a:ln w="12700">
            <a:miter lim="400000"/>
          </a:ln>
        </p:spPr>
      </p:pic>
      <p:pic>
        <p:nvPicPr>
          <p:cNvPr id="278" name="download.png" descr="download.png"/>
          <p:cNvPicPr>
            <a:picLocks noChangeAspect="1"/>
          </p:cNvPicPr>
          <p:nvPr/>
        </p:nvPicPr>
        <p:blipFill>
          <a:blip r:embed="rId6">
            <a:extLst/>
          </a:blip>
          <a:stretch>
            <a:fillRect/>
          </a:stretch>
        </p:blipFill>
        <p:spPr>
          <a:xfrm>
            <a:off x="6543463" y="3561133"/>
            <a:ext cx="929958" cy="929958"/>
          </a:xfrm>
          <a:prstGeom prst="rect">
            <a:avLst/>
          </a:prstGeom>
          <a:ln w="12700">
            <a:miter lim="400000"/>
          </a:ln>
        </p:spPr>
      </p:pic>
      <p:pic>
        <p:nvPicPr>
          <p:cNvPr id="279" name="download-15.jpg" descr="download-15.jpg"/>
          <p:cNvPicPr>
            <a:picLocks noChangeAspect="1"/>
          </p:cNvPicPr>
          <p:nvPr/>
        </p:nvPicPr>
        <p:blipFill>
          <a:blip r:embed="rId7">
            <a:extLst/>
          </a:blip>
          <a:stretch>
            <a:fillRect/>
          </a:stretch>
        </p:blipFill>
        <p:spPr>
          <a:xfrm>
            <a:off x="10534332" y="3029509"/>
            <a:ext cx="2099735" cy="1104055"/>
          </a:xfrm>
          <a:prstGeom prst="rect">
            <a:avLst/>
          </a:prstGeom>
          <a:ln w="12700">
            <a:miter lim="400000"/>
          </a:ln>
        </p:spPr>
      </p:pic>
      <p:pic>
        <p:nvPicPr>
          <p:cNvPr id="280" name="Image" descr="Image"/>
          <p:cNvPicPr>
            <a:picLocks noChangeAspect="1"/>
          </p:cNvPicPr>
          <p:nvPr/>
        </p:nvPicPr>
        <p:blipFill>
          <a:blip r:embed="rId8">
            <a:extLst/>
          </a:blip>
          <a:stretch>
            <a:fillRect/>
          </a:stretch>
        </p:blipFill>
        <p:spPr>
          <a:xfrm>
            <a:off x="8908944" y="2345948"/>
            <a:ext cx="1056853" cy="798784"/>
          </a:xfrm>
          <a:prstGeom prst="rect">
            <a:avLst/>
          </a:prstGeom>
          <a:ln w="12700">
            <a:miter lim="400000"/>
          </a:ln>
        </p:spPr>
      </p:pic>
      <p:pic>
        <p:nvPicPr>
          <p:cNvPr id="281" name="Image" descr="Image"/>
          <p:cNvPicPr>
            <a:picLocks noChangeAspect="1"/>
          </p:cNvPicPr>
          <p:nvPr/>
        </p:nvPicPr>
        <p:blipFill>
          <a:blip r:embed="rId9">
            <a:extLst/>
          </a:blip>
          <a:stretch>
            <a:fillRect/>
          </a:stretch>
        </p:blipFill>
        <p:spPr>
          <a:xfrm>
            <a:off x="6946000" y="5993765"/>
            <a:ext cx="1693334" cy="1361441"/>
          </a:xfrm>
          <a:prstGeom prst="rect">
            <a:avLst/>
          </a:prstGeom>
          <a:ln w="12700">
            <a:miter lim="400000"/>
          </a:ln>
        </p:spPr>
      </p:pic>
      <p:pic>
        <p:nvPicPr>
          <p:cNvPr id="282" name="Image" descr="Image"/>
          <p:cNvPicPr>
            <a:picLocks noChangeAspect="1"/>
          </p:cNvPicPr>
          <p:nvPr/>
        </p:nvPicPr>
        <p:blipFill>
          <a:blip r:embed="rId10">
            <a:extLst/>
          </a:blip>
          <a:stretch>
            <a:fillRect/>
          </a:stretch>
        </p:blipFill>
        <p:spPr>
          <a:xfrm>
            <a:off x="10332297" y="5614246"/>
            <a:ext cx="1835574" cy="1259841"/>
          </a:xfrm>
          <a:prstGeom prst="rect">
            <a:avLst/>
          </a:prstGeom>
          <a:ln w="12700">
            <a:miter lim="400000"/>
          </a:ln>
        </p:spPr>
      </p:pic>
      <p:sp>
        <p:nvSpPr>
          <p:cNvPr id="283" name="Arrow"/>
          <p:cNvSpPr/>
          <p:nvPr/>
        </p:nvSpPr>
        <p:spPr>
          <a:xfrm rot="5418649">
            <a:off x="3924163" y="5352958"/>
            <a:ext cx="842314" cy="603071"/>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84" name="Arrow"/>
          <p:cNvSpPr/>
          <p:nvPr/>
        </p:nvSpPr>
        <p:spPr>
          <a:xfrm rot="5418649">
            <a:off x="3924163" y="3280319"/>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85" name="Arrow"/>
          <p:cNvSpPr/>
          <p:nvPr/>
        </p:nvSpPr>
        <p:spPr>
          <a:xfrm rot="7758649">
            <a:off x="8456740" y="5389684"/>
            <a:ext cx="842314" cy="603071"/>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86" name="Arrow"/>
          <p:cNvSpPr/>
          <p:nvPr/>
        </p:nvSpPr>
        <p:spPr>
          <a:xfrm rot="11958649">
            <a:off x="7559819" y="4215076"/>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87" name="Arrow"/>
          <p:cNvSpPr/>
          <p:nvPr/>
        </p:nvSpPr>
        <p:spPr>
          <a:xfrm rot="2598649">
            <a:off x="10033710" y="5395188"/>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88" name="Arrow"/>
          <p:cNvSpPr/>
          <p:nvPr/>
        </p:nvSpPr>
        <p:spPr>
          <a:xfrm rot="16158649">
            <a:off x="9016246" y="3469972"/>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89" name="Arrow"/>
          <p:cNvSpPr/>
          <p:nvPr/>
        </p:nvSpPr>
        <p:spPr>
          <a:xfrm rot="19860000">
            <a:off x="10467203" y="4193463"/>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290" name="Title 1"/>
          <p:cNvSpPr txBox="1"/>
          <p:nvPr>
            <p:ph type="title"/>
          </p:nvPr>
        </p:nvSpPr>
        <p:spPr>
          <a:xfrm>
            <a:off x="5581227" y="1618826"/>
            <a:ext cx="2432490" cy="1239521"/>
          </a:xfrm>
          <a:prstGeom prst="rect">
            <a:avLst/>
          </a:prstGeom>
        </p:spPr>
        <p:txBody>
          <a:bodyPr anchor="b"/>
          <a:lstStyle>
            <a:lvl1pPr algn="ctr" defTabSz="461670">
              <a:defRPr b="0" cap="none" sz="4402">
                <a:latin typeface="Calibri Light"/>
                <a:ea typeface="Calibri Light"/>
                <a:cs typeface="Calibri Light"/>
                <a:sym typeface="Calibri Light"/>
              </a:defRPr>
            </a:lvl1pPr>
          </a:lstStyle>
          <a:p>
            <a:pPr/>
            <a:r>
              <a:t>1.0 to 3.0</a:t>
            </a:r>
          </a:p>
        </p:txBody>
      </p:sp>
      <p:pic>
        <p:nvPicPr>
          <p:cNvPr id="291" name="Picture 8" descr="Picture 8"/>
          <p:cNvPicPr>
            <a:picLocks noChangeAspect="1"/>
          </p:cNvPicPr>
          <p:nvPr/>
        </p:nvPicPr>
        <p:blipFill>
          <a:blip r:embed="rId11">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Straight Connector 6"/>
          <p:cNvSpPr/>
          <p:nvPr/>
        </p:nvSpPr>
        <p:spPr>
          <a:xfrm flipH="1">
            <a:off x="5863945" y="1755139"/>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sp>
        <p:nvSpPr>
          <p:cNvPr id="294" name="Hierarchies…"/>
          <p:cNvSpPr txBox="1"/>
          <p:nvPr>
            <p:ph type="body" sz="half" idx="1"/>
          </p:nvPr>
        </p:nvSpPr>
        <p:spPr>
          <a:xfrm>
            <a:off x="618987" y="1964256"/>
            <a:ext cx="4591958" cy="7014008"/>
          </a:xfrm>
          <a:prstGeom prst="rect">
            <a:avLst/>
          </a:prstGeom>
        </p:spPr>
        <p:txBody>
          <a:bodyPr/>
          <a:lstStyle/>
          <a:p>
            <a:pPr marL="0" indent="0" defTabSz="533196">
              <a:spcBef>
                <a:spcPts val="800"/>
              </a:spcBef>
              <a:buSzTx/>
              <a:buFontTx/>
              <a:buNone/>
              <a:defRPr b="1" sz="2460"/>
            </a:pPr>
            <a:r>
              <a:t>Hierarchies</a:t>
            </a:r>
          </a:p>
          <a:p>
            <a:pPr marL="357803" indent="-357803" defTabSz="533196">
              <a:spcBef>
                <a:spcPts val="800"/>
              </a:spcBef>
              <a:buFontTx/>
              <a:defRPr sz="2460"/>
            </a:pPr>
            <a:r>
              <a:rPr b="1"/>
              <a:t>Organizational</a:t>
            </a:r>
            <a:r>
              <a:t> </a:t>
            </a:r>
            <a:r>
              <a:rPr i="1"/>
              <a:t>chart</a:t>
            </a:r>
          </a:p>
          <a:p>
            <a:pPr marL="357803" indent="-357803" defTabSz="533196">
              <a:spcBef>
                <a:spcPts val="800"/>
              </a:spcBef>
              <a:buFontTx/>
              <a:defRPr sz="2460"/>
            </a:pPr>
            <a:r>
              <a:t>Clear centralized </a:t>
            </a:r>
            <a:r>
              <a:rPr b="1" i="1"/>
              <a:t>communication</a:t>
            </a:r>
          </a:p>
          <a:p>
            <a:pPr marL="357803" indent="-357803" defTabSz="533196">
              <a:spcBef>
                <a:spcPts val="800"/>
              </a:spcBef>
              <a:buFontTx/>
              <a:defRPr sz="2460"/>
            </a:pPr>
            <a:r>
              <a:rPr b="1" i="1"/>
              <a:t>Production</a:t>
            </a:r>
            <a:r>
              <a:t> is key</a:t>
            </a:r>
          </a:p>
          <a:p>
            <a:pPr marL="357803" indent="-357803" defTabSz="533196">
              <a:spcBef>
                <a:spcPts val="800"/>
              </a:spcBef>
              <a:buFontTx/>
              <a:defRPr sz="2460"/>
            </a:pPr>
            <a:r>
              <a:t>Good for </a:t>
            </a:r>
            <a:r>
              <a:rPr i="1"/>
              <a:t>routine</a:t>
            </a:r>
            <a:r>
              <a:t>/quality control/solving known </a:t>
            </a:r>
            <a:r>
              <a:rPr b="1"/>
              <a:t>problems</a:t>
            </a:r>
          </a:p>
          <a:p>
            <a:pPr marL="357803" indent="-357803" defTabSz="533196">
              <a:spcBef>
                <a:spcPts val="800"/>
              </a:spcBef>
              <a:buFontTx/>
              <a:defRPr sz="2460"/>
            </a:pPr>
            <a:r>
              <a:rPr b="1" i="1"/>
              <a:t>People</a:t>
            </a:r>
            <a:r>
              <a:t> specialize and are to be managed</a:t>
            </a:r>
          </a:p>
          <a:p>
            <a:pPr marL="357803" indent="-357803" defTabSz="533196">
              <a:spcBef>
                <a:spcPts val="800"/>
              </a:spcBef>
              <a:buFontTx/>
              <a:defRPr sz="2460"/>
            </a:pPr>
            <a:r>
              <a:t>Direction/</a:t>
            </a:r>
            <a:r>
              <a:rPr b="1"/>
              <a:t>vision</a:t>
            </a:r>
            <a:r>
              <a:t> decided from the top - </a:t>
            </a:r>
            <a:r>
              <a:rPr i="1"/>
              <a:t>flows down</a:t>
            </a:r>
            <a:endParaRPr i="1"/>
          </a:p>
          <a:p>
            <a:pPr marL="357803" indent="-357803" defTabSz="533196">
              <a:spcBef>
                <a:spcPts val="800"/>
              </a:spcBef>
              <a:buFontTx/>
              <a:defRPr sz="2460"/>
            </a:pPr>
            <a:r>
              <a:rPr b="1"/>
              <a:t>Work</a:t>
            </a:r>
            <a:r>
              <a:t> </a:t>
            </a:r>
            <a:r>
              <a:rPr i="1"/>
              <a:t>flows up</a:t>
            </a:r>
          </a:p>
          <a:p>
            <a:pPr marL="357803" indent="-357803" defTabSz="533196">
              <a:spcBef>
                <a:spcPts val="800"/>
              </a:spcBef>
              <a:buFontTx/>
              <a:defRPr sz="2460"/>
            </a:pPr>
            <a:r>
              <a:t>Universal </a:t>
            </a:r>
            <a:r>
              <a:rPr b="1" i="1"/>
              <a:t>practices</a:t>
            </a:r>
            <a:r>
              <a:t> - apply across contexts</a:t>
            </a:r>
          </a:p>
          <a:p>
            <a:pPr marL="357803" indent="-357803" defTabSz="533196">
              <a:spcBef>
                <a:spcPts val="800"/>
              </a:spcBef>
              <a:buFontTx/>
              <a:defRPr sz="2460"/>
            </a:pPr>
            <a:r>
              <a:rPr b="1"/>
              <a:t>Change</a:t>
            </a:r>
            <a:r>
              <a:t> via strategy</a:t>
            </a:r>
          </a:p>
        </p:txBody>
      </p:sp>
      <p:sp>
        <p:nvSpPr>
          <p:cNvPr id="295" name="Title 3"/>
          <p:cNvSpPr txBox="1"/>
          <p:nvPr>
            <p:ph type="title"/>
          </p:nvPr>
        </p:nvSpPr>
        <p:spPr>
          <a:xfrm>
            <a:off x="896989" y="361170"/>
            <a:ext cx="4035953" cy="1239521"/>
          </a:xfrm>
          <a:prstGeom prst="rect">
            <a:avLst/>
          </a:prstGeom>
        </p:spPr>
        <p:txBody>
          <a:bodyPr/>
          <a:lstStyle>
            <a:lvl1pPr algn="ctr">
              <a:defRPr sz="3800"/>
            </a:lvl1pPr>
          </a:lstStyle>
          <a:p>
            <a:pPr/>
            <a:r>
              <a:t>Organization1.0</a:t>
            </a:r>
          </a:p>
        </p:txBody>
      </p:sp>
      <p:sp>
        <p:nvSpPr>
          <p:cNvPr id="296" name="Digital world - Facebook/iPhone…"/>
          <p:cNvSpPr txBox="1"/>
          <p:nvPr/>
        </p:nvSpPr>
        <p:spPr>
          <a:xfrm>
            <a:off x="6135216" y="1808091"/>
            <a:ext cx="6544947" cy="7197951"/>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ormAutofit fontScale="100000" lnSpcReduction="0"/>
          </a:bodyPr>
          <a:lstStyle/>
          <a:p>
            <a:pPr algn="l" defTabSz="520192">
              <a:spcBef>
                <a:spcPts val="800"/>
              </a:spcBef>
              <a:defRPr>
                <a:latin typeface="Calibri"/>
                <a:ea typeface="Calibri"/>
                <a:cs typeface="Calibri"/>
                <a:sym typeface="Calibri"/>
              </a:defRPr>
            </a:pPr>
            <a:r>
              <a:t>Digital world - Facebook/iPhone</a:t>
            </a:r>
          </a:p>
          <a:p>
            <a:pPr marL="352926" indent="-352926" algn="l" defTabSz="520192">
              <a:spcBef>
                <a:spcPts val="800"/>
              </a:spcBef>
              <a:buSzPct val="100000"/>
              <a:buChar char="•"/>
              <a:defRPr b="0">
                <a:latin typeface="Calibri"/>
                <a:ea typeface="Calibri"/>
                <a:cs typeface="Calibri"/>
                <a:sym typeface="Calibri"/>
              </a:defRPr>
            </a:pPr>
            <a:r>
              <a:rPr b="1" i="1"/>
              <a:t>Integrated</a:t>
            </a:r>
            <a:r>
              <a:rPr i="1"/>
              <a:t> and global </a:t>
            </a:r>
            <a:r>
              <a:t>- 2007 marked a shift - iPhone, big data, Facebook, internet has global reach, AI</a:t>
            </a:r>
          </a:p>
          <a:p>
            <a:pPr marL="352926" indent="-352926" algn="l" defTabSz="520192">
              <a:spcBef>
                <a:spcPts val="800"/>
              </a:spcBef>
              <a:buSzPct val="100000"/>
              <a:buChar char="•"/>
              <a:defRPr b="0">
                <a:latin typeface="Calibri"/>
                <a:ea typeface="Calibri"/>
                <a:cs typeface="Calibri"/>
                <a:sym typeface="Calibri"/>
              </a:defRPr>
            </a:pPr>
            <a:r>
              <a:rPr b="1" i="1"/>
              <a:t>Decentralized</a:t>
            </a:r>
            <a:r>
              <a:t> and diversified</a:t>
            </a:r>
          </a:p>
          <a:p>
            <a:pPr marL="352926" indent="-352926" algn="l" defTabSz="520192">
              <a:spcBef>
                <a:spcPts val="800"/>
              </a:spcBef>
              <a:buSzPct val="100000"/>
              <a:buChar char="•"/>
              <a:defRPr b="0">
                <a:latin typeface="Calibri"/>
                <a:ea typeface="Calibri"/>
                <a:cs typeface="Calibri"/>
                <a:sym typeface="Calibri"/>
              </a:defRPr>
            </a:pPr>
            <a:r>
              <a:rPr i="1"/>
              <a:t>Environment</a:t>
            </a:r>
            <a:r>
              <a:t> is not predictable (VUCA) - focus on </a:t>
            </a:r>
            <a:r>
              <a:rPr b="1"/>
              <a:t>conditions</a:t>
            </a:r>
            <a:r>
              <a:t>, not outcomes.</a:t>
            </a:r>
          </a:p>
          <a:p>
            <a:pPr marL="352926" indent="-352926" algn="l" defTabSz="520192">
              <a:spcBef>
                <a:spcPts val="800"/>
              </a:spcBef>
              <a:buSzPct val="100000"/>
              <a:buChar char="•"/>
              <a:defRPr b="0">
                <a:latin typeface="Calibri"/>
                <a:ea typeface="Calibri"/>
                <a:cs typeface="Calibri"/>
                <a:sym typeface="Calibri"/>
              </a:defRPr>
            </a:pPr>
            <a:r>
              <a:t>Adaptive challenge and </a:t>
            </a:r>
            <a:r>
              <a:rPr b="1" i="1"/>
              <a:t>complexity</a:t>
            </a:r>
          </a:p>
          <a:p>
            <a:pPr marL="352926" indent="-352926" algn="l" defTabSz="520192">
              <a:spcBef>
                <a:spcPts val="800"/>
              </a:spcBef>
              <a:buSzPct val="100000"/>
              <a:buChar char="•"/>
              <a:defRPr b="0">
                <a:latin typeface="Calibri"/>
                <a:ea typeface="Calibri"/>
                <a:cs typeface="Calibri"/>
                <a:sym typeface="Calibri"/>
              </a:defRPr>
            </a:pPr>
            <a:r>
              <a:rPr b="1"/>
              <a:t>E</a:t>
            </a:r>
            <a:r>
              <a:rPr b="1" i="1"/>
              <a:t>mpower</a:t>
            </a:r>
            <a:r>
              <a:rPr i="1"/>
              <a:t> “all”</a:t>
            </a:r>
            <a:r>
              <a:t> - ease of creating and collaborating</a:t>
            </a:r>
          </a:p>
          <a:p>
            <a:pPr marL="352926" indent="-352926" algn="l" defTabSz="520192">
              <a:spcBef>
                <a:spcPts val="800"/>
              </a:spcBef>
              <a:buSzPct val="100000"/>
              <a:buChar char="•"/>
              <a:defRPr b="0">
                <a:latin typeface="Calibri"/>
                <a:ea typeface="Calibri"/>
                <a:cs typeface="Calibri"/>
                <a:sym typeface="Calibri"/>
              </a:defRPr>
            </a:pPr>
            <a:r>
              <a:t>Generous - </a:t>
            </a:r>
            <a:r>
              <a:rPr b="1" i="1"/>
              <a:t>gift economy</a:t>
            </a:r>
            <a:endParaRPr b="1" i="1"/>
          </a:p>
          <a:p>
            <a:pPr marL="352926" indent="-352926" algn="l" defTabSz="520192">
              <a:spcBef>
                <a:spcPts val="800"/>
              </a:spcBef>
              <a:buSzPct val="100000"/>
              <a:buChar char="•"/>
              <a:defRPr b="0">
                <a:latin typeface="Calibri"/>
                <a:ea typeface="Calibri"/>
                <a:cs typeface="Calibri"/>
                <a:sym typeface="Calibri"/>
              </a:defRPr>
            </a:pPr>
            <a:r>
              <a:rPr b="1" i="1"/>
              <a:t>Open</a:t>
            </a:r>
            <a:r>
              <a:t> and transparent</a:t>
            </a:r>
          </a:p>
          <a:p>
            <a:pPr marL="352926" indent="-352926" algn="l" defTabSz="520192">
              <a:spcBef>
                <a:spcPts val="800"/>
              </a:spcBef>
              <a:buSzPct val="100000"/>
              <a:buChar char="•"/>
              <a:defRPr b="0">
                <a:latin typeface="Calibri"/>
                <a:ea typeface="Calibri"/>
                <a:cs typeface="Calibri"/>
                <a:sym typeface="Calibri"/>
              </a:defRPr>
            </a:pPr>
            <a:r>
              <a:rPr b="1" i="1"/>
              <a:t>Self-directed</a:t>
            </a:r>
            <a:r>
              <a:rPr b="1"/>
              <a:t>,</a:t>
            </a:r>
            <a:r>
              <a:t> not led </a:t>
            </a:r>
          </a:p>
          <a:p>
            <a:pPr marL="352926" indent="-352926" algn="l" defTabSz="520192">
              <a:spcBef>
                <a:spcPts val="800"/>
              </a:spcBef>
              <a:buSzPct val="100000"/>
              <a:buChar char="•"/>
              <a:defRPr b="0">
                <a:latin typeface="Calibri"/>
                <a:ea typeface="Calibri"/>
                <a:cs typeface="Calibri"/>
                <a:sym typeface="Calibri"/>
              </a:defRPr>
            </a:pPr>
            <a:r>
              <a:t>Crowdsourcing</a:t>
            </a:r>
            <a:r>
              <a:rPr i="1"/>
              <a:t> - </a:t>
            </a:r>
            <a:r>
              <a:rPr b="1" i="1"/>
              <a:t>curation</a:t>
            </a:r>
            <a:r>
              <a:t>.</a:t>
            </a:r>
          </a:p>
          <a:p>
            <a:pPr marL="352926" indent="-352926" algn="l" defTabSz="520192">
              <a:spcBef>
                <a:spcPts val="800"/>
              </a:spcBef>
              <a:buSzPct val="100000"/>
              <a:buChar char="•"/>
              <a:defRPr b="0">
                <a:latin typeface="Calibri"/>
                <a:ea typeface="Calibri"/>
                <a:cs typeface="Calibri"/>
                <a:sym typeface="Calibri"/>
              </a:defRPr>
            </a:pPr>
            <a:r>
              <a:rPr i="1"/>
              <a:t>DIY</a:t>
            </a:r>
            <a:r>
              <a:t> - </a:t>
            </a:r>
            <a:r>
              <a:rPr b="1"/>
              <a:t>amateur</a:t>
            </a:r>
            <a:r>
              <a:t> valued less than professional.</a:t>
            </a:r>
          </a:p>
          <a:p>
            <a:pPr marL="352926" indent="-352926" algn="l" defTabSz="520192">
              <a:spcBef>
                <a:spcPts val="800"/>
              </a:spcBef>
              <a:buSzPct val="100000"/>
              <a:buChar char="•"/>
              <a:defRPr>
                <a:latin typeface="Calibri"/>
                <a:ea typeface="Calibri"/>
                <a:cs typeface="Calibri"/>
                <a:sym typeface="Calibri"/>
              </a:defRPr>
            </a:pPr>
            <a:r>
              <a:t>Change via mass participation</a:t>
            </a:r>
          </a:p>
        </p:txBody>
      </p:sp>
      <p:sp>
        <p:nvSpPr>
          <p:cNvPr id="297" name="Title 3"/>
          <p:cNvSpPr txBox="1"/>
          <p:nvPr/>
        </p:nvSpPr>
        <p:spPr>
          <a:xfrm>
            <a:off x="6815770" y="361170"/>
            <a:ext cx="4035953" cy="1239521"/>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chor="b">
            <a:normAutofit fontScale="100000" lnSpcReduction="0"/>
          </a:bodyPr>
          <a:lstStyle>
            <a:lvl1pPr defTabSz="650240">
              <a:defRPr sz="3800">
                <a:latin typeface="Calibri"/>
                <a:ea typeface="Calibri"/>
                <a:cs typeface="Calibri"/>
                <a:sym typeface="Calibri"/>
              </a:defRPr>
            </a:lvl1pPr>
          </a:lstStyle>
          <a:p>
            <a:pPr/>
            <a:r>
              <a:t>Organization 3.0</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Congregations are not the ends, but a means for nurturing faith and participating in God’s mission.…"/>
          <p:cNvSpPr txBox="1"/>
          <p:nvPr>
            <p:ph type="title"/>
          </p:nvPr>
        </p:nvSpPr>
        <p:spPr>
          <a:xfrm>
            <a:off x="2544340" y="2652821"/>
            <a:ext cx="9334393" cy="4231211"/>
          </a:xfrm>
          <a:prstGeom prst="rect">
            <a:avLst/>
          </a:prstGeom>
        </p:spPr>
        <p:txBody>
          <a:bodyPr anchor="t"/>
          <a:lstStyle/>
          <a:p>
            <a:pPr algn="l" defTabSz="513689">
              <a:defRPr sz="3792">
                <a:latin typeface="Calibri Light"/>
                <a:ea typeface="Calibri Light"/>
                <a:cs typeface="Calibri Light"/>
                <a:sym typeface="Calibri Light"/>
              </a:defRPr>
            </a:pPr>
            <a:r>
              <a:rPr b="1"/>
              <a:t>Congregations</a:t>
            </a:r>
            <a:r>
              <a:t> are not the ends, but a </a:t>
            </a:r>
            <a:r>
              <a:rPr b="1"/>
              <a:t>means</a:t>
            </a:r>
            <a:r>
              <a:t> for nurturing faith and participating in God’s mission.</a:t>
            </a:r>
          </a:p>
          <a:p>
            <a:pPr algn="l" defTabSz="513689">
              <a:defRPr i="1" sz="3792">
                <a:latin typeface="Calibri Light"/>
                <a:ea typeface="Calibri Light"/>
                <a:cs typeface="Calibri Light"/>
                <a:sym typeface="Calibri Light"/>
              </a:defRPr>
            </a:pPr>
          </a:p>
          <a:p>
            <a:pPr algn="l" defTabSz="513689">
              <a:defRPr sz="3950">
                <a:latin typeface="Calibri Light"/>
                <a:ea typeface="Calibri Light"/>
                <a:cs typeface="Calibri Light"/>
                <a:sym typeface="Calibri Light"/>
              </a:defRPr>
            </a:pPr>
            <a:r>
              <a:rPr sz="3792"/>
              <a:t>“What if congregations operated more like </a:t>
            </a:r>
            <a:r>
              <a:rPr b="1" sz="3792"/>
              <a:t>platforms</a:t>
            </a:r>
            <a:r>
              <a:rPr sz="3792"/>
              <a:t> than self-sustaining organizations?”</a:t>
            </a:r>
            <a:r>
              <a:t> </a:t>
            </a:r>
          </a:p>
        </p:txBody>
      </p:sp>
      <p:pic>
        <p:nvPicPr>
          <p:cNvPr id="302" name="Image" descr="Image"/>
          <p:cNvPicPr>
            <a:picLocks noChangeAspect="1"/>
          </p:cNvPicPr>
          <p:nvPr/>
        </p:nvPicPr>
        <p:blipFill>
          <a:blip r:embed="rId2">
            <a:extLst/>
          </a:blip>
          <a:stretch>
            <a:fillRect/>
          </a:stretch>
        </p:blipFill>
        <p:spPr>
          <a:xfrm>
            <a:off x="10333143" y="6439518"/>
            <a:ext cx="1591735" cy="1456268"/>
          </a:xfrm>
          <a:prstGeom prst="rect">
            <a:avLst/>
          </a:prstGeom>
          <a:ln w="12700">
            <a:miter lim="400000"/>
          </a:ln>
        </p:spPr>
      </p:pic>
      <p:pic>
        <p:nvPicPr>
          <p:cNvPr id="303" name="Picture 11" descr="Picture 11"/>
          <p:cNvPicPr>
            <a:picLocks noChangeAspect="1"/>
          </p:cNvPicPr>
          <p:nvPr/>
        </p:nvPicPr>
        <p:blipFill>
          <a:blip r:embed="rId3">
            <a:extLst/>
          </a:blip>
          <a:srcRect l="25000" t="30662" r="0" b="32987"/>
          <a:stretch>
            <a:fillRect/>
          </a:stretch>
        </p:blipFill>
        <p:spPr>
          <a:xfrm rot="16200000">
            <a:off x="-3533225" y="3651888"/>
            <a:ext cx="9335445" cy="222841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5" name="Picture 11" descr="Picture 11"/>
          <p:cNvPicPr>
            <a:picLocks noChangeAspect="1"/>
          </p:cNvPicPr>
          <p:nvPr/>
        </p:nvPicPr>
        <p:blipFill>
          <a:blip r:embed="rId2">
            <a:extLst/>
          </a:blip>
          <a:srcRect l="25000" t="30662" r="0" b="32987"/>
          <a:stretch>
            <a:fillRect/>
          </a:stretch>
        </p:blipFill>
        <p:spPr>
          <a:xfrm rot="16200000">
            <a:off x="-3533225" y="3651888"/>
            <a:ext cx="9335445" cy="2228416"/>
          </a:xfrm>
          <a:prstGeom prst="rect">
            <a:avLst/>
          </a:prstGeom>
          <a:ln w="12700">
            <a:miter lim="400000"/>
          </a:ln>
        </p:spPr>
      </p:pic>
      <p:sp>
        <p:nvSpPr>
          <p:cNvPr id="306" name="Characteristics of a platform.…"/>
          <p:cNvSpPr txBox="1"/>
          <p:nvPr>
            <p:ph type="title"/>
          </p:nvPr>
        </p:nvSpPr>
        <p:spPr>
          <a:xfrm>
            <a:off x="2544340" y="2480513"/>
            <a:ext cx="10357479" cy="4792574"/>
          </a:xfrm>
          <a:prstGeom prst="rect">
            <a:avLst/>
          </a:prstGeom>
        </p:spPr>
        <p:txBody>
          <a:bodyPr anchor="t"/>
          <a:lstStyle/>
          <a:p>
            <a:pPr algn="l">
              <a:defRPr sz="4600">
                <a:latin typeface="Calibri Light"/>
                <a:ea typeface="Calibri Light"/>
                <a:cs typeface="Calibri Light"/>
                <a:sym typeface="Calibri Light"/>
              </a:defRPr>
            </a:pPr>
            <a:r>
              <a:t>Characteristics of a </a:t>
            </a:r>
            <a:r>
              <a:rPr b="1"/>
              <a:t>platform.</a:t>
            </a:r>
            <a:endParaRPr b="1" sz="4800"/>
          </a:p>
          <a:p>
            <a:pPr algn="l">
              <a:defRPr sz="4000">
                <a:latin typeface="Calibri Light"/>
                <a:ea typeface="Calibri Light"/>
                <a:cs typeface="Calibri Light"/>
                <a:sym typeface="Calibri Light"/>
              </a:defRPr>
            </a:pPr>
            <a:r>
              <a:t>- porous </a:t>
            </a:r>
            <a:r>
              <a:rPr b="1"/>
              <a:t>boundaries</a:t>
            </a:r>
          </a:p>
          <a:p>
            <a:pPr algn="l">
              <a:defRPr sz="4000">
                <a:latin typeface="Calibri Light"/>
                <a:ea typeface="Calibri Light"/>
                <a:cs typeface="Calibri Light"/>
                <a:sym typeface="Calibri Light"/>
              </a:defRPr>
            </a:pPr>
            <a:r>
              <a:t>- centered-set/self-organizing </a:t>
            </a:r>
            <a:r>
              <a:rPr b="1"/>
              <a:t>hub</a:t>
            </a:r>
          </a:p>
          <a:p>
            <a:pPr algn="l">
              <a:defRPr sz="4000">
                <a:latin typeface="Calibri Light"/>
                <a:ea typeface="Calibri Light"/>
                <a:cs typeface="Calibri Light"/>
                <a:sym typeface="Calibri Light"/>
              </a:defRPr>
            </a:pPr>
            <a:r>
              <a:t>- rely on bonding and bridging </a:t>
            </a:r>
          </a:p>
          <a:p>
            <a:pPr lvl="1" algn="l" defTabSz="650240">
              <a:defRPr sz="4000">
                <a:latin typeface="Calibri Light"/>
                <a:ea typeface="Calibri Light"/>
                <a:cs typeface="Calibri Light"/>
                <a:sym typeface="Calibri Light"/>
              </a:defRPr>
            </a:pPr>
            <a:r>
              <a:t>    </a:t>
            </a:r>
            <a:r>
              <a:rPr b="1"/>
              <a:t>relational ties</a:t>
            </a:r>
          </a:p>
          <a:p>
            <a:pPr algn="l">
              <a:defRPr sz="4000">
                <a:latin typeface="Calibri Light"/>
                <a:ea typeface="Calibri Light"/>
                <a:cs typeface="Calibri Light"/>
                <a:sym typeface="Calibri Light"/>
              </a:defRPr>
            </a:pPr>
            <a:r>
              <a:t>- </a:t>
            </a:r>
            <a:r>
              <a:rPr b="1"/>
              <a:t>empower</a:t>
            </a:r>
            <a:r>
              <a:t> participants to solve problems</a:t>
            </a:r>
          </a:p>
          <a:p>
            <a:pPr algn="l">
              <a:defRPr sz="4000">
                <a:latin typeface="Calibri Light"/>
                <a:ea typeface="Calibri Light"/>
                <a:cs typeface="Calibri Light"/>
                <a:sym typeface="Calibri Light"/>
              </a:defRPr>
            </a:pPr>
            <a:r>
              <a:t>- attention to </a:t>
            </a:r>
            <a:r>
              <a:rPr b="1"/>
              <a:t>flow</a:t>
            </a:r>
          </a:p>
        </p:txBody>
      </p:sp>
      <p:pic>
        <p:nvPicPr>
          <p:cNvPr id="307" name="Image" descr="Image"/>
          <p:cNvPicPr>
            <a:picLocks noChangeAspect="1"/>
          </p:cNvPicPr>
          <p:nvPr/>
        </p:nvPicPr>
        <p:blipFill>
          <a:blip r:embed="rId3">
            <a:extLst/>
          </a:blip>
          <a:stretch>
            <a:fillRect/>
          </a:stretch>
        </p:blipFill>
        <p:spPr>
          <a:xfrm>
            <a:off x="10333143" y="6439518"/>
            <a:ext cx="1591735" cy="1456268"/>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Our calling"/>
          <p:cNvSpPr txBox="1"/>
          <p:nvPr>
            <p:ph type="title"/>
          </p:nvPr>
        </p:nvSpPr>
        <p:spPr>
          <a:xfrm>
            <a:off x="952500" y="-13258"/>
            <a:ext cx="11099800" cy="2159001"/>
          </a:xfrm>
          <a:prstGeom prst="rect">
            <a:avLst/>
          </a:prstGeom>
        </p:spPr>
        <p:txBody>
          <a:bodyPr/>
          <a:lstStyle>
            <a:lvl1pPr defTabSz="502412">
              <a:defRPr sz="7052"/>
            </a:lvl1pPr>
          </a:lstStyle>
          <a:p>
            <a:pPr/>
            <a:r>
              <a:t>Congregations as Platform</a:t>
            </a:r>
          </a:p>
        </p:txBody>
      </p:sp>
      <p:sp>
        <p:nvSpPr>
          <p:cNvPr id="310" name="is to steward the future witness to the Christian faith."/>
          <p:cNvSpPr txBox="1"/>
          <p:nvPr/>
        </p:nvSpPr>
        <p:spPr>
          <a:xfrm>
            <a:off x="6304880" y="1617448"/>
            <a:ext cx="4878097"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b="0" sz="2600"/>
            </a:lvl1pPr>
          </a:lstStyle>
          <a:p>
            <a:pPr/>
            <a:r>
              <a:t>for loving God and our Neighbor</a:t>
            </a:r>
          </a:p>
        </p:txBody>
      </p:sp>
      <p:pic>
        <p:nvPicPr>
          <p:cNvPr id="311" name="outdoor_worship_4.jpg" descr="outdoor_worship_4.jpg"/>
          <p:cNvPicPr>
            <a:picLocks noChangeAspect="1"/>
          </p:cNvPicPr>
          <p:nvPr/>
        </p:nvPicPr>
        <p:blipFill>
          <a:blip r:embed="rId3">
            <a:extLst/>
          </a:blip>
          <a:stretch>
            <a:fillRect/>
          </a:stretch>
        </p:blipFill>
        <p:spPr>
          <a:xfrm>
            <a:off x="6040240" y="5049220"/>
            <a:ext cx="5191253" cy="4012098"/>
          </a:xfrm>
          <a:prstGeom prst="rect">
            <a:avLst/>
          </a:prstGeom>
          <a:ln w="12700">
            <a:miter lim="400000"/>
          </a:ln>
        </p:spPr>
      </p:pic>
      <p:pic>
        <p:nvPicPr>
          <p:cNvPr id="312" name="communion.jpg" descr="communion.jpg"/>
          <p:cNvPicPr>
            <a:picLocks noChangeAspect="1"/>
          </p:cNvPicPr>
          <p:nvPr/>
        </p:nvPicPr>
        <p:blipFill>
          <a:blip r:embed="rId4">
            <a:extLst/>
          </a:blip>
          <a:srcRect l="0" t="9690" r="0" b="22821"/>
          <a:stretch>
            <a:fillRect/>
          </a:stretch>
        </p:blipFill>
        <p:spPr>
          <a:xfrm>
            <a:off x="1945170" y="6111000"/>
            <a:ext cx="4050872" cy="2474121"/>
          </a:xfrm>
          <a:prstGeom prst="rect">
            <a:avLst/>
          </a:prstGeom>
          <a:ln w="12700">
            <a:miter lim="400000"/>
          </a:ln>
        </p:spPr>
      </p:pic>
      <p:pic>
        <p:nvPicPr>
          <p:cNvPr id="313" name="iStock_000032293688Medium.jpg" descr="iStock_000032293688Medium.jpg"/>
          <p:cNvPicPr>
            <a:picLocks noChangeAspect="1"/>
          </p:cNvPicPr>
          <p:nvPr/>
        </p:nvPicPr>
        <p:blipFill>
          <a:blip r:embed="rId5">
            <a:extLst/>
          </a:blip>
          <a:stretch>
            <a:fillRect/>
          </a:stretch>
        </p:blipFill>
        <p:spPr>
          <a:xfrm>
            <a:off x="6188197" y="2397324"/>
            <a:ext cx="4202663" cy="2804323"/>
          </a:xfrm>
          <a:prstGeom prst="rect">
            <a:avLst/>
          </a:prstGeom>
          <a:ln w="12700">
            <a:miter lim="400000"/>
          </a:ln>
        </p:spPr>
      </p:pic>
      <p:pic>
        <p:nvPicPr>
          <p:cNvPr id="314" name="download-3.jpg" descr="download-3.jpg"/>
          <p:cNvPicPr>
            <a:picLocks noChangeAspect="1"/>
          </p:cNvPicPr>
          <p:nvPr/>
        </p:nvPicPr>
        <p:blipFill>
          <a:blip r:embed="rId6">
            <a:extLst/>
          </a:blip>
          <a:stretch>
            <a:fillRect/>
          </a:stretch>
        </p:blipFill>
        <p:spPr>
          <a:xfrm>
            <a:off x="1439940" y="4158685"/>
            <a:ext cx="4546601" cy="1790701"/>
          </a:xfrm>
          <a:prstGeom prst="rect">
            <a:avLst/>
          </a:prstGeom>
          <a:ln w="12700">
            <a:miter lim="400000"/>
          </a:ln>
        </p:spPr>
      </p:pic>
      <p:pic>
        <p:nvPicPr>
          <p:cNvPr id="315" name="images-7.jpg" descr="images-7.jpg"/>
          <p:cNvPicPr>
            <a:picLocks noChangeAspect="1"/>
          </p:cNvPicPr>
          <p:nvPr/>
        </p:nvPicPr>
        <p:blipFill>
          <a:blip r:embed="rId7">
            <a:extLst/>
          </a:blip>
          <a:stretch>
            <a:fillRect/>
          </a:stretch>
        </p:blipFill>
        <p:spPr>
          <a:xfrm>
            <a:off x="3559726" y="2082178"/>
            <a:ext cx="2360438" cy="1914893"/>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Title 1"/>
          <p:cNvSpPr txBox="1"/>
          <p:nvPr>
            <p:ph type="title"/>
          </p:nvPr>
        </p:nvSpPr>
        <p:spPr>
          <a:xfrm>
            <a:off x="1145316" y="3758401"/>
            <a:ext cx="10945708" cy="1192108"/>
          </a:xfrm>
          <a:prstGeom prst="rect">
            <a:avLst/>
          </a:prstGeom>
        </p:spPr>
        <p:txBody>
          <a:bodyPr/>
          <a:lstStyle>
            <a:lvl1pPr>
              <a:defRPr b="1">
                <a:latin typeface="Candara"/>
                <a:ea typeface="Candara"/>
                <a:cs typeface="Candara"/>
                <a:sym typeface="Candara"/>
              </a:defRPr>
            </a:lvl1pPr>
          </a:lstStyle>
          <a:p>
            <a:pPr/>
            <a:r>
              <a:t>Innovation</a:t>
            </a:r>
          </a:p>
        </p:txBody>
      </p:sp>
      <p:sp>
        <p:nvSpPr>
          <p:cNvPr id="320" name="Content Placeholder 2"/>
          <p:cNvSpPr txBox="1"/>
          <p:nvPr>
            <p:ph type="body" sz="half" idx="1"/>
          </p:nvPr>
        </p:nvSpPr>
        <p:spPr>
          <a:xfrm>
            <a:off x="2280492" y="5284217"/>
            <a:ext cx="10075150" cy="3822642"/>
          </a:xfrm>
          <a:prstGeom prst="rect">
            <a:avLst/>
          </a:prstGeom>
        </p:spPr>
        <p:txBody>
          <a:bodyPr/>
          <a:lstStyle/>
          <a:p>
            <a:pPr lvl="1" marL="862780" indent="-405580">
              <a:spcBef>
                <a:spcPts val="1200"/>
              </a:spcBef>
              <a:buChar char="•"/>
            </a:pPr>
            <a:r>
              <a:t>An act or series of actions</a:t>
            </a:r>
          </a:p>
          <a:p>
            <a:pPr lvl="1" marL="862780" indent="-405580">
              <a:spcBef>
                <a:spcPts val="1200"/>
              </a:spcBef>
              <a:buChar char="•"/>
            </a:pPr>
            <a:r>
              <a:t>Short or long cycles</a:t>
            </a:r>
          </a:p>
          <a:p>
            <a:pPr lvl="1" marL="862780" indent="-405580">
              <a:spcBef>
                <a:spcPts val="1200"/>
              </a:spcBef>
              <a:buChar char="•"/>
            </a:pPr>
            <a:r>
              <a:t>Can/does exist within hierarchies</a:t>
            </a:r>
          </a:p>
          <a:p>
            <a:pPr lvl="1" marL="862780" indent="-405580">
              <a:spcBef>
                <a:spcPts val="1200"/>
              </a:spcBef>
              <a:buChar char="•"/>
            </a:pPr>
            <a:r>
              <a:t>May lead to entrepreneurial culture</a:t>
            </a:r>
          </a:p>
        </p:txBody>
      </p:sp>
      <p:pic>
        <p:nvPicPr>
          <p:cNvPr id="321" name="Picture 3" descr="Picture 3"/>
          <p:cNvPicPr>
            <a:picLocks noChangeAspect="1"/>
          </p:cNvPicPr>
          <p:nvPr/>
        </p:nvPicPr>
        <p:blipFill>
          <a:blip r:embed="rId3">
            <a:extLst/>
          </a:blip>
          <a:srcRect l="25000" t="30662" r="0" b="32987"/>
          <a:stretch>
            <a:fillRect/>
          </a:stretch>
        </p:blipFill>
        <p:spPr>
          <a:xfrm rot="16200000">
            <a:off x="-3761507" y="3712686"/>
            <a:ext cx="9753602" cy="2328232"/>
          </a:xfrm>
          <a:prstGeom prst="rect">
            <a:avLst/>
          </a:prstGeom>
          <a:ln w="12700">
            <a:miter lim="400000"/>
          </a:ln>
        </p:spPr>
      </p:pic>
      <p:grpSp>
        <p:nvGrpSpPr>
          <p:cNvPr id="324" name="Picture 4"/>
          <p:cNvGrpSpPr/>
          <p:nvPr/>
        </p:nvGrpSpPr>
        <p:grpSpPr>
          <a:xfrm>
            <a:off x="8184997" y="437066"/>
            <a:ext cx="4231262" cy="2987626"/>
            <a:chOff x="0" y="0"/>
            <a:chExt cx="4231260" cy="2987625"/>
          </a:xfrm>
        </p:grpSpPr>
        <p:pic>
          <p:nvPicPr>
            <p:cNvPr id="323" name="Picture 4" descr="Picture 4"/>
            <p:cNvPicPr>
              <a:picLocks noChangeAspect="1"/>
            </p:cNvPicPr>
            <p:nvPr/>
          </p:nvPicPr>
          <p:blipFill>
            <a:blip r:embed="rId4">
              <a:extLst/>
            </a:blip>
            <a:stretch>
              <a:fillRect/>
            </a:stretch>
          </p:blipFill>
          <p:spPr>
            <a:xfrm>
              <a:off x="203200" y="203200"/>
              <a:ext cx="3824861" cy="2543126"/>
            </a:xfrm>
            <a:prstGeom prst="rect">
              <a:avLst/>
            </a:prstGeom>
            <a:ln>
              <a:noFill/>
            </a:ln>
            <a:effectLst/>
          </p:spPr>
        </p:pic>
        <p:pic>
          <p:nvPicPr>
            <p:cNvPr id="322" name="Picture 4" descr="Picture 4"/>
            <p:cNvPicPr>
              <a:picLocks noChangeAspect="0"/>
            </p:cNvPicPr>
            <p:nvPr/>
          </p:nvPicPr>
          <p:blipFill>
            <a:blip r:embed="rId5">
              <a:extLst/>
            </a:blip>
            <a:stretch>
              <a:fillRect/>
            </a:stretch>
          </p:blipFill>
          <p:spPr>
            <a:xfrm>
              <a:off x="0" y="0"/>
              <a:ext cx="4231261" cy="2987626"/>
            </a:xfrm>
            <a:prstGeom prst="rect">
              <a:avLst/>
            </a:prstGeom>
            <a:effectLst/>
          </p:spPr>
        </p:pic>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8" name="Picture 5" descr="Picture 5"/>
          <p:cNvPicPr>
            <a:picLocks noChangeAspect="1"/>
          </p:cNvPicPr>
          <p:nvPr/>
        </p:nvPicPr>
        <p:blipFill>
          <a:blip r:embed="rId3">
            <a:extLst/>
          </a:blip>
          <a:srcRect l="25000" t="30662" r="0" b="32987"/>
          <a:stretch>
            <a:fillRect/>
          </a:stretch>
        </p:blipFill>
        <p:spPr>
          <a:xfrm rot="16200000">
            <a:off x="-3761507" y="3712686"/>
            <a:ext cx="9753602" cy="2328232"/>
          </a:xfrm>
          <a:prstGeom prst="rect">
            <a:avLst/>
          </a:prstGeom>
          <a:ln w="12700">
            <a:miter lim="400000"/>
          </a:ln>
        </p:spPr>
      </p:pic>
      <p:sp>
        <p:nvSpPr>
          <p:cNvPr id="329" name="Title 1"/>
          <p:cNvSpPr txBox="1"/>
          <p:nvPr>
            <p:ph type="title"/>
          </p:nvPr>
        </p:nvSpPr>
        <p:spPr>
          <a:xfrm>
            <a:off x="650239" y="2016196"/>
            <a:ext cx="11704322" cy="1625601"/>
          </a:xfrm>
          <a:prstGeom prst="rect">
            <a:avLst/>
          </a:prstGeom>
        </p:spPr>
        <p:txBody>
          <a:bodyPr/>
          <a:lstStyle>
            <a:lvl1pPr algn="r">
              <a:defRPr sz="5600">
                <a:solidFill>
                  <a:srgbClr val="403152"/>
                </a:solidFill>
                <a:latin typeface="Candara"/>
                <a:ea typeface="Candara"/>
                <a:cs typeface="Candara"/>
                <a:sym typeface="Candara"/>
              </a:defRPr>
            </a:lvl1pPr>
          </a:lstStyle>
          <a:p>
            <a:pPr/>
            <a:r>
              <a:t>4 Pathways to Innovation</a:t>
            </a:r>
          </a:p>
        </p:txBody>
      </p:sp>
      <p:sp>
        <p:nvSpPr>
          <p:cNvPr id="330" name="Content Placeholder 2"/>
          <p:cNvSpPr txBox="1"/>
          <p:nvPr>
            <p:ph type="body" sz="half" idx="1"/>
          </p:nvPr>
        </p:nvSpPr>
        <p:spPr>
          <a:xfrm>
            <a:off x="2135434" y="3812575"/>
            <a:ext cx="9975287" cy="4972439"/>
          </a:xfrm>
          <a:prstGeom prst="rect">
            <a:avLst/>
          </a:prstGeom>
        </p:spPr>
        <p:txBody>
          <a:bodyPr/>
          <a:lstStyle/>
          <a:p>
            <a:pPr lvl="1" marL="0" indent="228600" algn="r">
              <a:spcBef>
                <a:spcPts val="800"/>
              </a:spcBef>
              <a:buSzTx/>
              <a:buFontTx/>
              <a:buNone/>
              <a:defRPr b="1"/>
            </a:pPr>
            <a:r>
              <a:t>Reiterating the role</a:t>
            </a:r>
            <a:endParaRPr sz="3800"/>
          </a:p>
          <a:p>
            <a:pPr lvl="1" marL="0" indent="228600" algn="r">
              <a:spcBef>
                <a:spcPts val="800"/>
              </a:spcBef>
              <a:buSzTx/>
              <a:buFontTx/>
              <a:buNone/>
            </a:pPr>
            <a:r>
              <a:rPr sz="3800"/>
              <a:t>Significantly upgrading and changing an existing program or service and continuing to experiment and refine it.</a:t>
            </a:r>
            <a:endParaRPr sz="3800"/>
          </a:p>
          <a:p>
            <a:pPr lvl="1" marL="0" indent="228600" algn="r">
              <a:spcBef>
                <a:spcPts val="800"/>
              </a:spcBef>
              <a:buSzTx/>
              <a:buFontTx/>
              <a:buNone/>
            </a:pPr>
            <a:endParaRPr sz="3800"/>
          </a:p>
          <a:p>
            <a:pPr lvl="1" marL="0" indent="228600" algn="r">
              <a:spcBef>
                <a:spcPts val="800"/>
              </a:spcBef>
              <a:buSzTx/>
              <a:buFontTx/>
              <a:buNone/>
            </a:pPr>
            <a:r>
              <a:rPr b="1" i="1" sz="3800"/>
              <a:t>Provides continuity</a:t>
            </a:r>
            <a:r>
              <a:rPr sz="3800"/>
              <a:t> between </a:t>
            </a:r>
            <a:endParaRPr sz="3800"/>
          </a:p>
          <a:p>
            <a:pPr lvl="1" marL="0" indent="228600" algn="r">
              <a:spcBef>
                <a:spcPts val="800"/>
              </a:spcBef>
              <a:buSzTx/>
              <a:buFontTx/>
              <a:buNone/>
            </a:pPr>
            <a:r>
              <a:rPr sz="3800"/>
              <a:t>the old and the new.</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4" name="Picture 5" descr="Picture 5"/>
          <p:cNvPicPr>
            <a:picLocks noChangeAspect="1"/>
          </p:cNvPicPr>
          <p:nvPr/>
        </p:nvPicPr>
        <p:blipFill>
          <a:blip r:embed="rId3">
            <a:extLst/>
          </a:blip>
          <a:srcRect l="25000" t="30662" r="0" b="32987"/>
          <a:stretch>
            <a:fillRect/>
          </a:stretch>
        </p:blipFill>
        <p:spPr>
          <a:xfrm rot="16200000">
            <a:off x="-3761507" y="3712686"/>
            <a:ext cx="9753602" cy="2328232"/>
          </a:xfrm>
          <a:prstGeom prst="rect">
            <a:avLst/>
          </a:prstGeom>
          <a:ln w="12700">
            <a:miter lim="400000"/>
          </a:ln>
        </p:spPr>
      </p:pic>
      <p:sp>
        <p:nvSpPr>
          <p:cNvPr id="335" name="Title 1"/>
          <p:cNvSpPr txBox="1"/>
          <p:nvPr>
            <p:ph type="title"/>
          </p:nvPr>
        </p:nvSpPr>
        <p:spPr>
          <a:xfrm>
            <a:off x="650239" y="2016196"/>
            <a:ext cx="11704322" cy="1625601"/>
          </a:xfrm>
          <a:prstGeom prst="rect">
            <a:avLst/>
          </a:prstGeom>
        </p:spPr>
        <p:txBody>
          <a:bodyPr/>
          <a:lstStyle>
            <a:lvl1pPr algn="r">
              <a:defRPr b="1" sz="5600">
                <a:solidFill>
                  <a:srgbClr val="403152"/>
                </a:solidFill>
                <a:latin typeface="Candara"/>
                <a:ea typeface="Candara"/>
                <a:cs typeface="Candara"/>
                <a:sym typeface="Candara"/>
              </a:defRPr>
            </a:lvl1pPr>
          </a:lstStyle>
          <a:p>
            <a:pPr/>
            <a:r>
              <a:t>4 Pathways to Innovation</a:t>
            </a:r>
          </a:p>
        </p:txBody>
      </p:sp>
      <p:sp>
        <p:nvSpPr>
          <p:cNvPr id="336" name="Content Placeholder 2"/>
          <p:cNvSpPr txBox="1"/>
          <p:nvPr>
            <p:ph type="body" idx="1"/>
          </p:nvPr>
        </p:nvSpPr>
        <p:spPr>
          <a:xfrm>
            <a:off x="894079" y="3812575"/>
            <a:ext cx="11216642" cy="4972439"/>
          </a:xfrm>
          <a:prstGeom prst="rect">
            <a:avLst/>
          </a:prstGeom>
        </p:spPr>
        <p:txBody>
          <a:bodyPr/>
          <a:lstStyle/>
          <a:p>
            <a:pPr lvl="1" marL="0" indent="228600" algn="r">
              <a:spcBef>
                <a:spcPts val="800"/>
              </a:spcBef>
              <a:buSzTx/>
              <a:buFontTx/>
              <a:buNone/>
            </a:pPr>
            <a:r>
              <a:t>Reiterating the role</a:t>
            </a:r>
            <a:endParaRPr sz="3800"/>
          </a:p>
          <a:p>
            <a:pPr lvl="1" marL="0" indent="228600" algn="r">
              <a:spcBef>
                <a:spcPts val="800"/>
              </a:spcBef>
              <a:buSzTx/>
              <a:buFontTx/>
              <a:buNone/>
            </a:pPr>
            <a:r>
              <a:t>Cracking the code</a:t>
            </a:r>
            <a:endParaRPr sz="3800"/>
          </a:p>
          <a:p>
            <a:pPr lvl="1" marL="0" indent="228600" algn="r">
              <a:spcBef>
                <a:spcPts val="800"/>
              </a:spcBef>
              <a:buSzTx/>
              <a:buFontTx/>
              <a:buNone/>
            </a:pPr>
            <a:r>
              <a:t>Fusing the model</a:t>
            </a:r>
            <a:endParaRPr sz="3800"/>
          </a:p>
          <a:p>
            <a:pPr lvl="1" marL="0" indent="228600" algn="r">
              <a:spcBef>
                <a:spcPts val="800"/>
              </a:spcBef>
              <a:buSzTx/>
              <a:buFontTx/>
              <a:buNone/>
            </a:pPr>
            <a:r>
              <a:t>Breaking the mold</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0" name="Picture 5" descr="Picture 5"/>
          <p:cNvPicPr>
            <a:picLocks noChangeAspect="1"/>
          </p:cNvPicPr>
          <p:nvPr/>
        </p:nvPicPr>
        <p:blipFill>
          <a:blip r:embed="rId3">
            <a:extLst/>
          </a:blip>
          <a:srcRect l="25000" t="30662" r="0" b="32987"/>
          <a:stretch>
            <a:fillRect/>
          </a:stretch>
        </p:blipFill>
        <p:spPr>
          <a:xfrm rot="16200000">
            <a:off x="-3761507" y="3712686"/>
            <a:ext cx="9753602" cy="2328232"/>
          </a:xfrm>
          <a:prstGeom prst="rect">
            <a:avLst/>
          </a:prstGeom>
          <a:ln w="12700">
            <a:miter lim="400000"/>
          </a:ln>
        </p:spPr>
      </p:pic>
      <p:sp>
        <p:nvSpPr>
          <p:cNvPr id="341" name="Title 1"/>
          <p:cNvSpPr txBox="1"/>
          <p:nvPr>
            <p:ph type="title"/>
          </p:nvPr>
        </p:nvSpPr>
        <p:spPr>
          <a:xfrm>
            <a:off x="650239" y="2016196"/>
            <a:ext cx="11704322" cy="1625601"/>
          </a:xfrm>
          <a:prstGeom prst="rect">
            <a:avLst/>
          </a:prstGeom>
        </p:spPr>
        <p:txBody>
          <a:bodyPr/>
          <a:lstStyle>
            <a:lvl1pPr algn="r">
              <a:defRPr sz="5600">
                <a:solidFill>
                  <a:srgbClr val="403152"/>
                </a:solidFill>
                <a:latin typeface="Candara"/>
                <a:ea typeface="Candara"/>
                <a:cs typeface="Candara"/>
                <a:sym typeface="Candara"/>
              </a:defRPr>
            </a:lvl1pPr>
          </a:lstStyle>
          <a:p>
            <a:pPr/>
            <a:r>
              <a:t>4 Pathways to Innovation</a:t>
            </a:r>
          </a:p>
        </p:txBody>
      </p:sp>
      <p:sp>
        <p:nvSpPr>
          <p:cNvPr id="342" name="Content Placeholder 2"/>
          <p:cNvSpPr txBox="1"/>
          <p:nvPr>
            <p:ph type="body" sz="half" idx="1"/>
          </p:nvPr>
        </p:nvSpPr>
        <p:spPr>
          <a:xfrm>
            <a:off x="2446231" y="3812575"/>
            <a:ext cx="9664490" cy="3877089"/>
          </a:xfrm>
          <a:prstGeom prst="rect">
            <a:avLst/>
          </a:prstGeom>
        </p:spPr>
        <p:txBody>
          <a:bodyPr/>
          <a:lstStyle/>
          <a:p>
            <a:pPr lvl="1" marL="0" indent="201168" algn="r" defTabSz="572211">
              <a:spcBef>
                <a:spcPts val="700"/>
              </a:spcBef>
              <a:buSzTx/>
              <a:buFontTx/>
              <a:buNone/>
              <a:defRPr b="1" sz="3872"/>
            </a:pPr>
            <a:r>
              <a:t>Cracking the code</a:t>
            </a:r>
            <a:endParaRPr sz="3343"/>
          </a:p>
          <a:p>
            <a:pPr lvl="1" marL="0" indent="201168" algn="r" defTabSz="572211">
              <a:spcBef>
                <a:spcPts val="700"/>
              </a:spcBef>
              <a:buSzTx/>
              <a:buFontTx/>
              <a:buNone/>
              <a:defRPr sz="3872"/>
            </a:pPr>
            <a:r>
              <a:t>Very focused mission and pursue it faithfully and relentlessly.</a:t>
            </a:r>
          </a:p>
          <a:p>
            <a:pPr lvl="1" marL="0" indent="201168" algn="r" defTabSz="572211">
              <a:spcBef>
                <a:spcPts val="700"/>
              </a:spcBef>
              <a:buSzTx/>
              <a:buFontTx/>
              <a:buNone/>
              <a:defRPr sz="3872"/>
            </a:pPr>
          </a:p>
          <a:p>
            <a:pPr lvl="1" marL="0" indent="201168" algn="r" defTabSz="572211">
              <a:spcBef>
                <a:spcPts val="700"/>
              </a:spcBef>
              <a:buSzTx/>
              <a:buFontTx/>
              <a:buNone/>
              <a:defRPr sz="3872"/>
            </a:pPr>
            <a:r>
              <a:t>Innovation by </a:t>
            </a:r>
            <a:r>
              <a:rPr b="1" i="1"/>
              <a:t>doing less</a:t>
            </a:r>
            <a:r>
              <a:t> (not more) exceptionally well.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6" name="Picture 5" descr="Picture 5"/>
          <p:cNvPicPr>
            <a:picLocks noChangeAspect="1"/>
          </p:cNvPicPr>
          <p:nvPr/>
        </p:nvPicPr>
        <p:blipFill>
          <a:blip r:embed="rId3">
            <a:extLst/>
          </a:blip>
          <a:srcRect l="25000" t="30662" r="0" b="32987"/>
          <a:stretch>
            <a:fillRect/>
          </a:stretch>
        </p:blipFill>
        <p:spPr>
          <a:xfrm rot="16200000">
            <a:off x="-3761507" y="3712686"/>
            <a:ext cx="9753602" cy="2328232"/>
          </a:xfrm>
          <a:prstGeom prst="rect">
            <a:avLst/>
          </a:prstGeom>
          <a:ln w="12700">
            <a:miter lim="400000"/>
          </a:ln>
        </p:spPr>
      </p:pic>
      <p:sp>
        <p:nvSpPr>
          <p:cNvPr id="347" name="Title 1"/>
          <p:cNvSpPr txBox="1"/>
          <p:nvPr>
            <p:ph type="title"/>
          </p:nvPr>
        </p:nvSpPr>
        <p:spPr>
          <a:xfrm>
            <a:off x="650239" y="2016196"/>
            <a:ext cx="11704322" cy="1625601"/>
          </a:xfrm>
          <a:prstGeom prst="rect">
            <a:avLst/>
          </a:prstGeom>
        </p:spPr>
        <p:txBody>
          <a:bodyPr/>
          <a:lstStyle>
            <a:lvl1pPr algn="r">
              <a:defRPr sz="5600">
                <a:solidFill>
                  <a:srgbClr val="403152"/>
                </a:solidFill>
                <a:latin typeface="Candara"/>
                <a:ea typeface="Candara"/>
                <a:cs typeface="Candara"/>
                <a:sym typeface="Candara"/>
              </a:defRPr>
            </a:lvl1pPr>
          </a:lstStyle>
          <a:p>
            <a:pPr/>
            <a:r>
              <a:t>4 Pathways to Innovation</a:t>
            </a:r>
          </a:p>
        </p:txBody>
      </p:sp>
      <p:sp>
        <p:nvSpPr>
          <p:cNvPr id="348" name="Content Placeholder 2"/>
          <p:cNvSpPr txBox="1"/>
          <p:nvPr>
            <p:ph type="body" sz="half" idx="1"/>
          </p:nvPr>
        </p:nvSpPr>
        <p:spPr>
          <a:xfrm>
            <a:off x="2120617" y="3812575"/>
            <a:ext cx="9990104" cy="4487763"/>
          </a:xfrm>
          <a:prstGeom prst="rect">
            <a:avLst/>
          </a:prstGeom>
        </p:spPr>
        <p:txBody>
          <a:bodyPr/>
          <a:lstStyle/>
          <a:p>
            <a:pPr lvl="1" marL="0" indent="189737" algn="r" defTabSz="539699">
              <a:spcBef>
                <a:spcPts val="700"/>
              </a:spcBef>
              <a:buSzTx/>
              <a:buFontTx/>
              <a:buNone/>
              <a:defRPr b="1" sz="3652"/>
            </a:pPr>
            <a:r>
              <a:t>Fusing the model</a:t>
            </a:r>
            <a:endParaRPr sz="3154"/>
          </a:p>
          <a:p>
            <a:pPr lvl="1" marL="0" indent="189737" algn="r" defTabSz="539699">
              <a:spcBef>
                <a:spcPts val="700"/>
              </a:spcBef>
              <a:buSzTx/>
              <a:buFontTx/>
              <a:buNone/>
              <a:defRPr sz="3652"/>
            </a:pPr>
            <a:r>
              <a:rPr b="1" i="1"/>
              <a:t>Merging two distinct forms</a:t>
            </a:r>
            <a:r>
              <a:t> of entities </a:t>
            </a:r>
          </a:p>
          <a:p>
            <a:pPr lvl="1" marL="0" indent="189737" algn="r" defTabSz="539699">
              <a:spcBef>
                <a:spcPts val="700"/>
              </a:spcBef>
              <a:buSzTx/>
              <a:buFontTx/>
              <a:buNone/>
              <a:defRPr sz="3652"/>
            </a:pPr>
            <a:r>
              <a:t>into one that releases new energy.</a:t>
            </a:r>
          </a:p>
          <a:p>
            <a:pPr lvl="1" marL="0" indent="189737" algn="r" defTabSz="539699">
              <a:spcBef>
                <a:spcPts val="700"/>
              </a:spcBef>
              <a:buSzTx/>
              <a:buFontTx/>
              <a:buNone/>
              <a:defRPr sz="3652"/>
            </a:pPr>
          </a:p>
          <a:p>
            <a:pPr lvl="1" marL="0" indent="189737" algn="r" defTabSz="539699">
              <a:spcBef>
                <a:spcPts val="700"/>
              </a:spcBef>
              <a:buSzTx/>
              <a:buFontTx/>
              <a:buNone/>
              <a:defRPr sz="3652"/>
            </a:pPr>
            <a:r>
              <a:t>Retains something familiar </a:t>
            </a:r>
          </a:p>
          <a:p>
            <a:pPr lvl="1" marL="0" indent="189737" algn="r" defTabSz="539699">
              <a:spcBef>
                <a:spcPts val="700"/>
              </a:spcBef>
              <a:buSzTx/>
              <a:buFontTx/>
              <a:buNone/>
              <a:defRPr sz="3652"/>
            </a:pPr>
            <a:r>
              <a:t>as it also offers a new experience.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2" name="Picture 5" descr="Picture 5"/>
          <p:cNvPicPr>
            <a:picLocks noChangeAspect="1"/>
          </p:cNvPicPr>
          <p:nvPr/>
        </p:nvPicPr>
        <p:blipFill>
          <a:blip r:embed="rId3">
            <a:extLst/>
          </a:blip>
          <a:srcRect l="25000" t="30662" r="0" b="32987"/>
          <a:stretch>
            <a:fillRect/>
          </a:stretch>
        </p:blipFill>
        <p:spPr>
          <a:xfrm rot="16200000">
            <a:off x="-3761507" y="3712686"/>
            <a:ext cx="9753602" cy="2328232"/>
          </a:xfrm>
          <a:prstGeom prst="rect">
            <a:avLst/>
          </a:prstGeom>
          <a:ln w="12700">
            <a:miter lim="400000"/>
          </a:ln>
        </p:spPr>
      </p:pic>
      <p:sp>
        <p:nvSpPr>
          <p:cNvPr id="353" name="Title 1"/>
          <p:cNvSpPr txBox="1"/>
          <p:nvPr>
            <p:ph type="title"/>
          </p:nvPr>
        </p:nvSpPr>
        <p:spPr>
          <a:xfrm>
            <a:off x="650239" y="2016196"/>
            <a:ext cx="11704322" cy="1625601"/>
          </a:xfrm>
          <a:prstGeom prst="rect">
            <a:avLst/>
          </a:prstGeom>
        </p:spPr>
        <p:txBody>
          <a:bodyPr/>
          <a:lstStyle>
            <a:lvl1pPr algn="r">
              <a:defRPr sz="5600">
                <a:solidFill>
                  <a:srgbClr val="403152"/>
                </a:solidFill>
                <a:latin typeface="Candara"/>
                <a:ea typeface="Candara"/>
                <a:cs typeface="Candara"/>
                <a:sym typeface="Candara"/>
              </a:defRPr>
            </a:lvl1pPr>
          </a:lstStyle>
          <a:p>
            <a:pPr/>
            <a:r>
              <a:t>4 Pathways to Innovation</a:t>
            </a:r>
          </a:p>
        </p:txBody>
      </p:sp>
      <p:sp>
        <p:nvSpPr>
          <p:cNvPr id="354" name="Content Placeholder 2"/>
          <p:cNvSpPr txBox="1"/>
          <p:nvPr>
            <p:ph type="body" sz="half" idx="1"/>
          </p:nvPr>
        </p:nvSpPr>
        <p:spPr>
          <a:xfrm>
            <a:off x="2305261" y="3812575"/>
            <a:ext cx="9805460" cy="4430582"/>
          </a:xfrm>
          <a:prstGeom prst="rect">
            <a:avLst/>
          </a:prstGeom>
        </p:spPr>
        <p:txBody>
          <a:bodyPr/>
          <a:lstStyle/>
          <a:p>
            <a:pPr lvl="1" marL="0" indent="196596" algn="r" defTabSz="559206">
              <a:spcBef>
                <a:spcPts val="700"/>
              </a:spcBef>
              <a:buSzTx/>
              <a:buFontTx/>
              <a:buNone/>
              <a:defRPr b="1" sz="3784"/>
            </a:pPr>
            <a:r>
              <a:t>Breaking the mold</a:t>
            </a:r>
          </a:p>
          <a:p>
            <a:pPr lvl="1" marL="0" indent="196596" algn="r" defTabSz="559206">
              <a:spcBef>
                <a:spcPts val="700"/>
              </a:spcBef>
              <a:buSzTx/>
              <a:buFontTx/>
              <a:buNone/>
              <a:defRPr sz="3784"/>
            </a:pPr>
            <a:r>
              <a:t>Builds on DNA that is different in content and structure.</a:t>
            </a:r>
          </a:p>
          <a:p>
            <a:pPr lvl="1" marL="0" indent="196596" algn="r" defTabSz="559206">
              <a:spcBef>
                <a:spcPts val="700"/>
              </a:spcBef>
              <a:buSzTx/>
              <a:buFontTx/>
              <a:buNone/>
              <a:defRPr sz="3784"/>
            </a:pPr>
            <a:r>
              <a:t> </a:t>
            </a:r>
          </a:p>
          <a:p>
            <a:pPr lvl="1" marL="0" indent="196596" algn="r" defTabSz="559206">
              <a:spcBef>
                <a:spcPts val="700"/>
              </a:spcBef>
              <a:buSzTx/>
              <a:buFontTx/>
              <a:buNone/>
              <a:defRPr sz="3784"/>
            </a:pPr>
            <a:r>
              <a:rPr b="1" i="1"/>
              <a:t>Entrepreneurial</a:t>
            </a:r>
            <a:r>
              <a:t> or </a:t>
            </a:r>
          </a:p>
          <a:p>
            <a:pPr lvl="1" marL="0" indent="196596" algn="r" defTabSz="559206">
              <a:spcBef>
                <a:spcPts val="700"/>
              </a:spcBef>
              <a:buSzTx/>
              <a:buFontTx/>
              <a:buNone/>
              <a:defRPr sz="3784"/>
            </a:pPr>
            <a:r>
              <a:t>embedded in culture.</a:t>
            </a:r>
            <a:endParaRPr sz="3268"/>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Content Placeholder 2"/>
          <p:cNvSpPr txBox="1"/>
          <p:nvPr>
            <p:ph type="body" idx="1"/>
          </p:nvPr>
        </p:nvSpPr>
        <p:spPr>
          <a:xfrm>
            <a:off x="2264287" y="4075362"/>
            <a:ext cx="10291897" cy="5197874"/>
          </a:xfrm>
          <a:prstGeom prst="rect">
            <a:avLst/>
          </a:prstGeom>
        </p:spPr>
        <p:txBody>
          <a:bodyPr/>
          <a:lstStyle/>
          <a:p>
            <a:pPr marL="465364" indent="-465364">
              <a:spcBef>
                <a:spcPts val="1700"/>
              </a:spcBef>
              <a:defRPr sz="3800"/>
            </a:pPr>
            <a:r>
              <a:t>Innovation is a </a:t>
            </a:r>
            <a:r>
              <a:rPr b="1"/>
              <a:t>key capacity</a:t>
            </a:r>
            <a:r>
              <a:t>, not a luxury</a:t>
            </a:r>
          </a:p>
          <a:p>
            <a:pPr marL="465364" indent="-465364">
              <a:spcBef>
                <a:spcPts val="1700"/>
              </a:spcBef>
              <a:defRPr sz="3800"/>
            </a:pPr>
            <a:r>
              <a:t>Congregations/organizations that innovate are more likely to </a:t>
            </a:r>
            <a:r>
              <a:rPr b="1"/>
              <a:t>thrive</a:t>
            </a:r>
          </a:p>
          <a:p>
            <a:pPr marL="465364" indent="-465364">
              <a:spcBef>
                <a:spcPts val="1700"/>
              </a:spcBef>
              <a:defRPr sz="3800"/>
            </a:pPr>
            <a:r>
              <a:rPr b="1"/>
              <a:t>Every congregation</a:t>
            </a:r>
            <a:r>
              <a:t> can and should innovate</a:t>
            </a:r>
          </a:p>
          <a:p>
            <a:pPr marL="465364" indent="-465364">
              <a:spcBef>
                <a:spcPts val="1700"/>
              </a:spcBef>
              <a:defRPr sz="3800"/>
            </a:pPr>
            <a:r>
              <a:t>Should every congregation become entrepreneurial? (Spoiler alert: no!)</a:t>
            </a:r>
          </a:p>
        </p:txBody>
      </p:sp>
      <p:pic>
        <p:nvPicPr>
          <p:cNvPr id="359" name="Picture 6" descr="Picture 6"/>
          <p:cNvPicPr>
            <a:picLocks noChangeAspect="1"/>
          </p:cNvPicPr>
          <p:nvPr/>
        </p:nvPicPr>
        <p:blipFill>
          <a:blip r:embed="rId2">
            <a:extLst/>
          </a:blip>
          <a:srcRect l="25000" t="30662" r="0" b="32987"/>
          <a:stretch>
            <a:fillRect/>
          </a:stretch>
        </p:blipFill>
        <p:spPr>
          <a:xfrm rot="16200000">
            <a:off x="-3761507" y="3712686"/>
            <a:ext cx="9753602" cy="2328232"/>
          </a:xfrm>
          <a:prstGeom prst="rect">
            <a:avLst/>
          </a:prstGeom>
          <a:ln w="12700">
            <a:miter lim="400000"/>
          </a:ln>
        </p:spPr>
      </p:pic>
      <p:grpSp>
        <p:nvGrpSpPr>
          <p:cNvPr id="362" name="Picture 4"/>
          <p:cNvGrpSpPr/>
          <p:nvPr/>
        </p:nvGrpSpPr>
        <p:grpSpPr>
          <a:xfrm>
            <a:off x="8094264" y="603409"/>
            <a:ext cx="4231262" cy="2987626"/>
            <a:chOff x="0" y="0"/>
            <a:chExt cx="4231260" cy="2987625"/>
          </a:xfrm>
        </p:grpSpPr>
        <p:pic>
          <p:nvPicPr>
            <p:cNvPr id="361" name="Picture 4" descr="Picture 4"/>
            <p:cNvPicPr>
              <a:picLocks noChangeAspect="1"/>
            </p:cNvPicPr>
            <p:nvPr/>
          </p:nvPicPr>
          <p:blipFill>
            <a:blip r:embed="rId3">
              <a:extLst/>
            </a:blip>
            <a:stretch>
              <a:fillRect/>
            </a:stretch>
          </p:blipFill>
          <p:spPr>
            <a:xfrm>
              <a:off x="203200" y="203200"/>
              <a:ext cx="3824861" cy="2543126"/>
            </a:xfrm>
            <a:prstGeom prst="rect">
              <a:avLst/>
            </a:prstGeom>
            <a:ln>
              <a:noFill/>
            </a:ln>
            <a:effectLst/>
          </p:spPr>
        </p:pic>
        <p:pic>
          <p:nvPicPr>
            <p:cNvPr id="360" name="Picture 4" descr="Picture 4"/>
            <p:cNvPicPr>
              <a:picLocks noChangeAspect="0"/>
            </p:cNvPicPr>
            <p:nvPr/>
          </p:nvPicPr>
          <p:blipFill>
            <a:blip r:embed="rId4">
              <a:extLst/>
            </a:blip>
            <a:stretch>
              <a:fillRect/>
            </a:stretch>
          </p:blipFill>
          <p:spPr>
            <a:xfrm>
              <a:off x="0" y="0"/>
              <a:ext cx="4231261" cy="2987626"/>
            </a:xfrm>
            <a:prstGeom prst="rect">
              <a:avLst/>
            </a:prstGeom>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5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5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5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58">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58"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4"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365" name="HOW?"/>
          <p:cNvSpPr txBox="1"/>
          <p:nvPr>
            <p:ph type="title"/>
          </p:nvPr>
        </p:nvSpPr>
        <p:spPr>
          <a:xfrm>
            <a:off x="5775028" y="4274445"/>
            <a:ext cx="5754609" cy="3302001"/>
          </a:xfrm>
          <a:prstGeom prst="rect">
            <a:avLst/>
          </a:prstGeom>
        </p:spPr>
        <p:txBody>
          <a:bodyPr/>
          <a:lstStyle/>
          <a:p>
            <a:pPr/>
            <a:r>
              <a:t>HOW?</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7" name="Object 5" descr="Object 5"/>
          <p:cNvPicPr>
            <a:picLocks noChangeAspect="1"/>
          </p:cNvPicPr>
          <p:nvPr/>
        </p:nvPicPr>
        <p:blipFill>
          <a:blip r:embed="rId2">
            <a:extLst/>
          </a:blip>
          <a:stretch>
            <a:fillRect/>
          </a:stretch>
        </p:blipFill>
        <p:spPr>
          <a:xfrm>
            <a:off x="4275871" y="1212745"/>
            <a:ext cx="5739516" cy="6904681"/>
          </a:xfrm>
          <a:prstGeom prst="rect">
            <a:avLst/>
          </a:prstGeom>
          <a:ln w="12700">
            <a:miter lim="400000"/>
          </a:ln>
        </p:spPr>
      </p:pic>
      <p:sp>
        <p:nvSpPr>
          <p:cNvPr id="368" name="Title 9"/>
          <p:cNvSpPr txBox="1"/>
          <p:nvPr>
            <p:ph type="title"/>
          </p:nvPr>
        </p:nvSpPr>
        <p:spPr>
          <a:xfrm>
            <a:off x="2756508" y="1085910"/>
            <a:ext cx="8778242" cy="1238779"/>
          </a:xfrm>
          <a:prstGeom prst="rect">
            <a:avLst/>
          </a:prstGeom>
        </p:spPr>
        <p:txBody>
          <a:bodyPr/>
          <a:lstStyle/>
          <a:p>
            <a:pPr lvl="1" defTabSz="1001369">
              <a:defRPr sz="3850">
                <a:latin typeface="Candara"/>
                <a:ea typeface="Candara"/>
                <a:cs typeface="Candara"/>
                <a:sym typeface="Candara"/>
              </a:defRPr>
            </a:pPr>
            <a:r>
              <a:t>Organizational Assessment exercise</a:t>
            </a:r>
          </a:p>
          <a:p>
            <a:pPr lvl="1" defTabSz="1001369">
              <a:defRPr sz="3850">
                <a:latin typeface="Candara"/>
                <a:ea typeface="Candara"/>
                <a:cs typeface="Candara"/>
                <a:sym typeface="Candara"/>
              </a:defRPr>
            </a:pPr>
            <a:r>
              <a:t>1.0 - 3.0</a:t>
            </a:r>
          </a:p>
        </p:txBody>
      </p:sp>
      <p:sp>
        <p:nvSpPr>
          <p:cNvPr id="369" name="TextBox 2"/>
          <p:cNvSpPr txBox="1"/>
          <p:nvPr/>
        </p:nvSpPr>
        <p:spPr>
          <a:xfrm rot="16200000">
            <a:off x="2007168" y="5126872"/>
            <a:ext cx="4256822" cy="4531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algn="l" defTabSz="650240">
              <a:defRPr b="0">
                <a:latin typeface="Calibri"/>
                <a:ea typeface="Calibri"/>
                <a:cs typeface="Calibri"/>
                <a:sym typeface="Calibri"/>
              </a:defRPr>
            </a:lvl1pPr>
          </a:lstStyle>
          <a:p>
            <a:pPr/>
            <a:r>
              <a:t>Rate each 1 (old) to 5 (new)</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371" name="Table"/>
          <p:cNvGraphicFramePr/>
          <p:nvPr/>
        </p:nvGraphicFramePr>
        <p:xfrm>
          <a:off x="171941" y="623951"/>
          <a:ext cx="15523846" cy="10706101"/>
        </p:xfrm>
        <a:graphic xmlns:a="http://schemas.openxmlformats.org/drawingml/2006/main">
          <a:graphicData uri="http://schemas.openxmlformats.org/drawingml/2006/table">
            <a:tbl>
              <a:tblPr firstCol="1" firstRow="1" lastCol="0" lastRow="0" bandCol="0" bandRow="1" rtl="0">
                <a:tableStyleId>{C7B018BB-80A7-4F77-B60F-C8B233D01FF8}</a:tableStyleId>
              </a:tblPr>
              <a:tblGrid>
                <a:gridCol w="5403844"/>
                <a:gridCol w="3640604"/>
                <a:gridCol w="3616468"/>
              </a:tblGrid>
              <a:tr h="1203052">
                <a:tc>
                  <a:txBody>
                    <a:bodyPr/>
                    <a:lstStyle/>
                    <a:p>
                      <a:pPr defTabSz="650240">
                        <a:defRPr sz="1800">
                          <a:solidFill>
                            <a:srgbClr val="000000"/>
                          </a:solidFill>
                        </a:defRPr>
                      </a:pPr>
                      <a:r>
                        <a:rPr b="1" sz="2400">
                          <a:latin typeface="Calibri"/>
                          <a:ea typeface="Calibri"/>
                          <a:cs typeface="Calibri"/>
                          <a:sym typeface="Calibri"/>
                        </a:rPr>
                        <a:t>Innovative Ingredients</a:t>
                      </a:r>
                    </a:p>
                  </a:txBody>
                  <a:tcPr marL="0" marR="0" marT="0" marB="0" anchor="t" anchorCtr="0" horzOverflow="overflow">
                    <a:lnL w="12700">
                      <a:solidFill>
                        <a:srgbClr val="FFFFFF"/>
                      </a:solidFill>
                    </a:lnL>
                    <a:lnR w="12700">
                      <a:solidFill>
                        <a:srgbClr val="FFFFFF"/>
                      </a:solidFill>
                    </a:lnR>
                    <a:lnT w="12700">
                      <a:solidFill>
                        <a:srgbClr val="FFFFFF"/>
                      </a:solidFill>
                    </a:lnT>
                    <a:lnB w="50800">
                      <a:solidFill>
                        <a:srgbClr val="FFFFFF"/>
                      </a:solidFill>
                    </a:lnB>
                    <a:solidFill>
                      <a:srgbClr val="9BBB59"/>
                    </a:solidFill>
                  </a:tcPr>
                </a:tc>
                <a:tc>
                  <a:txBody>
                    <a:bodyPr/>
                    <a:lstStyle/>
                    <a:p>
                      <a:pPr defTabSz="650240">
                        <a:defRPr b="1" sz="2000">
                          <a:solidFill>
                            <a:srgbClr val="000000"/>
                          </a:solidFill>
                          <a:latin typeface="Calibri"/>
                          <a:ea typeface="Calibri"/>
                          <a:cs typeface="Calibri"/>
                          <a:sym typeface="Calibri"/>
                        </a:defRPr>
                      </a:pPr>
                      <a:r>
                        <a:t>We have it: </a:t>
                      </a:r>
                    </a:p>
                    <a:p>
                      <a:pPr defTabSz="650240">
                        <a:defRPr b="1" sz="2000">
                          <a:latin typeface="Calibri"/>
                          <a:ea typeface="Calibri"/>
                          <a:cs typeface="Calibri"/>
                          <a:sym typeface="Calibri"/>
                        </a:defRPr>
                      </a:pPr>
                      <a:r>
                        <a:rPr b="0"/>
                        <a:t>Where does it surface?</a:t>
                      </a:r>
                    </a:p>
                  </a:txBody>
                  <a:tcPr marL="0" marR="0" marT="0" marB="0" anchor="t" anchorCtr="0" horzOverflow="overflow">
                    <a:lnL w="12700">
                      <a:solidFill>
                        <a:srgbClr val="FFFFFF"/>
                      </a:solidFill>
                    </a:lnL>
                    <a:lnR w="12700">
                      <a:solidFill>
                        <a:srgbClr val="FFFFFF"/>
                      </a:solidFill>
                    </a:lnR>
                    <a:lnT w="12700">
                      <a:solidFill>
                        <a:srgbClr val="FFFFFF"/>
                      </a:solidFill>
                    </a:lnT>
                    <a:lnB w="50800">
                      <a:solidFill>
                        <a:srgbClr val="FFFFFF"/>
                      </a:solidFill>
                    </a:lnB>
                    <a:solidFill>
                      <a:srgbClr val="9BBB59"/>
                    </a:solidFill>
                  </a:tcPr>
                </a:tc>
                <a:tc>
                  <a:txBody>
                    <a:bodyPr/>
                    <a:lstStyle/>
                    <a:p>
                      <a:pPr defTabSz="650240">
                        <a:defRPr b="1" sz="2000">
                          <a:solidFill>
                            <a:srgbClr val="000000"/>
                          </a:solidFill>
                          <a:latin typeface="Calibri"/>
                          <a:ea typeface="Calibri"/>
                          <a:cs typeface="Calibri"/>
                          <a:sym typeface="Calibri"/>
                        </a:defRPr>
                      </a:pPr>
                      <a:r>
                        <a:t>We need more of it: </a:t>
                      </a:r>
                    </a:p>
                    <a:p>
                      <a:pPr defTabSz="650240">
                        <a:defRPr b="1" sz="2000">
                          <a:latin typeface="Calibri"/>
                          <a:ea typeface="Calibri"/>
                          <a:cs typeface="Calibri"/>
                          <a:sym typeface="Calibri"/>
                        </a:defRPr>
                      </a:pPr>
                      <a:r>
                        <a:rPr b="0"/>
                        <a:t>what are our barriers?</a:t>
                      </a:r>
                    </a:p>
                  </a:txBody>
                  <a:tcPr marL="0" marR="0" marT="0" marB="0" anchor="t" anchorCtr="0" horzOverflow="overflow">
                    <a:lnL w="12700">
                      <a:solidFill>
                        <a:srgbClr val="FFFFFF"/>
                      </a:solidFill>
                    </a:lnL>
                    <a:lnR w="12700">
                      <a:solidFill>
                        <a:srgbClr val="FFFFFF"/>
                      </a:solidFill>
                    </a:lnR>
                    <a:lnT w="12700">
                      <a:solidFill>
                        <a:srgbClr val="FFFFFF"/>
                      </a:solidFill>
                    </a:lnT>
                    <a:lnB w="50800">
                      <a:solidFill>
                        <a:srgbClr val="FFFFFF"/>
                      </a:solidFill>
                    </a:lnB>
                    <a:solidFill>
                      <a:srgbClr val="9BBB59"/>
                    </a:solidFill>
                  </a:tcPr>
                </a:tc>
              </a:tr>
              <a:tr h="981765">
                <a:tc>
                  <a:txBody>
                    <a:bodyPr/>
                    <a:lstStyle/>
                    <a:p>
                      <a:pPr algn="l" defTabSz="650240">
                        <a:defRPr b="1" sz="1800">
                          <a:latin typeface="Calibri"/>
                          <a:ea typeface="Calibri"/>
                          <a:cs typeface="Calibri"/>
                          <a:sym typeface="Calibri"/>
                        </a:defRPr>
                      </a:pPr>
                      <a:r>
                        <a:rPr>
                          <a:solidFill>
                            <a:srgbClr val="000000"/>
                          </a:solidFill>
                        </a:rPr>
                        <a:t>Passion: </a:t>
                      </a:r>
                      <a:r>
                        <a:rPr b="0"/>
                        <a:t>We only do work that contributes to making a real difference in people’s lives and in the community.</a:t>
                      </a:r>
                    </a:p>
                  </a:txBody>
                  <a:tcPr marL="0" marR="0" marT="0" marB="0" anchor="t" anchorCtr="0" horzOverflow="overflow">
                    <a:lnL w="12700">
                      <a:solidFill>
                        <a:srgbClr val="FFFFFF"/>
                      </a:solidFill>
                    </a:lnL>
                    <a:lnR w="12700">
                      <a:solidFill>
                        <a:srgbClr val="FFFFFF"/>
                      </a:solidFill>
                    </a:lnR>
                    <a:lnT w="508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50800">
                      <a:solidFill>
                        <a:srgbClr val="FFFFFF"/>
                      </a:solidFill>
                    </a:lnT>
                    <a:lnB w="12700">
                      <a:solidFill>
                        <a:srgbClr val="FFFFFF"/>
                      </a:solidFill>
                    </a:lnB>
                    <a:solidFill>
                      <a:srgbClr val="DEE7D0"/>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50800">
                      <a:solidFill>
                        <a:srgbClr val="FFFFFF"/>
                      </a:solidFill>
                    </a:lnT>
                    <a:lnB w="12700">
                      <a:solidFill>
                        <a:srgbClr val="FFFFFF"/>
                      </a:solidFill>
                    </a:lnB>
                    <a:solidFill>
                      <a:srgbClr val="DEE7D0"/>
                    </a:solidFill>
                  </a:tcPr>
                </a:tc>
              </a:tr>
              <a:tr h="673763">
                <a:tc>
                  <a:txBody>
                    <a:bodyPr/>
                    <a:lstStyle/>
                    <a:p>
                      <a:pPr algn="l" defTabSz="650240">
                        <a:defRPr b="1" sz="1800">
                          <a:latin typeface="Calibri"/>
                          <a:ea typeface="Calibri"/>
                          <a:cs typeface="Calibri"/>
                          <a:sym typeface="Calibri"/>
                        </a:defRPr>
                      </a:pPr>
                      <a:r>
                        <a:rPr>
                          <a:solidFill>
                            <a:srgbClr val="000000"/>
                          </a:solidFill>
                        </a:rPr>
                        <a:t>Optimism: </a:t>
                      </a:r>
                      <a:r>
                        <a:rPr b="0"/>
                        <a:t>Our faith will help us through the uncertainties of taking risks.</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r>
              <a:tr h="654860">
                <a:tc>
                  <a:txBody>
                    <a:bodyPr/>
                    <a:lstStyle/>
                    <a:p>
                      <a:pPr algn="l" defTabSz="650240">
                        <a:defRPr b="1" sz="1800">
                          <a:latin typeface="Calibri"/>
                          <a:ea typeface="Calibri"/>
                          <a:cs typeface="Calibri"/>
                          <a:sym typeface="Calibri"/>
                        </a:defRPr>
                      </a:pPr>
                      <a:r>
                        <a:rPr>
                          <a:solidFill>
                            <a:srgbClr val="000000"/>
                          </a:solidFill>
                        </a:rPr>
                        <a:t>Focus:</a:t>
                      </a:r>
                      <a:r>
                        <a:t> </a:t>
                      </a:r>
                      <a:r>
                        <a:rPr b="0"/>
                        <a:t>We maintain and update a “focus list” and an “ignore list.”</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r>
              <a:tr h="697510">
                <a:tc>
                  <a:txBody>
                    <a:bodyPr/>
                    <a:lstStyle/>
                    <a:p>
                      <a:pPr algn="l" defTabSz="650240">
                        <a:defRPr b="1" sz="1800">
                          <a:latin typeface="Calibri"/>
                          <a:ea typeface="Calibri"/>
                          <a:cs typeface="Calibri"/>
                          <a:sym typeface="Calibri"/>
                        </a:defRPr>
                      </a:pPr>
                      <a:r>
                        <a:rPr>
                          <a:solidFill>
                            <a:srgbClr val="000000"/>
                          </a:solidFill>
                        </a:rPr>
                        <a:t>Ambition: </a:t>
                      </a:r>
                      <a:r>
                        <a:rPr b="0"/>
                        <a:t>We aim for better ideas and avoid incremental change.</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r>
              <a:tr h="693660">
                <a:tc>
                  <a:txBody>
                    <a:bodyPr/>
                    <a:lstStyle/>
                    <a:p>
                      <a:pPr algn="l" defTabSz="650240">
                        <a:defRPr b="1" sz="1800">
                          <a:latin typeface="Calibri"/>
                          <a:ea typeface="Calibri"/>
                          <a:cs typeface="Calibri"/>
                          <a:sym typeface="Calibri"/>
                        </a:defRPr>
                      </a:pPr>
                      <a:r>
                        <a:rPr>
                          <a:solidFill>
                            <a:srgbClr val="000000"/>
                          </a:solidFill>
                        </a:rPr>
                        <a:t>Pivot: </a:t>
                      </a:r>
                      <a:r>
                        <a:rPr b="0"/>
                        <a:t>We are prepared for executing on our ideas and are just as prepared to readjust if needed.</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r>
              <a:tr h="721364">
                <a:tc>
                  <a:txBody>
                    <a:bodyPr/>
                    <a:lstStyle/>
                    <a:p>
                      <a:pPr algn="l" defTabSz="650240">
                        <a:defRPr sz="1800">
                          <a:latin typeface="Calibri"/>
                          <a:ea typeface="Calibri"/>
                          <a:cs typeface="Calibri"/>
                          <a:sym typeface="Calibri"/>
                        </a:defRPr>
                      </a:pPr>
                      <a:r>
                        <a:rPr b="1">
                          <a:solidFill>
                            <a:srgbClr val="000000"/>
                          </a:solidFill>
                        </a:rPr>
                        <a:t>Curiosity</a:t>
                      </a:r>
                      <a:r>
                        <a:rPr>
                          <a:solidFill>
                            <a:srgbClr val="000000"/>
                          </a:solidFill>
                        </a:rPr>
                        <a:t>: </a:t>
                      </a:r>
                      <a:r>
                        <a:t>We set up formal ways to learn from people outside of our immediate circles.</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r>
              <a:tr h="1023089">
                <a:tc>
                  <a:txBody>
                    <a:bodyPr/>
                    <a:lstStyle/>
                    <a:p>
                      <a:pPr algn="l" defTabSz="650240">
                        <a:defRPr sz="1800">
                          <a:latin typeface="Calibri"/>
                          <a:ea typeface="Calibri"/>
                          <a:cs typeface="Calibri"/>
                          <a:sym typeface="Calibri"/>
                        </a:defRPr>
                      </a:pPr>
                      <a:r>
                        <a:rPr b="1">
                          <a:solidFill>
                            <a:srgbClr val="000000"/>
                          </a:solidFill>
                        </a:rPr>
                        <a:t>Transparency</a:t>
                      </a:r>
                      <a:r>
                        <a:rPr>
                          <a:solidFill>
                            <a:srgbClr val="000000"/>
                          </a:solidFill>
                        </a:rPr>
                        <a:t>:</a:t>
                      </a:r>
                      <a:r>
                        <a:t> We communicate our process during our experimentation - the good, the bad, and the ugly.</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r>
              <a:tr h="1034785">
                <a:tc>
                  <a:txBody>
                    <a:bodyPr/>
                    <a:lstStyle/>
                    <a:p>
                      <a:pPr algn="l" defTabSz="650240">
                        <a:defRPr sz="1800">
                          <a:latin typeface="Calibri"/>
                          <a:ea typeface="Calibri"/>
                          <a:cs typeface="Calibri"/>
                          <a:sym typeface="Calibri"/>
                        </a:defRPr>
                      </a:pPr>
                      <a:r>
                        <a:rPr b="1">
                          <a:solidFill>
                            <a:srgbClr val="000000"/>
                          </a:solidFill>
                        </a:rPr>
                        <a:t>Beta-Testing:</a:t>
                      </a:r>
                      <a:r>
                        <a:t> Implementing an idea sooner that is 80 percent developed is better than waiting until it is 100 percent planned.</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FF3E9"/>
                    </a:solidFill>
                  </a:tcPr>
                </a:tc>
              </a:tr>
              <a:tr h="821844">
                <a:tc>
                  <a:txBody>
                    <a:bodyPr/>
                    <a:lstStyle/>
                    <a:p>
                      <a:pPr algn="l" defTabSz="650240">
                        <a:defRPr b="1" sz="1800">
                          <a:latin typeface="Calibri"/>
                          <a:ea typeface="Calibri"/>
                          <a:cs typeface="Calibri"/>
                          <a:sym typeface="Calibri"/>
                        </a:defRPr>
                      </a:pPr>
                      <a:r>
                        <a:rPr>
                          <a:solidFill>
                            <a:srgbClr val="000000"/>
                          </a:solidFill>
                        </a:rPr>
                        <a:t>Collaboration:</a:t>
                      </a:r>
                      <a:r>
                        <a:t> </a:t>
                      </a:r>
                      <a:r>
                        <a:rPr b="0"/>
                        <a:t>We solve problems collectively and do not blame individuals for errors.</a:t>
                      </a: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9BBB59"/>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c>
                  <a:txBody>
                    <a:bodyPr/>
                    <a:lstStyle/>
                    <a:p>
                      <a:pPr algn="l" defTabSz="650240">
                        <a:defRPr sz="2400">
                          <a:latin typeface="Calibri"/>
                          <a:ea typeface="Calibri"/>
                          <a:cs typeface="Calibri"/>
                          <a:sym typeface="Calibri"/>
                        </a:defRPr>
                      </a:pPr>
                    </a:p>
                  </a:txBody>
                  <a:tcPr marL="0" marR="0" marT="0" marB="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DEE7D0"/>
                    </a:solidFill>
                  </a:tcPr>
                </a:tc>
              </a:tr>
            </a:tbl>
          </a:graphicData>
        </a:graphic>
      </p:graphicFrame>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3" name="Picture 2" descr="Picture 2"/>
          <p:cNvPicPr>
            <a:picLocks noChangeAspect="1"/>
          </p:cNvPicPr>
          <p:nvPr/>
        </p:nvPicPr>
        <p:blipFill>
          <a:blip r:embed="rId2">
            <a:extLst/>
          </a:blip>
          <a:srcRect l="0" t="0" r="4092" b="0"/>
          <a:stretch>
            <a:fillRect/>
          </a:stretch>
        </p:blipFill>
        <p:spPr>
          <a:xfrm>
            <a:off x="9138119" y="5453427"/>
            <a:ext cx="3247413" cy="3386010"/>
          </a:xfrm>
          <a:prstGeom prst="rect">
            <a:avLst/>
          </a:prstGeom>
          <a:ln w="12700">
            <a:miter lim="400000"/>
          </a:ln>
        </p:spPr>
      </p:pic>
      <p:sp>
        <p:nvSpPr>
          <p:cNvPr id="374" name="Title 9"/>
          <p:cNvSpPr txBox="1"/>
          <p:nvPr>
            <p:ph type="title"/>
          </p:nvPr>
        </p:nvSpPr>
        <p:spPr>
          <a:xfrm>
            <a:off x="624839" y="743783"/>
            <a:ext cx="11704322" cy="919228"/>
          </a:xfrm>
          <a:prstGeom prst="rect">
            <a:avLst/>
          </a:prstGeom>
        </p:spPr>
        <p:txBody>
          <a:bodyPr/>
          <a:lstStyle/>
          <a:p>
            <a:pPr lvl="1" algn="r" defTabSz="1300480">
              <a:defRPr b="1" sz="5000">
                <a:latin typeface="Candara"/>
                <a:ea typeface="Candara"/>
                <a:cs typeface="Candara"/>
                <a:sym typeface="Candara"/>
              </a:defRPr>
            </a:pPr>
            <a:r>
              <a:t>Fusing the Model Exercise</a:t>
            </a:r>
          </a:p>
        </p:txBody>
      </p:sp>
      <p:sp>
        <p:nvSpPr>
          <p:cNvPr id="375" name="Content Placeholder 1"/>
          <p:cNvSpPr txBox="1"/>
          <p:nvPr>
            <p:ph type="body" sz="half" idx="1"/>
          </p:nvPr>
        </p:nvSpPr>
        <p:spPr>
          <a:xfrm>
            <a:off x="792890" y="1549977"/>
            <a:ext cx="9149109" cy="4377070"/>
          </a:xfrm>
          <a:prstGeom prst="rect">
            <a:avLst/>
          </a:prstGeom>
        </p:spPr>
        <p:txBody>
          <a:bodyPr/>
          <a:lstStyle/>
          <a:p>
            <a:pPr>
              <a:defRPr b="1"/>
            </a:pPr>
            <a:r>
              <a:t>What if </a:t>
            </a:r>
            <a:r>
              <a:t>…</a:t>
            </a:r>
          </a:p>
          <a:p>
            <a:pPr marL="0" indent="0" algn="ctr">
              <a:spcBef>
                <a:spcPts val="900"/>
              </a:spcBef>
              <a:buSzTx/>
              <a:buNone/>
              <a:defRPr sz="3800"/>
            </a:pPr>
            <a:r>
              <a:t>IKEA (the Swedish furniture company) decided to create spiritual communities?</a:t>
            </a:r>
          </a:p>
          <a:p>
            <a:pPr marL="0" indent="0" algn="ctr">
              <a:spcBef>
                <a:spcPts val="900"/>
              </a:spcBef>
              <a:buSzTx/>
              <a:buNone/>
              <a:defRPr sz="3800"/>
            </a:pPr>
            <a:r>
              <a:t>What would faith formation be like using IKEA’s simple, modern design, ready-to-assemble, eco-friendly DNA?</a:t>
            </a:r>
          </a:p>
        </p:txBody>
      </p:sp>
      <p:sp>
        <p:nvSpPr>
          <p:cNvPr id="376" name="Content Placeholder 1"/>
          <p:cNvSpPr txBox="1"/>
          <p:nvPr/>
        </p:nvSpPr>
        <p:spPr>
          <a:xfrm>
            <a:off x="1428021" y="5547333"/>
            <a:ext cx="9149108" cy="3386139"/>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ormAutofit fontScale="100000" lnSpcReduction="0"/>
          </a:bodyPr>
          <a:lstStyle/>
          <a:p>
            <a:pPr algn="l" defTabSz="650240">
              <a:spcBef>
                <a:spcPts val="900"/>
              </a:spcBef>
              <a:defRPr b="0" sz="3800">
                <a:latin typeface="Calibri"/>
                <a:ea typeface="Calibri"/>
                <a:cs typeface="Calibri"/>
                <a:sym typeface="Calibri"/>
              </a:defRPr>
            </a:pPr>
            <a:r>
              <a:t>Pick one scenario from the bag.</a:t>
            </a:r>
          </a:p>
          <a:p>
            <a:pPr marL="790575" indent="-333375" algn="l" defTabSz="457200">
              <a:buSzPct val="145000"/>
              <a:buChar char="-"/>
              <a:defRPr b="0">
                <a:uFill>
                  <a:solidFill>
                    <a:srgbClr val="000000"/>
                  </a:solidFill>
                </a:uFill>
                <a:latin typeface="Cambria"/>
                <a:ea typeface="Cambria"/>
                <a:cs typeface="Cambria"/>
                <a:sym typeface="Cambria"/>
              </a:defRPr>
            </a:pPr>
            <a:r>
              <a:t>Worship meets Trader Joes’ </a:t>
            </a:r>
          </a:p>
          <a:p>
            <a:pPr marL="790575" indent="-333375" algn="l" defTabSz="457200">
              <a:buSzPct val="145000"/>
              <a:buChar char="-"/>
              <a:defRPr b="0">
                <a:uFill>
                  <a:solidFill>
                    <a:srgbClr val="000000"/>
                  </a:solidFill>
                </a:uFill>
                <a:latin typeface="Cambria"/>
                <a:ea typeface="Cambria"/>
                <a:cs typeface="Cambria"/>
                <a:sym typeface="Cambria"/>
              </a:defRPr>
            </a:pPr>
            <a:r>
              <a:t>Evangelism meets Nike 	</a:t>
            </a:r>
          </a:p>
          <a:p>
            <a:pPr marL="790575" indent="-333375" algn="l" defTabSz="457200">
              <a:buSzPct val="145000"/>
              <a:buChar char="-"/>
              <a:defRPr b="0">
                <a:uFill>
                  <a:solidFill>
                    <a:srgbClr val="000000"/>
                  </a:solidFill>
                </a:uFill>
                <a:latin typeface="Cambria"/>
                <a:ea typeface="Cambria"/>
                <a:cs typeface="Cambria"/>
                <a:sym typeface="Cambria"/>
              </a:defRPr>
            </a:pPr>
            <a:r>
              <a:t>Social Ministry meets the Farmer’s Market</a:t>
            </a:r>
          </a:p>
          <a:p>
            <a:pPr marL="790575" indent="-333375" algn="l" defTabSz="457200">
              <a:buSzPct val="145000"/>
              <a:buChar char="-"/>
              <a:defRPr b="0">
                <a:uFill>
                  <a:solidFill>
                    <a:srgbClr val="000000"/>
                  </a:solidFill>
                </a:uFill>
                <a:latin typeface="Cambria"/>
                <a:ea typeface="Cambria"/>
                <a:cs typeface="Cambria"/>
                <a:sym typeface="Cambria"/>
              </a:defRPr>
            </a:pPr>
            <a:r>
              <a:t>Leadership Development meets YouTube</a:t>
            </a:r>
          </a:p>
          <a:p>
            <a:pPr marL="790575" indent="-333375" algn="l" defTabSz="457200">
              <a:buSzPct val="145000"/>
              <a:buChar char="-"/>
              <a:defRPr b="0">
                <a:uFill>
                  <a:solidFill>
                    <a:srgbClr val="000000"/>
                  </a:solidFill>
                </a:uFill>
                <a:latin typeface="Cambria"/>
                <a:ea typeface="Cambria"/>
                <a:cs typeface="Cambria"/>
                <a:sym typeface="Cambria"/>
              </a:defRPr>
            </a:pPr>
            <a:r>
              <a:t>Bible Study meets Amazon</a:t>
            </a:r>
          </a:p>
          <a:p>
            <a:pPr marL="790575" indent="-333375" algn="l" defTabSz="457200">
              <a:buSzPct val="145000"/>
              <a:buChar char="-"/>
              <a:defRPr b="0">
                <a:uFill>
                  <a:solidFill>
                    <a:srgbClr val="000000"/>
                  </a:solidFill>
                </a:uFill>
                <a:latin typeface="Cambria"/>
                <a:ea typeface="Cambria"/>
                <a:cs typeface="Cambria"/>
                <a:sym typeface="Cambria"/>
              </a:defRPr>
            </a:pPr>
            <a:r>
              <a:t>Pastoral Care meets the Public Library</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Title 1"/>
          <p:cNvSpPr txBox="1"/>
          <p:nvPr>
            <p:ph type="title"/>
          </p:nvPr>
        </p:nvSpPr>
        <p:spPr>
          <a:xfrm>
            <a:off x="2034474" y="7699899"/>
            <a:ext cx="8564101" cy="1051716"/>
          </a:xfrm>
          <a:prstGeom prst="rect">
            <a:avLst/>
          </a:prstGeom>
        </p:spPr>
        <p:txBody>
          <a:bodyPr/>
          <a:lstStyle>
            <a:lvl1pPr>
              <a:defRPr b="0" cap="none" sz="5000">
                <a:latin typeface="Calibri Light"/>
                <a:ea typeface="Calibri Light"/>
                <a:cs typeface="Calibri Light"/>
                <a:sym typeface="Calibri Light"/>
              </a:defRPr>
            </a:lvl1pPr>
          </a:lstStyle>
          <a:p>
            <a:pPr/>
            <a:r>
              <a:t>Scenario Planning</a:t>
            </a:r>
          </a:p>
        </p:txBody>
      </p:sp>
      <p:sp>
        <p:nvSpPr>
          <p:cNvPr id="379" name="Line"/>
          <p:cNvSpPr/>
          <p:nvPr/>
        </p:nvSpPr>
        <p:spPr>
          <a:xfrm flipV="1">
            <a:off x="5710235" y="2297808"/>
            <a:ext cx="2" cy="4245700"/>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80" name="Line"/>
          <p:cNvSpPr/>
          <p:nvPr/>
        </p:nvSpPr>
        <p:spPr>
          <a:xfrm flipH="1" flipV="1">
            <a:off x="3512412" y="4278418"/>
            <a:ext cx="4395649" cy="3"/>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81" name="Title 1"/>
          <p:cNvSpPr txBox="1"/>
          <p:nvPr/>
        </p:nvSpPr>
        <p:spPr>
          <a:xfrm>
            <a:off x="9961865" y="1770406"/>
            <a:ext cx="2534993" cy="6108685"/>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normAutofit fontScale="100000" lnSpcReduction="0"/>
          </a:bodyPr>
          <a:lstStyle/>
          <a:p>
            <a:pPr defTabSz="432408">
              <a:defRPr b="0" sz="2850">
                <a:latin typeface="Calibri Light"/>
                <a:ea typeface="Calibri Light"/>
                <a:cs typeface="Calibri Light"/>
                <a:sym typeface="Calibri Light"/>
              </a:defRPr>
            </a:pPr>
            <a:r>
              <a:t>Take two dimensions of an issue,</a:t>
            </a:r>
          </a:p>
          <a:p>
            <a:pPr defTabSz="432408">
              <a:defRPr b="0" sz="2850">
                <a:latin typeface="Calibri Light"/>
                <a:ea typeface="Calibri Light"/>
                <a:cs typeface="Calibri Light"/>
                <a:sym typeface="Calibri Light"/>
              </a:defRPr>
            </a:pPr>
            <a:r>
              <a:t>Place one on the horizontal axis and the other on the vertical axis.</a:t>
            </a:r>
          </a:p>
          <a:p>
            <a:pPr defTabSz="432408">
              <a:defRPr b="0" sz="2850">
                <a:latin typeface="Calibri Light"/>
                <a:ea typeface="Calibri Light"/>
                <a:cs typeface="Calibri Light"/>
                <a:sym typeface="Calibri Light"/>
              </a:defRPr>
            </a:pPr>
            <a:r>
              <a:t>Then complete the four quadrants.</a:t>
            </a:r>
          </a:p>
          <a:p>
            <a:pPr defTabSz="432408">
              <a:defRPr b="0" sz="2850">
                <a:latin typeface="Calibri Light"/>
                <a:ea typeface="Calibri Light"/>
                <a:cs typeface="Calibri Light"/>
                <a:sym typeface="Calibri Light"/>
              </a:defRPr>
            </a:pPr>
          </a:p>
          <a:p>
            <a:pPr defTabSz="432408">
              <a:defRPr b="0" i="1" sz="2850">
                <a:latin typeface="Calibri Light"/>
                <a:ea typeface="Calibri Light"/>
                <a:cs typeface="Calibri Light"/>
                <a:sym typeface="Calibri Light"/>
              </a:defRPr>
            </a:pPr>
            <a:r>
              <a:t>Try Worship</a:t>
            </a:r>
          </a:p>
        </p:txBody>
      </p:sp>
      <p:sp>
        <p:nvSpPr>
          <p:cNvPr id="382" name="Academic…"/>
          <p:cNvSpPr txBox="1"/>
          <p:nvPr/>
        </p:nvSpPr>
        <p:spPr>
          <a:xfrm>
            <a:off x="1937639" y="4087409"/>
            <a:ext cx="1448348"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Real Time</a:t>
            </a:r>
          </a:p>
        </p:txBody>
      </p:sp>
      <p:sp>
        <p:nvSpPr>
          <p:cNvPr id="383" name="Traditional…"/>
          <p:cNvSpPr txBox="1"/>
          <p:nvPr/>
        </p:nvSpPr>
        <p:spPr>
          <a:xfrm>
            <a:off x="5091373" y="1636279"/>
            <a:ext cx="1384649"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Gathered</a:t>
            </a:r>
          </a:p>
        </p:txBody>
      </p:sp>
      <p:sp>
        <p:nvSpPr>
          <p:cNvPr id="384" name="Innovative…"/>
          <p:cNvSpPr txBox="1"/>
          <p:nvPr/>
        </p:nvSpPr>
        <p:spPr>
          <a:xfrm>
            <a:off x="5052812" y="6538539"/>
            <a:ext cx="1430339"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Scattered</a:t>
            </a:r>
          </a:p>
        </p:txBody>
      </p:sp>
      <p:sp>
        <p:nvSpPr>
          <p:cNvPr id="385" name="Hands-on…"/>
          <p:cNvSpPr txBox="1"/>
          <p:nvPr/>
        </p:nvSpPr>
        <p:spPr>
          <a:xfrm>
            <a:off x="8181781" y="3945168"/>
            <a:ext cx="1363665" cy="453135"/>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Any Time</a:t>
            </a:r>
          </a:p>
        </p:txBody>
      </p:sp>
      <p:sp>
        <p:nvSpPr>
          <p:cNvPr id="386" name="Title 1"/>
          <p:cNvSpPr txBox="1"/>
          <p:nvPr/>
        </p:nvSpPr>
        <p:spPr>
          <a:xfrm>
            <a:off x="3341001" y="376168"/>
            <a:ext cx="8564102" cy="1051716"/>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normAutofit fontScale="100000" lnSpcReduction="0"/>
          </a:bodyPr>
          <a:lstStyle>
            <a:lvl1pPr algn="l" defTabSz="650240">
              <a:defRPr b="0" sz="5000">
                <a:latin typeface="Calibri Light"/>
                <a:ea typeface="Calibri Light"/>
                <a:cs typeface="Calibri Light"/>
                <a:sym typeface="Calibri Light"/>
              </a:defRPr>
            </a:lvl1pPr>
          </a:lstStyle>
          <a:p>
            <a:pPr/>
            <a:r>
              <a:t>Possible Futures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Title 1"/>
          <p:cNvSpPr txBox="1"/>
          <p:nvPr>
            <p:ph type="title"/>
          </p:nvPr>
        </p:nvSpPr>
        <p:spPr>
          <a:xfrm>
            <a:off x="2034474" y="7820895"/>
            <a:ext cx="9418298" cy="1051716"/>
          </a:xfrm>
          <a:prstGeom prst="rect">
            <a:avLst/>
          </a:prstGeom>
        </p:spPr>
        <p:txBody>
          <a:bodyPr/>
          <a:lstStyle>
            <a:lvl1pPr>
              <a:defRPr b="0" cap="none" sz="5000">
                <a:latin typeface="Calibri Light"/>
                <a:ea typeface="Calibri Light"/>
                <a:cs typeface="Calibri Light"/>
                <a:sym typeface="Calibri Light"/>
              </a:defRPr>
            </a:lvl1pPr>
          </a:lstStyle>
          <a:p>
            <a:pPr/>
            <a:r>
              <a:t>Implications Wheel</a:t>
            </a:r>
          </a:p>
        </p:txBody>
      </p:sp>
      <p:sp>
        <p:nvSpPr>
          <p:cNvPr id="389" name="Oval"/>
          <p:cNvSpPr/>
          <p:nvPr/>
        </p:nvSpPr>
        <p:spPr>
          <a:xfrm>
            <a:off x="2514808" y="4448959"/>
            <a:ext cx="2585917" cy="1480006"/>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0" name="Line"/>
          <p:cNvSpPr/>
          <p:nvPr/>
        </p:nvSpPr>
        <p:spPr>
          <a:xfrm flipV="1">
            <a:off x="4034662" y="3179801"/>
            <a:ext cx="280408" cy="1256833"/>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91" name="No longer requiring CPE for ordination"/>
          <p:cNvSpPr txBox="1"/>
          <p:nvPr/>
        </p:nvSpPr>
        <p:spPr>
          <a:xfrm>
            <a:off x="2668851" y="4428995"/>
            <a:ext cx="2277831" cy="18755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a:latin typeface="Calibri"/>
                <a:ea typeface="Calibri"/>
                <a:cs typeface="Calibri"/>
                <a:sym typeface="Calibri"/>
              </a:defRPr>
            </a:lvl1pPr>
          </a:lstStyle>
          <a:p>
            <a:pPr/>
            <a:r>
              <a:t>No longer offering Sunday age-specific faith formation</a:t>
            </a:r>
          </a:p>
        </p:txBody>
      </p:sp>
      <p:sp>
        <p:nvSpPr>
          <p:cNvPr id="392" name="Oval"/>
          <p:cNvSpPr/>
          <p:nvPr/>
        </p:nvSpPr>
        <p:spPr>
          <a:xfrm>
            <a:off x="3720696" y="2333677"/>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3" name="Oval"/>
          <p:cNvSpPr/>
          <p:nvPr/>
        </p:nvSpPr>
        <p:spPr>
          <a:xfrm>
            <a:off x="447432" y="2158853"/>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4" name="Line"/>
          <p:cNvSpPr/>
          <p:nvPr/>
        </p:nvSpPr>
        <p:spPr>
          <a:xfrm flipH="1" flipV="1">
            <a:off x="4457435" y="5822236"/>
            <a:ext cx="1112440" cy="790668"/>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95" name="Line"/>
          <p:cNvSpPr/>
          <p:nvPr/>
        </p:nvSpPr>
        <p:spPr>
          <a:xfrm flipV="1">
            <a:off x="5047089" y="4297945"/>
            <a:ext cx="1167663" cy="751023"/>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96" name="Line"/>
          <p:cNvSpPr/>
          <p:nvPr/>
        </p:nvSpPr>
        <p:spPr>
          <a:xfrm flipH="1" flipV="1">
            <a:off x="1938641" y="3685057"/>
            <a:ext cx="705349" cy="1192476"/>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97" name="Oval"/>
          <p:cNvSpPr/>
          <p:nvPr/>
        </p:nvSpPr>
        <p:spPr>
          <a:xfrm>
            <a:off x="5767849" y="3408955"/>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8" name="Oval"/>
          <p:cNvSpPr/>
          <p:nvPr/>
        </p:nvSpPr>
        <p:spPr>
          <a:xfrm>
            <a:off x="5450665" y="6002453"/>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9" name="Oval"/>
          <p:cNvSpPr/>
          <p:nvPr/>
        </p:nvSpPr>
        <p:spPr>
          <a:xfrm>
            <a:off x="7303921" y="1950237"/>
            <a:ext cx="1719161" cy="923885"/>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00" name="Oval"/>
          <p:cNvSpPr/>
          <p:nvPr/>
        </p:nvSpPr>
        <p:spPr>
          <a:xfrm>
            <a:off x="9806870" y="2374317"/>
            <a:ext cx="1454761" cy="1049078"/>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01" name="Oval"/>
          <p:cNvSpPr/>
          <p:nvPr/>
        </p:nvSpPr>
        <p:spPr>
          <a:xfrm>
            <a:off x="10068086" y="3777262"/>
            <a:ext cx="1576042" cy="923885"/>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02" name="Oval"/>
          <p:cNvSpPr/>
          <p:nvPr/>
        </p:nvSpPr>
        <p:spPr>
          <a:xfrm>
            <a:off x="8522376" y="5130394"/>
            <a:ext cx="1709299" cy="992533"/>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03" name="Line"/>
          <p:cNvSpPr/>
          <p:nvPr/>
        </p:nvSpPr>
        <p:spPr>
          <a:xfrm flipV="1">
            <a:off x="8342700" y="3348584"/>
            <a:ext cx="1736392" cy="667280"/>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04" name="Line"/>
          <p:cNvSpPr/>
          <p:nvPr/>
        </p:nvSpPr>
        <p:spPr>
          <a:xfrm>
            <a:off x="8037268" y="4614931"/>
            <a:ext cx="783778" cy="783778"/>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05" name="Line"/>
          <p:cNvSpPr/>
          <p:nvPr/>
        </p:nvSpPr>
        <p:spPr>
          <a:xfrm>
            <a:off x="8342700" y="4353368"/>
            <a:ext cx="1736392" cy="3"/>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06" name="Line"/>
          <p:cNvSpPr/>
          <p:nvPr/>
        </p:nvSpPr>
        <p:spPr>
          <a:xfrm flipV="1">
            <a:off x="7615344" y="2780680"/>
            <a:ext cx="146870" cy="667279"/>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07" name="Oval"/>
          <p:cNvSpPr/>
          <p:nvPr/>
        </p:nvSpPr>
        <p:spPr>
          <a:xfrm>
            <a:off x="10535910" y="5172760"/>
            <a:ext cx="971470" cy="703921"/>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08" name="Oval"/>
          <p:cNvSpPr/>
          <p:nvPr/>
        </p:nvSpPr>
        <p:spPr>
          <a:xfrm>
            <a:off x="11639560" y="5397828"/>
            <a:ext cx="942588" cy="703922"/>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09" name="Oval"/>
          <p:cNvSpPr/>
          <p:nvPr/>
        </p:nvSpPr>
        <p:spPr>
          <a:xfrm>
            <a:off x="11757588" y="4366560"/>
            <a:ext cx="971470" cy="703922"/>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10" name="Oval"/>
          <p:cNvSpPr/>
          <p:nvPr/>
        </p:nvSpPr>
        <p:spPr>
          <a:xfrm>
            <a:off x="11757588" y="3115329"/>
            <a:ext cx="971470" cy="923885"/>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411" name="Line"/>
          <p:cNvSpPr/>
          <p:nvPr/>
        </p:nvSpPr>
        <p:spPr>
          <a:xfrm>
            <a:off x="11084298" y="4614931"/>
            <a:ext cx="783778" cy="783778"/>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12" name="Line"/>
          <p:cNvSpPr/>
          <p:nvPr/>
        </p:nvSpPr>
        <p:spPr>
          <a:xfrm flipV="1">
            <a:off x="11475546" y="3695096"/>
            <a:ext cx="347131" cy="226243"/>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13" name="Line"/>
          <p:cNvSpPr/>
          <p:nvPr/>
        </p:nvSpPr>
        <p:spPr>
          <a:xfrm>
            <a:off x="10816183" y="4614931"/>
            <a:ext cx="79847" cy="523738"/>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14" name="Line"/>
          <p:cNvSpPr/>
          <p:nvPr/>
        </p:nvSpPr>
        <p:spPr>
          <a:xfrm>
            <a:off x="11475545" y="4484910"/>
            <a:ext cx="347132" cy="122079"/>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415" name="Candidates would be less self-aware"/>
          <p:cNvSpPr txBox="1"/>
          <p:nvPr/>
        </p:nvSpPr>
        <p:spPr>
          <a:xfrm>
            <a:off x="5870497" y="6160289"/>
            <a:ext cx="1746252" cy="11643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a:latin typeface="Calibri"/>
                <a:ea typeface="Calibri"/>
                <a:cs typeface="Calibri"/>
                <a:sym typeface="Calibri"/>
              </a:defRPr>
            </a:lvl1pPr>
          </a:lstStyle>
          <a:p>
            <a:pPr/>
            <a:r>
              <a:t>No one would participate</a:t>
            </a:r>
          </a:p>
        </p:txBody>
      </p:sp>
      <p:sp>
        <p:nvSpPr>
          <p:cNvPr id="416" name="Synod could be sued"/>
          <p:cNvSpPr txBox="1"/>
          <p:nvPr/>
        </p:nvSpPr>
        <p:spPr>
          <a:xfrm>
            <a:off x="11628734" y="4110954"/>
            <a:ext cx="1190732" cy="12151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sz="1900">
                <a:latin typeface="Calibri"/>
                <a:ea typeface="Calibri"/>
                <a:cs typeface="Calibri"/>
                <a:sym typeface="Calibri"/>
              </a:defRPr>
            </a:lvl1pPr>
          </a:lstStyle>
          <a:p>
            <a:pPr/>
            <a:r>
              <a:t>People care for each other</a:t>
            </a:r>
          </a:p>
        </p:txBody>
      </p:sp>
      <p:sp>
        <p:nvSpPr>
          <p:cNvPr id="417" name="Candidates would be less self-aware"/>
          <p:cNvSpPr txBox="1"/>
          <p:nvPr/>
        </p:nvSpPr>
        <p:spPr>
          <a:xfrm>
            <a:off x="5873763" y="3433440"/>
            <a:ext cx="2484993" cy="1519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p>
            <a:pPr defTabSz="650240">
              <a:defRPr b="0">
                <a:latin typeface="Calibri"/>
                <a:ea typeface="Calibri"/>
                <a:cs typeface="Calibri"/>
                <a:sym typeface="Calibri"/>
              </a:defRPr>
            </a:pPr>
            <a:r>
              <a:t>Offer all </a:t>
            </a:r>
          </a:p>
          <a:p>
            <a:pPr defTabSz="650240">
              <a:defRPr b="0">
                <a:latin typeface="Calibri"/>
                <a:ea typeface="Calibri"/>
                <a:cs typeface="Calibri"/>
                <a:sym typeface="Calibri"/>
              </a:defRPr>
            </a:pPr>
            <a:r>
              <a:t>types of intergenerational faith formation</a:t>
            </a:r>
          </a:p>
        </p:txBody>
      </p:sp>
      <p:sp>
        <p:nvSpPr>
          <p:cNvPr id="418" name="Candidates would be less self-aware"/>
          <p:cNvSpPr txBox="1"/>
          <p:nvPr/>
        </p:nvSpPr>
        <p:spPr>
          <a:xfrm>
            <a:off x="3569969" y="2300098"/>
            <a:ext cx="3197332" cy="1519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a:latin typeface="Calibri"/>
                <a:ea typeface="Calibri"/>
                <a:cs typeface="Calibri"/>
                <a:sym typeface="Calibri"/>
              </a:defRPr>
            </a:lvl1pPr>
          </a:lstStyle>
          <a:p>
            <a:pPr/>
            <a:r>
              <a:t>Equip people of all ages with resources for forming with “on their own”</a:t>
            </a:r>
          </a:p>
        </p:txBody>
      </p:sp>
      <p:sp>
        <p:nvSpPr>
          <p:cNvPr id="419" name="Candidates would be less self-aware"/>
          <p:cNvSpPr txBox="1"/>
          <p:nvPr/>
        </p:nvSpPr>
        <p:spPr>
          <a:xfrm>
            <a:off x="601475" y="2138889"/>
            <a:ext cx="2277831" cy="1519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a:latin typeface="Calibri"/>
                <a:ea typeface="Calibri"/>
                <a:cs typeface="Calibri"/>
                <a:sym typeface="Calibri"/>
              </a:defRPr>
            </a:lvl1pPr>
          </a:lstStyle>
          <a:p>
            <a:pPr/>
            <a:r>
              <a:t>Offer age-specific faith formation on another day</a:t>
            </a:r>
          </a:p>
        </p:txBody>
      </p:sp>
      <p:sp>
        <p:nvSpPr>
          <p:cNvPr id="420" name="Candidates could get into misconduct"/>
          <p:cNvSpPr txBox="1"/>
          <p:nvPr/>
        </p:nvSpPr>
        <p:spPr>
          <a:xfrm>
            <a:off x="9911251" y="3611240"/>
            <a:ext cx="1746252" cy="11643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sz="1800">
                <a:latin typeface="Calibri"/>
                <a:ea typeface="Calibri"/>
                <a:cs typeface="Calibri"/>
                <a:sym typeface="Calibri"/>
              </a:defRPr>
            </a:lvl1pPr>
          </a:lstStyle>
          <a:p>
            <a:pPr/>
            <a:r>
              <a:t>People across age groups form relationships</a:t>
            </a:r>
          </a:p>
        </p:txBody>
      </p:sp>
      <p:sp>
        <p:nvSpPr>
          <p:cNvPr id="421" name="Candidates could get into misconduct"/>
          <p:cNvSpPr txBox="1"/>
          <p:nvPr/>
        </p:nvSpPr>
        <p:spPr>
          <a:xfrm>
            <a:off x="9795874" y="2583389"/>
            <a:ext cx="1746253" cy="630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sz="1800">
                <a:latin typeface="Calibri"/>
                <a:ea typeface="Calibri"/>
                <a:cs typeface="Calibri"/>
                <a:sym typeface="Calibri"/>
              </a:defRPr>
            </a:lvl1pPr>
          </a:lstStyle>
          <a:p>
            <a:pPr/>
            <a:r>
              <a:t>New leaders would emerge</a:t>
            </a:r>
          </a:p>
        </p:txBody>
      </p:sp>
      <p:sp>
        <p:nvSpPr>
          <p:cNvPr id="422" name="Title 1"/>
          <p:cNvSpPr txBox="1"/>
          <p:nvPr/>
        </p:nvSpPr>
        <p:spPr>
          <a:xfrm>
            <a:off x="1911894" y="474302"/>
            <a:ext cx="9418298" cy="1051716"/>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normAutofit fontScale="100000" lnSpcReduction="0"/>
          </a:bodyPr>
          <a:lstStyle>
            <a:lvl1pPr algn="l" defTabSz="630732">
              <a:defRPr b="0" sz="4850">
                <a:latin typeface="Calibri Light"/>
                <a:ea typeface="Calibri Light"/>
                <a:cs typeface="Calibri Light"/>
                <a:sym typeface="Calibri Light"/>
              </a:defRPr>
            </a:lvl1pPr>
          </a:lstStyle>
          <a:p>
            <a:pPr/>
            <a:r>
              <a:t>Consequences of Various Actions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4" name="Picture 11" descr="Picture 11"/>
          <p:cNvPicPr>
            <a:picLocks noChangeAspect="1"/>
          </p:cNvPicPr>
          <p:nvPr/>
        </p:nvPicPr>
        <p:blipFill>
          <a:blip r:embed="rId3">
            <a:extLst/>
          </a:blip>
          <a:stretch>
            <a:fillRect/>
          </a:stretch>
        </p:blipFill>
        <p:spPr>
          <a:xfrm>
            <a:off x="-1" y="1661724"/>
            <a:ext cx="13004802" cy="6404885"/>
          </a:xfrm>
          <a:prstGeom prst="rect">
            <a:avLst/>
          </a:prstGeom>
          <a:ln w="12700">
            <a:miter lim="400000"/>
          </a:ln>
        </p:spPr>
      </p:pic>
      <p:pic>
        <p:nvPicPr>
          <p:cNvPr id="425" name="Picture 8" descr="Picture 8"/>
          <p:cNvPicPr>
            <a:picLocks noChangeAspect="1"/>
          </p:cNvPicPr>
          <p:nvPr/>
        </p:nvPicPr>
        <p:blipFill>
          <a:blip r:embed="rId4">
            <a:extLst/>
          </a:blip>
          <a:stretch>
            <a:fillRect/>
          </a:stretch>
        </p:blipFill>
        <p:spPr>
          <a:xfrm>
            <a:off x="587022" y="6132021"/>
            <a:ext cx="3631864" cy="3631865"/>
          </a:xfrm>
          <a:prstGeom prst="rect">
            <a:avLst/>
          </a:prstGeom>
          <a:ln w="12700">
            <a:miter lim="400000"/>
          </a:ln>
        </p:spPr>
      </p:pic>
      <p:pic>
        <p:nvPicPr>
          <p:cNvPr id="426" name="Content Placeholder 10" descr="Content Placeholder 10"/>
          <p:cNvPicPr>
            <a:picLocks noChangeAspect="1"/>
          </p:cNvPicPr>
          <p:nvPr/>
        </p:nvPicPr>
        <p:blipFill>
          <a:blip r:embed="rId5">
            <a:extLst/>
          </a:blip>
          <a:stretch>
            <a:fillRect/>
          </a:stretch>
        </p:blipFill>
        <p:spPr>
          <a:xfrm>
            <a:off x="5084515" y="3399458"/>
            <a:ext cx="7270046" cy="2302187"/>
          </a:xfrm>
          <a:prstGeom prst="rect">
            <a:avLst/>
          </a:prstGeom>
          <a:ln w="12700">
            <a:miter lim="400000"/>
          </a:ln>
        </p:spPr>
      </p:pic>
      <p:sp>
        <p:nvSpPr>
          <p:cNvPr id="427" name="Title 3"/>
          <p:cNvSpPr txBox="1"/>
          <p:nvPr/>
        </p:nvSpPr>
        <p:spPr>
          <a:xfrm>
            <a:off x="650239" y="558333"/>
            <a:ext cx="4434277" cy="1695025"/>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chor="b">
            <a:normAutofit fontScale="100000" lnSpcReduction="0"/>
          </a:bodyPr>
          <a:lstStyle/>
          <a:p>
            <a:pPr defTabSz="650240">
              <a:defRPr sz="4400">
                <a:latin typeface="Calibri"/>
                <a:ea typeface="Calibri"/>
                <a:cs typeface="Calibri"/>
                <a:sym typeface="Calibri"/>
              </a:defRPr>
            </a:pPr>
            <a:r>
              <a:t>Platforms </a:t>
            </a:r>
            <a:r>
              <a:rPr b="0" sz="3400"/>
              <a:t>with</a:t>
            </a:r>
            <a:r>
              <a:rPr sz="3400"/>
              <a:t> </a:t>
            </a:r>
            <a:r>
              <a:t>purpose</a:t>
            </a:r>
          </a:p>
        </p:txBody>
      </p:sp>
      <p:sp>
        <p:nvSpPr>
          <p:cNvPr id="428" name="Title 3"/>
          <p:cNvSpPr txBox="1"/>
          <p:nvPr/>
        </p:nvSpPr>
        <p:spPr>
          <a:xfrm>
            <a:off x="7842092" y="7681516"/>
            <a:ext cx="4512470" cy="1518537"/>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chor="b">
            <a:normAutofit fontScale="100000" lnSpcReduction="0"/>
          </a:bodyPr>
          <a:lstStyle/>
          <a:p>
            <a:pPr defTabSz="650240">
              <a:defRPr b="0" sz="3400">
                <a:latin typeface="Calibri"/>
                <a:ea typeface="Calibri"/>
                <a:cs typeface="Calibri"/>
                <a:sym typeface="Calibri"/>
              </a:defRPr>
            </a:pPr>
            <a:r>
              <a:t>with a </a:t>
            </a:r>
            <a:r>
              <a:rPr b="1" sz="4400"/>
              <a:t>posture</a:t>
            </a:r>
            <a:r>
              <a:rPr sz="4400"/>
              <a:t> </a:t>
            </a:r>
            <a:r>
              <a:t>open to the world</a:t>
            </a:r>
          </a:p>
        </p:txBody>
      </p:sp>
      <p:sp>
        <p:nvSpPr>
          <p:cNvPr id="429" name="Title 3"/>
          <p:cNvSpPr txBox="1"/>
          <p:nvPr/>
        </p:nvSpPr>
        <p:spPr>
          <a:xfrm>
            <a:off x="6989462" y="1494088"/>
            <a:ext cx="4512471" cy="1518538"/>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chor="b">
            <a:normAutofit fontScale="100000" lnSpcReduction="0"/>
          </a:bodyPr>
          <a:lstStyle/>
          <a:p>
            <a:pPr defTabSz="650240">
              <a:defRPr b="0" sz="3400">
                <a:latin typeface="Calibri"/>
                <a:ea typeface="Calibri"/>
                <a:cs typeface="Calibri"/>
                <a:sym typeface="Calibri"/>
              </a:defRPr>
            </a:pPr>
            <a:r>
              <a:t>that lead </a:t>
            </a:r>
            <a:r>
              <a:rPr b="1" sz="4400"/>
              <a:t>people </a:t>
            </a:r>
            <a:r>
              <a:t>to a new future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