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media/image1.jpeg" ContentType="image/jpeg"/>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2.jpeg" ContentType="image/jpeg"/>
  <Override PartName="/ppt/media/image3.jpeg" ContentType="image/jpeg"/>
  <Override PartName="/ppt/media/image4.jpeg" ContentType="image/jpeg"/>
  <Override PartName="/ppt/media/image5.jpeg" ContentType="image/jpeg"/>
  <Override PartName="/ppt/notesSlides/notesSlide3.xml" ContentType="application/vnd.openxmlformats-officedocument.presentationml.notesSlide+xml"/>
  <Override PartName="/ppt/media/image6.jpeg" ContentType="image/jpeg"/>
  <Override PartName="/ppt/media/image7.jpeg" ContentType="image/jpeg"/>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8.jpeg" ContentType="image/jpeg"/>
  <Override PartName="/ppt/notesSlides/notesSlide6.xml" ContentType="application/vnd.openxmlformats-officedocument.presentationml.notesSlide+xml"/>
  <Override PartName="/ppt/media/image9.jpeg" ContentType="image/jpeg"/>
  <Override PartName="/ppt/notesSlides/notesSlide7.xml" ContentType="application/vnd.openxmlformats-officedocument.presentationml.notesSlide+xml"/>
  <Override PartName="/ppt/notesSlides/notesSlide8.xml" ContentType="application/vnd.openxmlformats-officedocument.presentationml.notesSlide+xml"/>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image18.jpeg" ContentType="image/jpeg"/>
  <Override PartName="/ppt/media/image19.jpeg" ContentType="image/jpeg"/>
  <Override PartName="/ppt/media/image20.jpeg" ContentType="image/jpeg"/>
  <Override PartName="/ppt/media/image21.jpeg" ContentType="image/jpeg"/>
  <Override PartName="/ppt/media/image22.jpeg" ContentType="image/jpeg"/>
  <Override PartName="/ppt/media/image23.jpeg" ContentType="image/jpeg"/>
  <Override PartName="/ppt/notesSlides/notesSlide9.xml" ContentType="application/vnd.openxmlformats-officedocument.presentationml.notesSlide+xml"/>
  <Override PartName="/ppt/notesSlides/notesSlide10.xml" ContentType="application/vnd.openxmlformats-officedocument.presentationml.notesSlide+xml"/>
  <Override PartName="/ppt/media/image24.jpeg" ContentType="image/jpeg"/>
  <Override PartName="/ppt/media/image25.jpeg" ContentType="image/jpeg"/>
  <Override PartName="/ppt/media/image26.jpeg" ContentType="image/jpeg"/>
  <Override PartName="/ppt/media/image27.jpeg" ContentType="image/jpeg"/>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19" name="Shape 219"/>
          <p:cNvSpPr/>
          <p:nvPr>
            <p:ph type="sldImg"/>
          </p:nvPr>
        </p:nvSpPr>
        <p:spPr>
          <a:xfrm>
            <a:off x="1143000" y="685800"/>
            <a:ext cx="4572000" cy="3429000"/>
          </a:xfrm>
          <a:prstGeom prst="rect">
            <a:avLst/>
          </a:prstGeom>
        </p:spPr>
        <p:txBody>
          <a:bodyPr/>
          <a:lstStyle/>
          <a:p>
            <a:pPr/>
          </a:p>
        </p:txBody>
      </p:sp>
      <p:sp>
        <p:nvSpPr>
          <p:cNvPr id="220" name="Shape 22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0" name="Shape 230"/>
          <p:cNvSpPr/>
          <p:nvPr>
            <p:ph type="sldImg"/>
          </p:nvPr>
        </p:nvSpPr>
        <p:spPr>
          <a:prstGeom prst="rect">
            <a:avLst/>
          </a:prstGeom>
        </p:spPr>
        <p:txBody>
          <a:bodyPr/>
          <a:lstStyle/>
          <a:p>
            <a:pPr/>
          </a:p>
        </p:txBody>
      </p:sp>
      <p:sp>
        <p:nvSpPr>
          <p:cNvPr id="231" name="Shape 231"/>
          <p:cNvSpPr/>
          <p:nvPr>
            <p:ph type="body" sz="quarter" idx="1"/>
          </p:nvPr>
        </p:nvSpPr>
        <p:spPr>
          <a:prstGeom prst="rect">
            <a:avLst/>
          </a:prstGeom>
        </p:spPr>
        <p:txBody>
          <a:bodyPr/>
          <a:lstStyle>
            <a:lvl1pPr>
              <a:lnSpc>
                <a:spcPct val="117999"/>
              </a:lnSpc>
            </a:lvl1pPr>
          </a:lstStyle>
          <a:p>
            <a:pPr/>
            <a:r>
              <a:t>We need GPS for forming faith - a way to navigating our VUCA world that allows us to find balance and meaning in the midst of unending changes.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4" name="Shape 234"/>
          <p:cNvSpPr/>
          <p:nvPr>
            <p:ph type="sldImg"/>
          </p:nvPr>
        </p:nvSpPr>
        <p:spPr>
          <a:prstGeom prst="rect">
            <a:avLst/>
          </a:prstGeom>
        </p:spPr>
        <p:txBody>
          <a:bodyPr/>
          <a:lstStyle/>
          <a:p>
            <a:pPr/>
          </a:p>
        </p:txBody>
      </p:sp>
      <p:sp>
        <p:nvSpPr>
          <p:cNvPr id="235" name="Shape 235"/>
          <p:cNvSpPr/>
          <p:nvPr>
            <p:ph type="body" sz="quarter" idx="1"/>
          </p:nvPr>
        </p:nvSpPr>
        <p:spPr>
          <a:prstGeom prst="rect">
            <a:avLst/>
          </a:prstGeom>
        </p:spPr>
        <p:txBody>
          <a:bodyPr/>
          <a:lstStyle>
            <a:lvl1pPr>
              <a:lnSpc>
                <a:spcPct val="117999"/>
              </a:lnSpc>
            </a:lvl1pPr>
          </a:lstStyle>
          <a:p>
            <a:pPr/>
            <a:r>
              <a:t>We need GPS for forming faith - a way to navigating our VUCA world that allows us to find balance and meaning in the midst of unending changes.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8" name="Shape 258"/>
          <p:cNvSpPr/>
          <p:nvPr>
            <p:ph type="sldImg"/>
          </p:nvPr>
        </p:nvSpPr>
        <p:spPr>
          <a:prstGeom prst="rect">
            <a:avLst/>
          </a:prstGeom>
        </p:spPr>
        <p:txBody>
          <a:bodyPr/>
          <a:lstStyle/>
          <a:p>
            <a:pPr/>
          </a:p>
        </p:txBody>
      </p:sp>
      <p:sp>
        <p:nvSpPr>
          <p:cNvPr id="259" name="Shape 259"/>
          <p:cNvSpPr/>
          <p:nvPr>
            <p:ph type="body" sz="quarter" idx="1"/>
          </p:nvPr>
        </p:nvSpPr>
        <p:spPr>
          <a:prstGeom prst="rect">
            <a:avLst/>
          </a:prstGeom>
        </p:spPr>
        <p:txBody>
          <a:bodyPr/>
          <a:lstStyle>
            <a:lvl1pPr>
              <a:lnSpc>
                <a:spcPct val="117999"/>
              </a:lnSpc>
            </a:lvl1pPr>
          </a:lstStyle>
          <a:p>
            <a:pPr/>
            <a:r>
              <a:t>There is no going back. We are in a new world.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7" name="Shape 267"/>
          <p:cNvSpPr/>
          <p:nvPr>
            <p:ph type="sldImg"/>
          </p:nvPr>
        </p:nvSpPr>
        <p:spPr>
          <a:prstGeom prst="rect">
            <a:avLst/>
          </a:prstGeom>
        </p:spPr>
        <p:txBody>
          <a:bodyPr/>
          <a:lstStyle/>
          <a:p>
            <a:pPr/>
          </a:p>
        </p:txBody>
      </p:sp>
      <p:sp>
        <p:nvSpPr>
          <p:cNvPr id="268" name="Shape 268"/>
          <p:cNvSpPr/>
          <p:nvPr>
            <p:ph type="body" sz="quarter" idx="1"/>
          </p:nvPr>
        </p:nvSpPr>
        <p:spPr>
          <a:prstGeom prst="rect">
            <a:avLst/>
          </a:prstGeom>
        </p:spPr>
        <p:txBody>
          <a:bodyPr/>
          <a:lstStyle>
            <a:lvl1pPr>
              <a:lnSpc>
                <a:spcPct val="117999"/>
              </a:lnSpc>
            </a:lvl1pPr>
          </a:lstStyle>
          <a:p>
            <a:pPr/>
            <a:r>
              <a:t>We are now our own communication directors.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2" name="Shape 272"/>
          <p:cNvSpPr/>
          <p:nvPr>
            <p:ph type="sldImg"/>
          </p:nvPr>
        </p:nvSpPr>
        <p:spPr>
          <a:prstGeom prst="rect">
            <a:avLst/>
          </a:prstGeom>
        </p:spPr>
        <p:txBody>
          <a:bodyPr/>
          <a:lstStyle/>
          <a:p>
            <a:pPr/>
          </a:p>
        </p:txBody>
      </p:sp>
      <p:sp>
        <p:nvSpPr>
          <p:cNvPr id="273" name="Shape 273"/>
          <p:cNvSpPr/>
          <p:nvPr>
            <p:ph type="body" sz="quarter" idx="1"/>
          </p:nvPr>
        </p:nvSpPr>
        <p:spPr>
          <a:prstGeom prst="rect">
            <a:avLst/>
          </a:prstGeom>
        </p:spPr>
        <p:txBody>
          <a:bodyPr/>
          <a:lstStyle/>
          <a:p>
            <a:pPr>
              <a:lnSpc>
                <a:spcPct val="117999"/>
              </a:lnSpc>
            </a:pPr>
            <a:r>
              <a:t>Old power = currency</a:t>
            </a:r>
          </a:p>
          <a:p>
            <a:pPr>
              <a:lnSpc>
                <a:spcPct val="117999"/>
              </a:lnSpc>
            </a:pPr>
            <a:r>
              <a:t>New power = current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7" name="Shape 287"/>
          <p:cNvSpPr/>
          <p:nvPr>
            <p:ph type="sldImg"/>
          </p:nvPr>
        </p:nvSpPr>
        <p:spPr>
          <a:prstGeom prst="rect">
            <a:avLst/>
          </a:prstGeom>
        </p:spPr>
        <p:txBody>
          <a:bodyPr/>
          <a:lstStyle/>
          <a:p>
            <a:pPr/>
          </a:p>
        </p:txBody>
      </p:sp>
      <p:sp>
        <p:nvSpPr>
          <p:cNvPr id="288" name="Shape 288"/>
          <p:cNvSpPr/>
          <p:nvPr>
            <p:ph type="body" sz="quarter" idx="1"/>
          </p:nvPr>
        </p:nvSpPr>
        <p:spPr>
          <a:prstGeom prst="rect">
            <a:avLst/>
          </a:prstGeom>
        </p:spPr>
        <p:txBody>
          <a:bodyPr/>
          <a:lstStyle/>
          <a:p>
            <a:pPr>
              <a:lnSpc>
                <a:spcPct val="117999"/>
              </a:lnSpc>
            </a:pPr>
            <a:r>
              <a:t>God is the reference point of faith. On our own we fixate on ourselves…we cannot help is. But </a:t>
            </a:r>
            <a:r>
              <a:rPr b="1"/>
              <a:t>God intervenes</a:t>
            </a:r>
            <a:r>
              <a:t>.With the life, death, and resurrection of Jesus Christ God disrupts our inclination and restores our relationship.</a:t>
            </a:r>
          </a:p>
          <a:p>
            <a:pPr>
              <a:lnSpc>
                <a:spcPct val="117999"/>
              </a:lnSpc>
            </a:pPr>
            <a:r>
              <a:t>This </a:t>
            </a:r>
            <a:r>
              <a:rPr b="1"/>
              <a:t>gift of grace</a:t>
            </a:r>
            <a:r>
              <a:t> is person and expansive.</a:t>
            </a:r>
          </a:p>
          <a:p>
            <a:pPr>
              <a:lnSpc>
                <a:spcPct val="117999"/>
              </a:lnSpc>
            </a:pPr>
            <a:r>
              <a:t>God’s love </a:t>
            </a:r>
            <a:r>
              <a:rPr b="1"/>
              <a:t>transforms</a:t>
            </a:r>
            <a:r>
              <a:t> our lives, change us from objects of God’s creation to subjects of God’s love. </a:t>
            </a:r>
          </a:p>
          <a:p>
            <a:pPr>
              <a:lnSpc>
                <a:spcPct val="117999"/>
              </a:lnSpc>
              <a:defRPr b="1"/>
            </a:pPr>
            <a:r>
              <a:t>Reorients our lives</a:t>
            </a:r>
            <a:r>
              <a:rPr b="0"/>
              <a:t> - turning us outward - to love God and our neighbor.</a:t>
            </a:r>
            <a:endParaRPr b="0"/>
          </a:p>
          <a:p>
            <a:pPr>
              <a:lnSpc>
                <a:spcPct val="117999"/>
              </a:lnSpc>
            </a:pPr>
            <a:r>
              <a:t>As Christians we make a radical claim- God is alive among us - in the world and in our lives. Yes how often do we think about God’s activity outside of the church walls? God’s presence can be pushed to the back of our minds. Yet God is still there - we just get to stop and notice.</a:t>
            </a:r>
          </a:p>
          <a:p>
            <a:pPr>
              <a:lnSpc>
                <a:spcPct val="117999"/>
              </a:lnSpc>
            </a:pPr>
            <a:r>
              <a:t>When I was a young adult thought I had to cultivate this relationship with God. So I engaged in various Christian practices - not only going to worship and serving, but also time along with God in prayer and reading Scripture. Yet as life got busy (kids and work) and my time with God as less, I felt guilty. </a:t>
            </a:r>
          </a:p>
          <a:p>
            <a:pPr>
              <a:lnSpc>
                <a:spcPct val="117999"/>
              </a:lnSpc>
            </a:pPr>
            <a:r>
              <a:t>Recently I discovered a different mindset - Rather then focus on what I did in our relationship, what if I was just more attentive to God’s activity around me? In other words, I flipped from my actions to God’s. If God is all around, can I be a scout on the look for God? And it didn’t take long before I could see God in small and big ways everyday.</a:t>
            </a:r>
          </a:p>
          <a:p>
            <a:pPr>
              <a:lnSpc>
                <a:spcPct val="117999"/>
              </a:lnSpc>
            </a:pPr>
            <a:r>
              <a:t>Faith focuses on God’s actions first, and our second.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3" name="Shape 293"/>
          <p:cNvSpPr/>
          <p:nvPr>
            <p:ph type="sldImg"/>
          </p:nvPr>
        </p:nvSpPr>
        <p:spPr>
          <a:prstGeom prst="rect">
            <a:avLst/>
          </a:prstGeom>
        </p:spPr>
        <p:txBody>
          <a:bodyPr/>
          <a:lstStyle/>
          <a:p>
            <a:pPr/>
          </a:p>
        </p:txBody>
      </p:sp>
      <p:sp>
        <p:nvSpPr>
          <p:cNvPr id="294" name="Shape 294"/>
          <p:cNvSpPr/>
          <p:nvPr>
            <p:ph type="body" sz="quarter" idx="1"/>
          </p:nvPr>
        </p:nvSpPr>
        <p:spPr>
          <a:prstGeom prst="rect">
            <a:avLst/>
          </a:prstGeom>
        </p:spPr>
        <p:txBody>
          <a:bodyPr/>
          <a:lstStyle/>
          <a:p>
            <a:pPr>
              <a:lnSpc>
                <a:spcPct val="117999"/>
              </a:lnSpc>
            </a:pPr>
            <a:r>
              <a:t>Faith formation is a messy term that can be used as an umbrella term for: Christian education, discipleship, ministry with children and youth, and intergenerational ministry.</a:t>
            </a:r>
          </a:p>
          <a:p>
            <a:pPr>
              <a:lnSpc>
                <a:spcPct val="117999"/>
              </a:lnSpc>
            </a:pPr>
            <a:r>
              <a:t>In its simplest form faith formation has to do with how the Christian faith shapes people as they encounter God, others, and the world. </a:t>
            </a:r>
          </a:p>
          <a:p>
            <a:pPr>
              <a:lnSpc>
                <a:spcPct val="117999"/>
              </a:lnSpc>
            </a:pPr>
            <a:r>
              <a:t>Aim - Discovering a Christian way of life - </a:t>
            </a:r>
          </a:p>
          <a:p>
            <a:pPr>
              <a:lnSpc>
                <a:spcPct val="117999"/>
              </a:lnSpc>
            </a:pPr>
            <a:r>
              <a:t>Faith as a way of life - pattern of our being, doing, and thinking that are shared and to which we assign meaning.</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9" name="Shape 299"/>
          <p:cNvSpPr/>
          <p:nvPr>
            <p:ph type="sldImg"/>
          </p:nvPr>
        </p:nvSpPr>
        <p:spPr>
          <a:prstGeom prst="rect">
            <a:avLst/>
          </a:prstGeom>
        </p:spPr>
        <p:txBody>
          <a:bodyPr/>
          <a:lstStyle/>
          <a:p>
            <a:pPr/>
          </a:p>
        </p:txBody>
      </p:sp>
      <p:sp>
        <p:nvSpPr>
          <p:cNvPr id="300" name="Shape 300"/>
          <p:cNvSpPr/>
          <p:nvPr>
            <p:ph type="body" sz="quarter" idx="1"/>
          </p:nvPr>
        </p:nvSpPr>
        <p:spPr>
          <a:prstGeom prst="rect">
            <a:avLst/>
          </a:prstGeom>
        </p:spPr>
        <p:txBody>
          <a:bodyPr/>
          <a:lstStyle/>
          <a:p>
            <a:pPr>
              <a:lnSpc>
                <a:spcPct val="117999"/>
              </a:lnSpc>
            </a:pPr>
            <a:r>
              <a:t>God’s vision is a view of life that is abundant - there is enough for all to thrive. It is not scarcity, but love that when shared multiples.</a:t>
            </a:r>
          </a:p>
          <a:p>
            <a:pPr>
              <a:lnSpc>
                <a:spcPct val="117999"/>
              </a:lnSpc>
            </a:pPr>
            <a:r>
              <a:t>God’s overflowing love flows through us into the world as we love and serve our neighbor.</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9" name="Shape 439"/>
          <p:cNvSpPr/>
          <p:nvPr>
            <p:ph type="sldImg"/>
          </p:nvPr>
        </p:nvSpPr>
        <p:spPr>
          <a:prstGeom prst="rect">
            <a:avLst/>
          </a:prstGeom>
        </p:spPr>
        <p:txBody>
          <a:bodyPr/>
          <a:lstStyle/>
          <a:p>
            <a:pPr/>
          </a:p>
        </p:txBody>
      </p:sp>
      <p:sp>
        <p:nvSpPr>
          <p:cNvPr id="440" name="Shape 440"/>
          <p:cNvSpPr/>
          <p:nvPr>
            <p:ph type="body" sz="quarter" idx="1"/>
          </p:nvPr>
        </p:nvSpPr>
        <p:spPr>
          <a:prstGeom prst="rect">
            <a:avLst/>
          </a:prstGeom>
        </p:spPr>
        <p:txBody>
          <a:bodyPr/>
          <a:lstStyle/>
          <a:p>
            <a:pPr>
              <a:lnSpc>
                <a:spcPct val="117999"/>
              </a:lnSpc>
            </a:pPr>
            <a:r>
              <a:t>Gathering God’s beloved people as the body of Christ - faith forming and informing our lives. </a:t>
            </a:r>
          </a:p>
          <a:p>
            <a:pPr>
              <a:lnSpc>
                <a:spcPct val="117999"/>
              </a:lnSpc>
            </a:pPr>
            <a:r>
              <a:t>Scattered in the world, God’s people are co-creators of God’s mission transforming the world.</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9" name="Shape 449"/>
          <p:cNvSpPr/>
          <p:nvPr>
            <p:ph type="sldImg"/>
          </p:nvPr>
        </p:nvSpPr>
        <p:spPr>
          <a:prstGeom prst="rect">
            <a:avLst/>
          </a:prstGeom>
        </p:spPr>
        <p:txBody>
          <a:bodyPr/>
          <a:lstStyle/>
          <a:p>
            <a:pPr/>
          </a:p>
        </p:txBody>
      </p:sp>
      <p:sp>
        <p:nvSpPr>
          <p:cNvPr id="450" name="Shape 450"/>
          <p:cNvSpPr/>
          <p:nvPr>
            <p:ph type="body" sz="quarter" idx="1"/>
          </p:nvPr>
        </p:nvSpPr>
        <p:spPr>
          <a:prstGeom prst="rect">
            <a:avLst/>
          </a:prstGeom>
        </p:spPr>
        <p:txBody>
          <a:bodyPr/>
          <a:lstStyle>
            <a:lvl1pPr>
              <a:lnSpc>
                <a:spcPct val="117999"/>
              </a:lnSpc>
            </a:lvl1pPr>
          </a:lstStyle>
          <a:p>
            <a:pPr/>
            <a:r>
              <a:t>To these two movements we add four commitments that highlight the multi-multi-faceted nature of faith.</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5" name="Shape 455"/>
          <p:cNvSpPr/>
          <p:nvPr>
            <p:ph type="sldImg"/>
          </p:nvPr>
        </p:nvSpPr>
        <p:spPr>
          <a:prstGeom prst="rect">
            <a:avLst/>
          </a:prstGeom>
        </p:spPr>
        <p:txBody>
          <a:bodyPr/>
          <a:lstStyle/>
          <a:p>
            <a:pPr/>
          </a:p>
        </p:txBody>
      </p:sp>
      <p:sp>
        <p:nvSpPr>
          <p:cNvPr id="456" name="Shape 456"/>
          <p:cNvSpPr/>
          <p:nvPr>
            <p:ph type="body" sz="quarter" idx="1"/>
          </p:nvPr>
        </p:nvSpPr>
        <p:spPr>
          <a:prstGeom prst="rect">
            <a:avLst/>
          </a:prstGeom>
        </p:spPr>
        <p:txBody>
          <a:bodyPr/>
          <a:lstStyle/>
          <a:p>
            <a:pPr>
              <a:lnSpc>
                <a:spcPct val="117999"/>
              </a:lnSpc>
            </a:pPr>
            <a:r>
              <a:t>Faith formation is a messy term that can be used as an umbrella term for: Christian education, discipleship, ministry with children and youth, and intergenerational ministry.</a:t>
            </a:r>
          </a:p>
          <a:p>
            <a:pPr>
              <a:lnSpc>
                <a:spcPct val="117999"/>
              </a:lnSpc>
            </a:pPr>
            <a:r>
              <a:t>In its simplest form faith formation has to do with how the Christian faith shapes people as they encounter God, others, and the world. </a:t>
            </a:r>
          </a:p>
          <a:p>
            <a:pPr>
              <a:lnSpc>
                <a:spcPct val="117999"/>
              </a:lnSpc>
            </a:pPr>
            <a:r>
              <a:t>Aim - Discovering a Christian way of life - </a:t>
            </a:r>
          </a:p>
          <a:p>
            <a:pPr>
              <a:lnSpc>
                <a:spcPct val="117999"/>
              </a:lnSpc>
            </a:pPr>
            <a:r>
              <a:t>Faith as a way of life - pattern of our being, doing, and thinking that are shared and to which we assign meaning.</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1" name="Shape 461"/>
          <p:cNvSpPr/>
          <p:nvPr>
            <p:ph type="sldImg"/>
          </p:nvPr>
        </p:nvSpPr>
        <p:spPr>
          <a:prstGeom prst="rect">
            <a:avLst/>
          </a:prstGeom>
        </p:spPr>
        <p:txBody>
          <a:bodyPr/>
          <a:lstStyle/>
          <a:p>
            <a:pPr/>
          </a:p>
        </p:txBody>
      </p:sp>
      <p:sp>
        <p:nvSpPr>
          <p:cNvPr id="462" name="Shape 462"/>
          <p:cNvSpPr/>
          <p:nvPr>
            <p:ph type="body" sz="quarter" idx="1"/>
          </p:nvPr>
        </p:nvSpPr>
        <p:spPr>
          <a:prstGeom prst="rect">
            <a:avLst/>
          </a:prstGeom>
        </p:spPr>
        <p:txBody>
          <a:bodyPr/>
          <a:lstStyle/>
          <a:p>
            <a:pPr>
              <a:lnSpc>
                <a:spcPct val="117999"/>
              </a:lnSpc>
            </a:pPr>
            <a:r>
              <a:t>God’s vision is a view of life that is abundant - there is enough for all to thrive. It is not scarcity, but love that when shared multiples.</a:t>
            </a:r>
          </a:p>
          <a:p>
            <a:pPr>
              <a:lnSpc>
                <a:spcPct val="117999"/>
              </a:lnSpc>
            </a:pPr>
            <a:r>
              <a:t>God’s overflowing love flows through us into the world as we love and serve our neighbor.</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5" name="Shape 465"/>
          <p:cNvSpPr/>
          <p:nvPr>
            <p:ph type="sldImg"/>
          </p:nvPr>
        </p:nvSpPr>
        <p:spPr>
          <a:prstGeom prst="rect">
            <a:avLst/>
          </a:prstGeom>
        </p:spPr>
        <p:txBody>
          <a:bodyPr/>
          <a:lstStyle/>
          <a:p>
            <a:pPr/>
          </a:p>
        </p:txBody>
      </p:sp>
      <p:sp>
        <p:nvSpPr>
          <p:cNvPr id="466" name="Shape 466"/>
          <p:cNvSpPr/>
          <p:nvPr>
            <p:ph type="body" sz="quarter" idx="1"/>
          </p:nvPr>
        </p:nvSpPr>
        <p:spPr>
          <a:prstGeom prst="rect">
            <a:avLst/>
          </a:prstGeom>
        </p:spPr>
        <p:txBody>
          <a:bodyPr/>
          <a:lstStyle/>
          <a:p>
            <a:pPr>
              <a:lnSpc>
                <a:spcPct val="100000"/>
              </a:lnSpc>
              <a:defRPr sz="1200">
                <a:latin typeface="Calibri"/>
                <a:ea typeface="Calibri"/>
                <a:cs typeface="Calibri"/>
                <a:sym typeface="Calibri"/>
              </a:defRPr>
            </a:pPr>
            <a:r>
              <a:t>Organizations arise to “change lives, change communities” (Peter Drucker)</a:t>
            </a:r>
          </a:p>
          <a:p>
            <a:pPr>
              <a:lnSpc>
                <a:spcPct val="100000"/>
              </a:lnSpc>
              <a:defRPr sz="1200">
                <a:latin typeface="Calibri"/>
                <a:ea typeface="Calibri"/>
                <a:cs typeface="Calibri"/>
                <a:sym typeface="Calibri"/>
              </a:defRPr>
            </a:pPr>
            <a:r>
              <a:t>Does An Organization’s Structure HINDER or FOSTER connections, meaning, impact?</a:t>
            </a:r>
          </a:p>
          <a:p>
            <a:pPr>
              <a:lnSpc>
                <a:spcPct val="100000"/>
              </a:lnSpc>
              <a:defRPr sz="1200">
                <a:latin typeface="Calibri"/>
                <a:ea typeface="Calibri"/>
                <a:cs typeface="Calibri"/>
                <a:sym typeface="Calibri"/>
              </a:defRPr>
            </a:pPr>
            <a:r>
              <a:t>Structure becomes invisible-hence, need to raise question</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1270000" y="1638300"/>
            <a:ext cx="10464800" cy="3302000"/>
          </a:xfrm>
          <a:prstGeom prst="rect">
            <a:avLst/>
          </a:prstGeom>
        </p:spPr>
        <p:txBody>
          <a:bodyPr anchor="b"/>
          <a:lstStyle/>
          <a:p>
            <a:pPr/>
            <a:r>
              <a:t>Title Text</a:t>
            </a:r>
          </a:p>
        </p:txBody>
      </p:sp>
      <p:sp>
        <p:nvSpPr>
          <p:cNvPr id="12" name="Body Level One…"/>
          <p:cNvSpPr txBox="1"/>
          <p:nvPr>
            <p:ph type="body" sz="quarter" idx="1"/>
          </p:nvPr>
        </p:nvSpPr>
        <p:spPr>
          <a:xfrm>
            <a:off x="1270000" y="50419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Image"/>
          <p:cNvSpPr/>
          <p:nvPr>
            <p:ph type="pic" idx="13"/>
          </p:nvPr>
        </p:nvSpPr>
        <p:spPr>
          <a:xfrm>
            <a:off x="1625600" y="673100"/>
            <a:ext cx="9753600" cy="5905500"/>
          </a:xfrm>
          <a:prstGeom prst="rect">
            <a:avLst/>
          </a:prstGeom>
        </p:spPr>
        <p:txBody>
          <a:bodyPr lIns="91439" tIns="45719" rIns="91439" bIns="45719" anchor="t">
            <a:noAutofit/>
          </a:bodyPr>
          <a:lstStyle/>
          <a:p>
            <a:pPr/>
          </a:p>
        </p:txBody>
      </p:sp>
      <p:sp>
        <p:nvSpPr>
          <p:cNvPr id="21" name="Title Text"/>
          <p:cNvSpPr txBox="1"/>
          <p:nvPr>
            <p:ph type="title"/>
          </p:nvPr>
        </p:nvSpPr>
        <p:spPr>
          <a:xfrm>
            <a:off x="1270000" y="6718300"/>
            <a:ext cx="10464800" cy="1422400"/>
          </a:xfrm>
          <a:prstGeom prst="rect">
            <a:avLst/>
          </a:prstGeom>
        </p:spPr>
        <p:txBody>
          <a:bodyPr anchor="b"/>
          <a:lstStyle/>
          <a:p>
            <a:pPr/>
            <a:r>
              <a:t>Title Text</a:t>
            </a:r>
          </a:p>
        </p:txBody>
      </p:sp>
      <p:sp>
        <p:nvSpPr>
          <p:cNvPr id="22" name="Body Level One…"/>
          <p:cNvSpPr txBox="1"/>
          <p:nvPr>
            <p:ph type="body" sz="quarter" idx="1"/>
          </p:nvPr>
        </p:nvSpPr>
        <p:spPr>
          <a:xfrm>
            <a:off x="1270000" y="81534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1270000" y="3225800"/>
            <a:ext cx="10464800" cy="33020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Image"/>
          <p:cNvSpPr/>
          <p:nvPr>
            <p:ph type="pic" sz="half" idx="13"/>
          </p:nvPr>
        </p:nvSpPr>
        <p:spPr>
          <a:xfrm>
            <a:off x="6718300" y="635000"/>
            <a:ext cx="5334000" cy="8216900"/>
          </a:xfrm>
          <a:prstGeom prst="rect">
            <a:avLst/>
          </a:prstGeom>
        </p:spPr>
        <p:txBody>
          <a:bodyPr lIns="91439" tIns="45719" rIns="91439" bIns="45719" anchor="t">
            <a:noAutofit/>
          </a:bodyPr>
          <a:lstStyle/>
          <a:p>
            <a:pPr/>
          </a:p>
        </p:txBody>
      </p:sp>
      <p:sp>
        <p:nvSpPr>
          <p:cNvPr id="39" name="Title Text"/>
          <p:cNvSpPr txBox="1"/>
          <p:nvPr>
            <p:ph type="title"/>
          </p:nvPr>
        </p:nvSpPr>
        <p:spPr>
          <a:xfrm>
            <a:off x="952500" y="635000"/>
            <a:ext cx="5334000" cy="3987800"/>
          </a:xfrm>
          <a:prstGeom prst="rect">
            <a:avLst/>
          </a:prstGeom>
        </p:spPr>
        <p:txBody>
          <a:bodyPr anchor="b"/>
          <a:lstStyle>
            <a:lvl1pPr>
              <a:defRPr sz="6000"/>
            </a:lvl1pPr>
          </a:lstStyle>
          <a:p>
            <a:pPr/>
            <a:r>
              <a:t>Title Text</a:t>
            </a:r>
          </a:p>
        </p:txBody>
      </p:sp>
      <p:sp>
        <p:nvSpPr>
          <p:cNvPr id="40" name="Body Level One…"/>
          <p:cNvSpPr txBox="1"/>
          <p:nvPr>
            <p:ph type="body" sz="quarter" idx="1"/>
          </p:nvPr>
        </p:nvSpPr>
        <p:spPr>
          <a:xfrm>
            <a:off x="952500" y="4724400"/>
            <a:ext cx="5334000" cy="41148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Image"/>
          <p:cNvSpPr/>
          <p:nvPr>
            <p:ph type="pic" sz="half" idx="13"/>
          </p:nvPr>
        </p:nvSpPr>
        <p:spPr>
          <a:xfrm>
            <a:off x="6718300" y="2590800"/>
            <a:ext cx="5334000" cy="6286500"/>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xfrm>
            <a:off x="6328884" y="9296400"/>
            <a:ext cx="340259" cy="3429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5" name="Body Level One…"/>
          <p:cNvSpPr txBox="1"/>
          <p:nvPr>
            <p:ph type="body" idx="1"/>
          </p:nvPr>
        </p:nvSpPr>
        <p:spPr>
          <a:xfrm>
            <a:off x="952500" y="1270000"/>
            <a:ext cx="11099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83" name="Image"/>
          <p:cNvSpPr/>
          <p:nvPr>
            <p:ph type="pic" sz="quarter" idx="13"/>
          </p:nvPr>
        </p:nvSpPr>
        <p:spPr>
          <a:xfrm>
            <a:off x="6718300" y="5092700"/>
            <a:ext cx="5334000" cy="3771900"/>
          </a:xfrm>
          <a:prstGeom prst="rect">
            <a:avLst/>
          </a:prstGeom>
        </p:spPr>
        <p:txBody>
          <a:bodyPr lIns="91439" tIns="45719" rIns="91439" bIns="45719" anchor="t">
            <a:noAutofit/>
          </a:bodyPr>
          <a:lstStyle/>
          <a:p>
            <a:pPr/>
          </a:p>
        </p:txBody>
      </p:sp>
      <p:sp>
        <p:nvSpPr>
          <p:cNvPr id="84" name="Image"/>
          <p:cNvSpPr/>
          <p:nvPr>
            <p:ph type="pic" sz="quarter" idx="14"/>
          </p:nvPr>
        </p:nvSpPr>
        <p:spPr>
          <a:xfrm>
            <a:off x="6718300" y="889000"/>
            <a:ext cx="5334000" cy="3771900"/>
          </a:xfrm>
          <a:prstGeom prst="rect">
            <a:avLst/>
          </a:prstGeom>
        </p:spPr>
        <p:txBody>
          <a:bodyPr lIns="91439" tIns="45719" rIns="91439" bIns="45719" anchor="t">
            <a:noAutofit/>
          </a:bodyPr>
          <a:lstStyle/>
          <a:p>
            <a:pPr/>
          </a:p>
        </p:txBody>
      </p:sp>
      <p:sp>
        <p:nvSpPr>
          <p:cNvPr id="85" name="Image"/>
          <p:cNvSpPr/>
          <p:nvPr>
            <p:ph type="pic" sz="half" idx="15"/>
          </p:nvPr>
        </p:nvSpPr>
        <p:spPr>
          <a:xfrm>
            <a:off x="952500" y="889000"/>
            <a:ext cx="5334000" cy="7975600"/>
          </a:xfrm>
          <a:prstGeom prst="rect">
            <a:avLst/>
          </a:prstGeom>
        </p:spPr>
        <p:txBody>
          <a:bodyPr lIns="91439" tIns="45719" rIns="91439" bIns="45719" anchor="t">
            <a:noAutofit/>
          </a:bodyPr>
          <a:lstStyle/>
          <a:p>
            <a:pP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3" name="–Johnny Appleseed"/>
          <p:cNvSpPr txBox="1"/>
          <p:nvPr>
            <p:ph type="body" sz="quarter" idx="13"/>
          </p:nvPr>
        </p:nvSpPr>
        <p:spPr>
          <a:xfrm>
            <a:off x="1270000" y="6362700"/>
            <a:ext cx="10464800" cy="461366"/>
          </a:xfrm>
          <a:prstGeom prst="rect">
            <a:avLst/>
          </a:prstGeom>
        </p:spPr>
        <p:txBody>
          <a:bodyPr anchor="t">
            <a:spAutoFit/>
          </a:bodyPr>
          <a:lstStyle>
            <a:lvl1pPr marL="0" indent="0" algn="ctr">
              <a:spcBef>
                <a:spcPts val="0"/>
              </a:spcBef>
              <a:buSzTx/>
              <a:buNone/>
              <a:defRPr i="1" sz="2400"/>
            </a:lvl1pPr>
          </a:lstStyle>
          <a:p>
            <a:pPr/>
            <a:r>
              <a:t>–Johnny Appleseed</a:t>
            </a:r>
          </a:p>
        </p:txBody>
      </p:sp>
      <p:sp>
        <p:nvSpPr>
          <p:cNvPr id="94" name="“Type a quote here.”"/>
          <p:cNvSpPr txBox="1"/>
          <p:nvPr>
            <p:ph type="body" sz="quarter" idx="14"/>
          </p:nvPr>
        </p:nvSpPr>
        <p:spPr>
          <a:xfrm>
            <a:off x="1270000" y="4267112"/>
            <a:ext cx="10464800" cy="609776"/>
          </a:xfrm>
          <a:prstGeom prst="rect">
            <a:avLst/>
          </a:prstGeom>
        </p:spPr>
        <p:txBody>
          <a:bodyPr>
            <a:spAutoFit/>
          </a:bodyPr>
          <a:lstStyle>
            <a:lvl1pPr marL="0" indent="0" algn="ctr">
              <a:spcBef>
                <a:spcPts val="0"/>
              </a:spcBef>
              <a:buSzTx/>
              <a:buNone/>
              <a:defRPr sz="3400">
                <a:latin typeface="+mn-lt"/>
                <a:ea typeface="+mn-ea"/>
                <a:cs typeface="+mn-cs"/>
                <a:sym typeface="Helvetica Neue Medium"/>
              </a:defRPr>
            </a:lvl1pPr>
          </a:lstStyle>
          <a:p>
            <a:pPr/>
            <a:r>
              <a:t>“Type a quote here.” </a:t>
            </a:r>
          </a:p>
        </p:txBody>
      </p:sp>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2" name="Image"/>
          <p:cNvSpPr/>
          <p:nvPr>
            <p:ph type="pic" idx="13"/>
          </p:nvPr>
        </p:nvSpPr>
        <p:spPr>
          <a:xfrm>
            <a:off x="0" y="0"/>
            <a:ext cx="13004800" cy="9753600"/>
          </a:xfrm>
          <a:prstGeom prst="rect">
            <a:avLst/>
          </a:prstGeom>
        </p:spPr>
        <p:txBody>
          <a:bodyPr lIns="91439" tIns="45719" rIns="91439" bIns="45719" anchor="t">
            <a:noAutofit/>
          </a:bodyPr>
          <a:lstStyle/>
          <a:p>
            <a:pP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117" name="Title Text"/>
          <p:cNvSpPr txBox="1"/>
          <p:nvPr>
            <p:ph type="title"/>
          </p:nvPr>
        </p:nvSpPr>
        <p:spPr>
          <a:prstGeom prst="rect">
            <a:avLst/>
          </a:prstGeom>
        </p:spPr>
        <p:txBody>
          <a:bodyPr/>
          <a:lstStyle>
            <a:lvl1pPr>
              <a:defRPr sz="8200">
                <a:latin typeface="Comic Sans MS"/>
                <a:ea typeface="Comic Sans MS"/>
                <a:cs typeface="Comic Sans MS"/>
                <a:sym typeface="Comic Sans MS"/>
              </a:defRPr>
            </a:lvl1pPr>
          </a:lstStyle>
          <a:p>
            <a:pPr/>
            <a:r>
              <a:t>Title Text</a:t>
            </a:r>
          </a:p>
        </p:txBody>
      </p:sp>
      <p:sp>
        <p:nvSpPr>
          <p:cNvPr id="11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125" name="Image"/>
          <p:cNvSpPr/>
          <p:nvPr>
            <p:ph type="pic" sz="half" idx="13"/>
          </p:nvPr>
        </p:nvSpPr>
        <p:spPr>
          <a:xfrm>
            <a:off x="6718300" y="2590800"/>
            <a:ext cx="5334000" cy="6286500"/>
          </a:xfrm>
          <a:prstGeom prst="rect">
            <a:avLst/>
          </a:prstGeom>
        </p:spPr>
        <p:txBody>
          <a:bodyPr lIns="91439" tIns="45719" rIns="91439" bIns="45719" anchor="t">
            <a:noAutofit/>
          </a:bodyPr>
          <a:lstStyle/>
          <a:p>
            <a:pPr/>
          </a:p>
        </p:txBody>
      </p:sp>
      <p:sp>
        <p:nvSpPr>
          <p:cNvPr id="126" name="Title Text"/>
          <p:cNvSpPr txBox="1"/>
          <p:nvPr>
            <p:ph type="title"/>
          </p:nvPr>
        </p:nvSpPr>
        <p:spPr>
          <a:prstGeom prst="rect">
            <a:avLst/>
          </a:prstGeom>
        </p:spPr>
        <p:txBody>
          <a:bodyPr/>
          <a:lstStyle>
            <a:lvl1pPr>
              <a:defRPr sz="8200">
                <a:latin typeface="Comic Sans MS"/>
                <a:ea typeface="Comic Sans MS"/>
                <a:cs typeface="Comic Sans MS"/>
                <a:sym typeface="Comic Sans MS"/>
              </a:defRPr>
            </a:lvl1pPr>
          </a:lstStyle>
          <a:p>
            <a:pPr/>
            <a:r>
              <a:t>Title Text</a:t>
            </a:r>
          </a:p>
        </p:txBody>
      </p:sp>
      <p:sp>
        <p:nvSpPr>
          <p:cNvPr id="127" name="Body Level One…"/>
          <p:cNvSpPr txBox="1"/>
          <p:nvPr>
            <p:ph type="body" sz="half"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128" name="Slide Number"/>
          <p:cNvSpPr txBox="1"/>
          <p:nvPr>
            <p:ph type="sldNum" sz="quarter" idx="2"/>
          </p:nvPr>
        </p:nvSpPr>
        <p:spPr>
          <a:xfrm>
            <a:off x="6328884" y="9296400"/>
            <a:ext cx="340259" cy="3429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Slide">
    <p:spTree>
      <p:nvGrpSpPr>
        <p:cNvPr id="1" name=""/>
        <p:cNvGrpSpPr/>
        <p:nvPr/>
      </p:nvGrpSpPr>
      <p:grpSpPr>
        <a:xfrm>
          <a:off x="0" y="0"/>
          <a:ext cx="0" cy="0"/>
          <a:chOff x="0" y="0"/>
          <a:chExt cx="0" cy="0"/>
        </a:xfrm>
      </p:grpSpPr>
      <p:sp>
        <p:nvSpPr>
          <p:cNvPr id="135" name="Title Text"/>
          <p:cNvSpPr txBox="1"/>
          <p:nvPr>
            <p:ph type="title"/>
          </p:nvPr>
        </p:nvSpPr>
        <p:spPr>
          <a:xfrm>
            <a:off x="2357119" y="3491653"/>
            <a:ext cx="8290562" cy="1568027"/>
          </a:xfrm>
          <a:prstGeom prst="rect">
            <a:avLst/>
          </a:prstGeom>
        </p:spPr>
        <p:txBody>
          <a:bodyPr lIns="48767" tIns="48767" rIns="48767" bIns="48767"/>
          <a:lstStyle>
            <a:lvl1pPr defTabSz="650240">
              <a:defRPr sz="6200">
                <a:latin typeface="Calibri"/>
                <a:ea typeface="Calibri"/>
                <a:cs typeface="Calibri"/>
                <a:sym typeface="Calibri"/>
              </a:defRPr>
            </a:lvl1pPr>
          </a:lstStyle>
          <a:p>
            <a:pPr/>
            <a:r>
              <a:t>Title Text</a:t>
            </a:r>
          </a:p>
        </p:txBody>
      </p:sp>
      <p:sp>
        <p:nvSpPr>
          <p:cNvPr id="136" name="Body Level One…"/>
          <p:cNvSpPr txBox="1"/>
          <p:nvPr>
            <p:ph type="body" sz="quarter" idx="1"/>
          </p:nvPr>
        </p:nvSpPr>
        <p:spPr>
          <a:xfrm>
            <a:off x="3088639" y="5364479"/>
            <a:ext cx="6827522" cy="1869442"/>
          </a:xfrm>
          <a:prstGeom prst="rect">
            <a:avLst/>
          </a:prstGeom>
        </p:spPr>
        <p:txBody>
          <a:bodyPr lIns="48767" tIns="48767" rIns="48767" bIns="48767" anchor="t"/>
          <a:lstStyle>
            <a:lvl1pPr marL="0" indent="0" algn="ctr" defTabSz="650240">
              <a:spcBef>
                <a:spcPts val="1000"/>
              </a:spcBef>
              <a:buSzTx/>
              <a:buNone/>
              <a:defRPr sz="4400">
                <a:solidFill>
                  <a:srgbClr val="888888"/>
                </a:solidFill>
                <a:latin typeface="Calibri"/>
                <a:ea typeface="Calibri"/>
                <a:cs typeface="Calibri"/>
                <a:sym typeface="Calibri"/>
              </a:defRPr>
            </a:lvl1pPr>
            <a:lvl2pPr marL="0" indent="457200" algn="ctr" defTabSz="650240">
              <a:spcBef>
                <a:spcPts val="1000"/>
              </a:spcBef>
              <a:buSzTx/>
              <a:buNone/>
              <a:defRPr sz="4400">
                <a:solidFill>
                  <a:srgbClr val="888888"/>
                </a:solidFill>
                <a:latin typeface="Calibri"/>
                <a:ea typeface="Calibri"/>
                <a:cs typeface="Calibri"/>
                <a:sym typeface="Calibri"/>
              </a:defRPr>
            </a:lvl2pPr>
            <a:lvl3pPr marL="0" indent="914400" algn="ctr" defTabSz="650240">
              <a:spcBef>
                <a:spcPts val="1000"/>
              </a:spcBef>
              <a:buSzTx/>
              <a:buNone/>
              <a:defRPr sz="4400">
                <a:solidFill>
                  <a:srgbClr val="888888"/>
                </a:solidFill>
                <a:latin typeface="Calibri"/>
                <a:ea typeface="Calibri"/>
                <a:cs typeface="Calibri"/>
                <a:sym typeface="Calibri"/>
              </a:defRPr>
            </a:lvl3pPr>
            <a:lvl4pPr marL="0" indent="1371600" algn="ctr" defTabSz="650240">
              <a:spcBef>
                <a:spcPts val="1000"/>
              </a:spcBef>
              <a:buSzTx/>
              <a:buNone/>
              <a:defRPr sz="4400">
                <a:solidFill>
                  <a:srgbClr val="888888"/>
                </a:solidFill>
                <a:latin typeface="Calibri"/>
                <a:ea typeface="Calibri"/>
                <a:cs typeface="Calibri"/>
                <a:sym typeface="Calibri"/>
              </a:defRPr>
            </a:lvl4pPr>
            <a:lvl5pPr marL="0" indent="1828800" algn="ctr" defTabSz="650240">
              <a:spcBef>
                <a:spcPts val="1000"/>
              </a:spcBef>
              <a:buSzTx/>
              <a:buNone/>
              <a:defRPr sz="4400">
                <a:solidFill>
                  <a:srgbClr val="888888"/>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37" name="Slide Number"/>
          <p:cNvSpPr txBox="1"/>
          <p:nvPr>
            <p:ph type="sldNum" sz="quarter" idx="2"/>
          </p:nvPr>
        </p:nvSpPr>
        <p:spPr>
          <a:xfrm>
            <a:off x="10568162" y="8024622"/>
            <a:ext cx="323359" cy="338837"/>
          </a:xfrm>
          <a:prstGeom prst="rect">
            <a:avLst/>
          </a:prstGeom>
        </p:spPr>
        <p:txBody>
          <a:bodyPr lIns="48767" tIns="48767" rIns="48767" bIns="48767" anchor="ctr"/>
          <a:lstStyle>
            <a:lvl1pPr algn="r" defTabSz="650240">
              <a:defRPr>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144" name="Title Text"/>
          <p:cNvSpPr txBox="1"/>
          <p:nvPr>
            <p:ph type="title"/>
          </p:nvPr>
        </p:nvSpPr>
        <p:spPr>
          <a:xfrm>
            <a:off x="2396066" y="5919893"/>
            <a:ext cx="8290562" cy="1452881"/>
          </a:xfrm>
          <a:prstGeom prst="rect">
            <a:avLst/>
          </a:prstGeom>
        </p:spPr>
        <p:txBody>
          <a:bodyPr lIns="48767" tIns="48767" rIns="48767" bIns="48767" anchor="t"/>
          <a:lstStyle>
            <a:lvl1pPr algn="l" defTabSz="650240">
              <a:defRPr b="1" cap="all" sz="5600">
                <a:latin typeface="Calibri"/>
                <a:ea typeface="Calibri"/>
                <a:cs typeface="Calibri"/>
                <a:sym typeface="Calibri"/>
              </a:defRPr>
            </a:lvl1pPr>
          </a:lstStyle>
          <a:p>
            <a:pPr/>
            <a:r>
              <a:t>Title Text</a:t>
            </a:r>
          </a:p>
        </p:txBody>
      </p:sp>
      <p:sp>
        <p:nvSpPr>
          <p:cNvPr id="145" name="Body Level One…"/>
          <p:cNvSpPr txBox="1"/>
          <p:nvPr>
            <p:ph type="body" sz="quarter" idx="1"/>
          </p:nvPr>
        </p:nvSpPr>
        <p:spPr>
          <a:xfrm>
            <a:off x="2396066" y="4319694"/>
            <a:ext cx="8290562" cy="1600200"/>
          </a:xfrm>
          <a:prstGeom prst="rect">
            <a:avLst/>
          </a:prstGeom>
        </p:spPr>
        <p:txBody>
          <a:bodyPr lIns="48767" tIns="48767" rIns="48767" bIns="48767" anchor="b"/>
          <a:lstStyle>
            <a:lvl1pPr marL="0" indent="0" defTabSz="650240">
              <a:spcBef>
                <a:spcPts val="600"/>
              </a:spcBef>
              <a:buSzTx/>
              <a:buNone/>
              <a:defRPr sz="2800">
                <a:solidFill>
                  <a:srgbClr val="888888"/>
                </a:solidFill>
                <a:latin typeface="Calibri"/>
                <a:ea typeface="Calibri"/>
                <a:cs typeface="Calibri"/>
                <a:sym typeface="Calibri"/>
              </a:defRPr>
            </a:lvl1pPr>
            <a:lvl2pPr marL="0" indent="457200" defTabSz="650240">
              <a:spcBef>
                <a:spcPts val="600"/>
              </a:spcBef>
              <a:buSzTx/>
              <a:buNone/>
              <a:defRPr sz="2800">
                <a:solidFill>
                  <a:srgbClr val="888888"/>
                </a:solidFill>
                <a:latin typeface="Calibri"/>
                <a:ea typeface="Calibri"/>
                <a:cs typeface="Calibri"/>
                <a:sym typeface="Calibri"/>
              </a:defRPr>
            </a:lvl2pPr>
            <a:lvl3pPr marL="0" indent="914400" defTabSz="650240">
              <a:spcBef>
                <a:spcPts val="600"/>
              </a:spcBef>
              <a:buSzTx/>
              <a:buNone/>
              <a:defRPr sz="2800">
                <a:solidFill>
                  <a:srgbClr val="888888"/>
                </a:solidFill>
                <a:latin typeface="Calibri"/>
                <a:ea typeface="Calibri"/>
                <a:cs typeface="Calibri"/>
                <a:sym typeface="Calibri"/>
              </a:defRPr>
            </a:lvl3pPr>
            <a:lvl4pPr marL="0" indent="1371600" defTabSz="650240">
              <a:spcBef>
                <a:spcPts val="600"/>
              </a:spcBef>
              <a:buSzTx/>
              <a:buNone/>
              <a:defRPr sz="2800">
                <a:solidFill>
                  <a:srgbClr val="888888"/>
                </a:solidFill>
                <a:latin typeface="Calibri"/>
                <a:ea typeface="Calibri"/>
                <a:cs typeface="Calibri"/>
                <a:sym typeface="Calibri"/>
              </a:defRPr>
            </a:lvl4pPr>
            <a:lvl5pPr marL="0" indent="1828800" defTabSz="650240">
              <a:spcBef>
                <a:spcPts val="600"/>
              </a:spcBef>
              <a:buSzTx/>
              <a:buNone/>
              <a:defRPr sz="2800">
                <a:solidFill>
                  <a:srgbClr val="888888"/>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46" name="Slide Number"/>
          <p:cNvSpPr txBox="1"/>
          <p:nvPr>
            <p:ph type="sldNum" sz="quarter" idx="2"/>
          </p:nvPr>
        </p:nvSpPr>
        <p:spPr>
          <a:xfrm>
            <a:off x="10568162" y="8024622"/>
            <a:ext cx="323359" cy="338837"/>
          </a:xfrm>
          <a:prstGeom prst="rect">
            <a:avLst/>
          </a:prstGeom>
        </p:spPr>
        <p:txBody>
          <a:bodyPr lIns="48767" tIns="48767" rIns="48767" bIns="48767" anchor="ctr"/>
          <a:lstStyle>
            <a:lvl1pPr algn="r" defTabSz="650240">
              <a:defRPr>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153" name="Title Text"/>
          <p:cNvSpPr txBox="1"/>
          <p:nvPr>
            <p:ph type="title"/>
          </p:nvPr>
        </p:nvSpPr>
        <p:spPr>
          <a:xfrm>
            <a:off x="2113279" y="1512147"/>
            <a:ext cx="8778241" cy="1219201"/>
          </a:xfrm>
          <a:prstGeom prst="rect">
            <a:avLst/>
          </a:prstGeom>
        </p:spPr>
        <p:txBody>
          <a:bodyPr lIns="48767" tIns="48767" rIns="48767" bIns="48767"/>
          <a:lstStyle>
            <a:lvl1pPr defTabSz="650240">
              <a:defRPr sz="6200">
                <a:latin typeface="Calibri"/>
                <a:ea typeface="Calibri"/>
                <a:cs typeface="Calibri"/>
                <a:sym typeface="Calibri"/>
              </a:defRPr>
            </a:lvl1pPr>
          </a:lstStyle>
          <a:p>
            <a:pPr/>
            <a:r>
              <a:t>Title Text</a:t>
            </a:r>
          </a:p>
        </p:txBody>
      </p:sp>
      <p:sp>
        <p:nvSpPr>
          <p:cNvPr id="154" name="Body Level One…"/>
          <p:cNvSpPr txBox="1"/>
          <p:nvPr>
            <p:ph type="body" sz="quarter" idx="1"/>
          </p:nvPr>
        </p:nvSpPr>
        <p:spPr>
          <a:xfrm>
            <a:off x="2113279" y="2856653"/>
            <a:ext cx="4309535" cy="682414"/>
          </a:xfrm>
          <a:prstGeom prst="rect">
            <a:avLst/>
          </a:prstGeom>
        </p:spPr>
        <p:txBody>
          <a:bodyPr lIns="48767" tIns="48767" rIns="48767" bIns="48767" anchor="b"/>
          <a:lstStyle>
            <a:lvl1pPr marL="0" indent="0" defTabSz="650240">
              <a:spcBef>
                <a:spcPts val="800"/>
              </a:spcBef>
              <a:buSzTx/>
              <a:buNone/>
              <a:defRPr b="1" sz="3400">
                <a:latin typeface="Calibri"/>
                <a:ea typeface="Calibri"/>
                <a:cs typeface="Calibri"/>
                <a:sym typeface="Calibri"/>
              </a:defRPr>
            </a:lvl1pPr>
            <a:lvl2pPr marL="0" indent="457200" defTabSz="650240">
              <a:spcBef>
                <a:spcPts val="800"/>
              </a:spcBef>
              <a:buSzTx/>
              <a:buNone/>
              <a:defRPr b="1" sz="3400">
                <a:latin typeface="Calibri"/>
                <a:ea typeface="Calibri"/>
                <a:cs typeface="Calibri"/>
                <a:sym typeface="Calibri"/>
              </a:defRPr>
            </a:lvl2pPr>
            <a:lvl3pPr marL="0" indent="914400" defTabSz="650240">
              <a:spcBef>
                <a:spcPts val="800"/>
              </a:spcBef>
              <a:buSzTx/>
              <a:buNone/>
              <a:defRPr b="1" sz="3400">
                <a:latin typeface="Calibri"/>
                <a:ea typeface="Calibri"/>
                <a:cs typeface="Calibri"/>
                <a:sym typeface="Calibri"/>
              </a:defRPr>
            </a:lvl3pPr>
            <a:lvl4pPr marL="0" indent="1371600" defTabSz="650240">
              <a:spcBef>
                <a:spcPts val="800"/>
              </a:spcBef>
              <a:buSzTx/>
              <a:buNone/>
              <a:defRPr b="1" sz="3400">
                <a:latin typeface="Calibri"/>
                <a:ea typeface="Calibri"/>
                <a:cs typeface="Calibri"/>
                <a:sym typeface="Calibri"/>
              </a:defRPr>
            </a:lvl4pPr>
            <a:lvl5pPr marL="0" indent="1828800" defTabSz="650240">
              <a:spcBef>
                <a:spcPts val="800"/>
              </a:spcBef>
              <a:buSzTx/>
              <a:buNone/>
              <a:defRPr b="1" sz="3400">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55" name="Text Placeholder 4"/>
          <p:cNvSpPr/>
          <p:nvPr>
            <p:ph type="body" sz="quarter" idx="13"/>
          </p:nvPr>
        </p:nvSpPr>
        <p:spPr>
          <a:xfrm>
            <a:off x="6580293" y="2856653"/>
            <a:ext cx="4311228" cy="682414"/>
          </a:xfrm>
          <a:prstGeom prst="rect">
            <a:avLst/>
          </a:prstGeom>
        </p:spPr>
        <p:txBody>
          <a:bodyPr lIns="48767" tIns="48767" rIns="48767" bIns="48767" anchor="b"/>
          <a:lstStyle/>
          <a:p>
            <a:pPr marL="0" indent="0" defTabSz="650240">
              <a:spcBef>
                <a:spcPts val="800"/>
              </a:spcBef>
              <a:buSzTx/>
              <a:buNone/>
              <a:defRPr b="1" sz="3400">
                <a:latin typeface="Calibri"/>
                <a:ea typeface="Calibri"/>
                <a:cs typeface="Calibri"/>
                <a:sym typeface="Calibri"/>
              </a:defRPr>
            </a:pPr>
          </a:p>
        </p:txBody>
      </p:sp>
      <p:sp>
        <p:nvSpPr>
          <p:cNvPr id="156" name="Slide Number"/>
          <p:cNvSpPr txBox="1"/>
          <p:nvPr>
            <p:ph type="sldNum" sz="quarter" idx="2"/>
          </p:nvPr>
        </p:nvSpPr>
        <p:spPr>
          <a:xfrm>
            <a:off x="10568162" y="8024622"/>
            <a:ext cx="323359" cy="338837"/>
          </a:xfrm>
          <a:prstGeom prst="rect">
            <a:avLst/>
          </a:prstGeom>
        </p:spPr>
        <p:txBody>
          <a:bodyPr lIns="48767" tIns="48767" rIns="48767" bIns="48767" anchor="ctr"/>
          <a:lstStyle>
            <a:lvl1pPr algn="r" defTabSz="650240">
              <a:defRPr>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163" name="Title Text"/>
          <p:cNvSpPr txBox="1"/>
          <p:nvPr>
            <p:ph type="title"/>
          </p:nvPr>
        </p:nvSpPr>
        <p:spPr>
          <a:xfrm>
            <a:off x="2113279" y="1510453"/>
            <a:ext cx="3208869" cy="1239521"/>
          </a:xfrm>
          <a:prstGeom prst="rect">
            <a:avLst/>
          </a:prstGeom>
        </p:spPr>
        <p:txBody>
          <a:bodyPr lIns="48767" tIns="48767" rIns="48767" bIns="48767" anchor="b"/>
          <a:lstStyle>
            <a:lvl1pPr algn="l" defTabSz="650240">
              <a:defRPr b="1" sz="2800">
                <a:latin typeface="Calibri"/>
                <a:ea typeface="Calibri"/>
                <a:cs typeface="Calibri"/>
                <a:sym typeface="Calibri"/>
              </a:defRPr>
            </a:lvl1pPr>
          </a:lstStyle>
          <a:p>
            <a:pPr/>
            <a:r>
              <a:t>Title Text</a:t>
            </a:r>
          </a:p>
        </p:txBody>
      </p:sp>
      <p:sp>
        <p:nvSpPr>
          <p:cNvPr id="164" name="Body Level One…"/>
          <p:cNvSpPr txBox="1"/>
          <p:nvPr>
            <p:ph type="body" sz="half" idx="1"/>
          </p:nvPr>
        </p:nvSpPr>
        <p:spPr>
          <a:xfrm>
            <a:off x="5438986" y="1510453"/>
            <a:ext cx="5452535" cy="6243322"/>
          </a:xfrm>
          <a:prstGeom prst="rect">
            <a:avLst/>
          </a:prstGeom>
        </p:spPr>
        <p:txBody>
          <a:bodyPr lIns="48767" tIns="48767" rIns="48767" bIns="48767" anchor="t"/>
          <a:lstStyle>
            <a:lvl1pPr marL="471487" indent="-471487" defTabSz="650240">
              <a:spcBef>
                <a:spcPts val="1000"/>
              </a:spcBef>
              <a:buSzPct val="100000"/>
              <a:buFont typeface="Arial"/>
              <a:defRPr sz="4400">
                <a:latin typeface="Calibri"/>
                <a:ea typeface="Calibri"/>
                <a:cs typeface="Calibri"/>
                <a:sym typeface="Calibri"/>
              </a:defRPr>
            </a:lvl1pPr>
            <a:lvl2pPr marL="906235" indent="-449035" defTabSz="650240">
              <a:spcBef>
                <a:spcPts val="1000"/>
              </a:spcBef>
              <a:buSzPct val="100000"/>
              <a:buFont typeface="Arial"/>
              <a:buChar char="–"/>
              <a:defRPr sz="4400">
                <a:latin typeface="Calibri"/>
                <a:ea typeface="Calibri"/>
                <a:cs typeface="Calibri"/>
                <a:sym typeface="Calibri"/>
              </a:defRPr>
            </a:lvl2pPr>
            <a:lvl3pPr indent="-419100" defTabSz="650240">
              <a:spcBef>
                <a:spcPts val="1000"/>
              </a:spcBef>
              <a:buSzPct val="100000"/>
              <a:buFont typeface="Arial"/>
              <a:defRPr sz="4400">
                <a:latin typeface="Calibri"/>
                <a:ea typeface="Calibri"/>
                <a:cs typeface="Calibri"/>
                <a:sym typeface="Calibri"/>
              </a:defRPr>
            </a:lvl3pPr>
            <a:lvl4pPr marL="1874520" indent="-502920" defTabSz="650240">
              <a:spcBef>
                <a:spcPts val="1000"/>
              </a:spcBef>
              <a:buSzPct val="100000"/>
              <a:buFont typeface="Arial"/>
              <a:buChar char="–"/>
              <a:defRPr sz="4400">
                <a:latin typeface="Calibri"/>
                <a:ea typeface="Calibri"/>
                <a:cs typeface="Calibri"/>
                <a:sym typeface="Calibri"/>
              </a:defRPr>
            </a:lvl4pPr>
            <a:lvl5pPr marL="2331720" indent="-502920" defTabSz="650240">
              <a:spcBef>
                <a:spcPts val="1000"/>
              </a:spcBef>
              <a:buSzPct val="100000"/>
              <a:buFont typeface="Arial"/>
              <a:buChar char="»"/>
              <a:defRPr sz="4400">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65" name="Text Placeholder 3"/>
          <p:cNvSpPr/>
          <p:nvPr>
            <p:ph type="body" sz="quarter" idx="13"/>
          </p:nvPr>
        </p:nvSpPr>
        <p:spPr>
          <a:xfrm>
            <a:off x="2113279" y="2749973"/>
            <a:ext cx="3208869" cy="5003802"/>
          </a:xfrm>
          <a:prstGeom prst="rect">
            <a:avLst/>
          </a:prstGeom>
        </p:spPr>
        <p:txBody>
          <a:bodyPr lIns="48767" tIns="48767" rIns="48767" bIns="48767" anchor="t"/>
          <a:lstStyle/>
          <a:p>
            <a:pPr marL="0" indent="0" defTabSz="650240">
              <a:spcBef>
                <a:spcPts val="400"/>
              </a:spcBef>
              <a:buSzTx/>
              <a:buNone/>
              <a:defRPr sz="1800">
                <a:latin typeface="Calibri"/>
                <a:ea typeface="Calibri"/>
                <a:cs typeface="Calibri"/>
                <a:sym typeface="Calibri"/>
              </a:defRPr>
            </a:pPr>
          </a:p>
        </p:txBody>
      </p:sp>
      <p:sp>
        <p:nvSpPr>
          <p:cNvPr id="166" name="Slide Number"/>
          <p:cNvSpPr txBox="1"/>
          <p:nvPr>
            <p:ph type="sldNum" sz="quarter" idx="2"/>
          </p:nvPr>
        </p:nvSpPr>
        <p:spPr>
          <a:xfrm>
            <a:off x="10568162" y="8024622"/>
            <a:ext cx="323359" cy="338837"/>
          </a:xfrm>
          <a:prstGeom prst="rect">
            <a:avLst/>
          </a:prstGeom>
        </p:spPr>
        <p:txBody>
          <a:bodyPr lIns="48767" tIns="48767" rIns="48767" bIns="48767" anchor="ctr"/>
          <a:lstStyle>
            <a:lvl1pPr algn="r" defTabSz="650240">
              <a:defRPr>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173" name="Rectangle 9"/>
          <p:cNvSpPr/>
          <p:nvPr/>
        </p:nvSpPr>
        <p:spPr>
          <a:xfrm>
            <a:off x="-1" y="314005"/>
            <a:ext cx="13004801" cy="325122"/>
          </a:xfrm>
          <a:prstGeom prst="rect">
            <a:avLst/>
          </a:prstGeom>
          <a:solidFill>
            <a:srgbClr val="FFFFFF"/>
          </a:solidFill>
          <a:ln w="12700">
            <a:miter lim="400000"/>
          </a:ln>
        </p:spPr>
        <p:txBody>
          <a:bodyPr lIns="65022" tIns="65022" rIns="65022" bIns="65022" anchor="ctr"/>
          <a:lstStyle/>
          <a:p>
            <a:pPr defTabSz="650240">
              <a:defRPr b="0">
                <a:solidFill>
                  <a:srgbClr val="FFFFFF"/>
                </a:solidFill>
                <a:latin typeface="Arial"/>
                <a:ea typeface="Arial"/>
                <a:cs typeface="Arial"/>
                <a:sym typeface="Arial"/>
              </a:defRPr>
            </a:pPr>
          </a:p>
        </p:txBody>
      </p:sp>
      <p:sp>
        <p:nvSpPr>
          <p:cNvPr id="174" name="Rectangle 6"/>
          <p:cNvSpPr/>
          <p:nvPr/>
        </p:nvSpPr>
        <p:spPr>
          <a:xfrm>
            <a:off x="-1" y="-2"/>
            <a:ext cx="13004801" cy="520196"/>
          </a:xfrm>
          <a:prstGeom prst="rect">
            <a:avLst/>
          </a:prstGeom>
          <a:solidFill>
            <a:srgbClr val="93A299"/>
          </a:solidFill>
          <a:ln w="12700">
            <a:miter lim="400000"/>
          </a:ln>
        </p:spPr>
        <p:txBody>
          <a:bodyPr lIns="65022" tIns="65022" rIns="65022" bIns="65022" anchor="ctr"/>
          <a:lstStyle/>
          <a:p>
            <a:pPr defTabSz="650240">
              <a:defRPr b="0">
                <a:solidFill>
                  <a:srgbClr val="FFFFFF"/>
                </a:solidFill>
                <a:latin typeface="Arial"/>
                <a:ea typeface="Arial"/>
                <a:cs typeface="Arial"/>
                <a:sym typeface="Arial"/>
              </a:defRPr>
            </a:pPr>
          </a:p>
        </p:txBody>
      </p:sp>
      <p:sp>
        <p:nvSpPr>
          <p:cNvPr id="175" name="Title Text"/>
          <p:cNvSpPr txBox="1"/>
          <p:nvPr>
            <p:ph type="title"/>
          </p:nvPr>
        </p:nvSpPr>
        <p:spPr>
          <a:xfrm>
            <a:off x="650239" y="758613"/>
            <a:ext cx="11704322" cy="1408854"/>
          </a:xfrm>
          <a:prstGeom prst="rect">
            <a:avLst/>
          </a:prstGeom>
        </p:spPr>
        <p:txBody>
          <a:bodyPr lIns="65022" tIns="65022" rIns="65022" bIns="65022"/>
          <a:lstStyle>
            <a:lvl1pPr algn="l" defTabSz="1300480">
              <a:defRPr spc="-140" sz="5600">
                <a:solidFill>
                  <a:srgbClr val="D2533C"/>
                </a:solidFill>
                <a:latin typeface="Arial"/>
                <a:ea typeface="Arial"/>
                <a:cs typeface="Arial"/>
                <a:sym typeface="Arial"/>
              </a:defRPr>
            </a:lvl1pPr>
          </a:lstStyle>
          <a:p>
            <a:pPr/>
            <a:r>
              <a:t>Title Text</a:t>
            </a:r>
          </a:p>
        </p:txBody>
      </p:sp>
      <p:sp>
        <p:nvSpPr>
          <p:cNvPr id="176" name="Body Level One…"/>
          <p:cNvSpPr txBox="1"/>
          <p:nvPr>
            <p:ph type="body" idx="1"/>
          </p:nvPr>
        </p:nvSpPr>
        <p:spPr>
          <a:xfrm>
            <a:off x="650239" y="2275839"/>
            <a:ext cx="11704322" cy="6935895"/>
          </a:xfrm>
          <a:prstGeom prst="rect">
            <a:avLst/>
          </a:prstGeom>
        </p:spPr>
        <p:txBody>
          <a:bodyPr lIns="65022" tIns="65022" rIns="65022" bIns="65022" anchor="t"/>
          <a:lstStyle>
            <a:lvl1pPr marL="259078" indent="-259078" defTabSz="1300480">
              <a:spcBef>
                <a:spcPts val="700"/>
              </a:spcBef>
              <a:buClr>
                <a:srgbClr val="93A299"/>
              </a:buClr>
              <a:buSzPct val="85000"/>
              <a:buFont typeface="Arial"/>
              <a:defRPr sz="3400">
                <a:solidFill>
                  <a:srgbClr val="292934"/>
                </a:solidFill>
                <a:latin typeface="Arial"/>
                <a:ea typeface="Arial"/>
                <a:cs typeface="Arial"/>
                <a:sym typeface="Arial"/>
              </a:defRPr>
            </a:lvl1pPr>
            <a:lvl2pPr marL="585214" indent="-310894" defTabSz="1300480">
              <a:spcBef>
                <a:spcPts val="700"/>
              </a:spcBef>
              <a:buClr>
                <a:srgbClr val="93A299"/>
              </a:buClr>
              <a:buSzPct val="85000"/>
              <a:buFont typeface="Arial"/>
              <a:defRPr sz="3400">
                <a:solidFill>
                  <a:srgbClr val="292934"/>
                </a:solidFill>
                <a:latin typeface="Arial"/>
                <a:ea typeface="Arial"/>
                <a:cs typeface="Arial"/>
                <a:sym typeface="Arial"/>
              </a:defRPr>
            </a:lvl2pPr>
            <a:lvl3pPr marL="894078" indent="-345439" defTabSz="1300480">
              <a:spcBef>
                <a:spcPts val="700"/>
              </a:spcBef>
              <a:buClr>
                <a:srgbClr val="93A299"/>
              </a:buClr>
              <a:buSzPct val="90000"/>
              <a:buFont typeface="Arial"/>
              <a:defRPr sz="3400">
                <a:solidFill>
                  <a:srgbClr val="292934"/>
                </a:solidFill>
                <a:latin typeface="Arial"/>
                <a:ea typeface="Arial"/>
                <a:cs typeface="Arial"/>
                <a:sym typeface="Arial"/>
              </a:defRPr>
            </a:lvl3pPr>
            <a:lvl4pPr marL="1211578" indent="-388618" defTabSz="1300480">
              <a:spcBef>
                <a:spcPts val="700"/>
              </a:spcBef>
              <a:buClr>
                <a:srgbClr val="93A299"/>
              </a:buClr>
              <a:buSzPct val="100000"/>
              <a:buFont typeface="Arial"/>
              <a:defRPr sz="3400">
                <a:solidFill>
                  <a:srgbClr val="292934"/>
                </a:solidFill>
                <a:latin typeface="Arial"/>
                <a:ea typeface="Arial"/>
                <a:cs typeface="Arial"/>
                <a:sym typeface="Arial"/>
              </a:defRPr>
            </a:lvl4pPr>
            <a:lvl5pPr marL="1384662" indent="-333102" defTabSz="1300480">
              <a:spcBef>
                <a:spcPts val="700"/>
              </a:spcBef>
              <a:buClr>
                <a:srgbClr val="93A299"/>
              </a:buClr>
              <a:buSzPct val="100000"/>
              <a:buFont typeface="Arial"/>
              <a:defRPr sz="3400">
                <a:solidFill>
                  <a:srgbClr val="292934"/>
                </a:solidFill>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177" name="Slide Number"/>
          <p:cNvSpPr txBox="1"/>
          <p:nvPr>
            <p:ph type="sldNum" sz="quarter" idx="2"/>
          </p:nvPr>
        </p:nvSpPr>
        <p:spPr>
          <a:xfrm>
            <a:off x="10837333" y="65462"/>
            <a:ext cx="397019" cy="389268"/>
          </a:xfrm>
          <a:prstGeom prst="rect">
            <a:avLst/>
          </a:prstGeom>
        </p:spPr>
        <p:txBody>
          <a:bodyPr lIns="65022" tIns="65022" rIns="65022" bIns="65022" anchor="ctr"/>
          <a:lstStyle>
            <a:lvl1pPr algn="l" defTabSz="650240">
              <a:defRPr b="1" sz="1800">
                <a:solidFill>
                  <a:srgbClr val="FFFFFF"/>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184" name="Title Text"/>
          <p:cNvSpPr txBox="1"/>
          <p:nvPr>
            <p:ph type="title"/>
          </p:nvPr>
        </p:nvSpPr>
        <p:spPr>
          <a:xfrm>
            <a:off x="2396065" y="5919893"/>
            <a:ext cx="8290564" cy="1452882"/>
          </a:xfrm>
          <a:prstGeom prst="rect">
            <a:avLst/>
          </a:prstGeom>
        </p:spPr>
        <p:txBody>
          <a:bodyPr lIns="48766" tIns="48766" rIns="48766" bIns="48766" anchor="t"/>
          <a:lstStyle>
            <a:lvl1pPr algn="l" defTabSz="650240">
              <a:defRPr b="1" cap="all" sz="5600">
                <a:latin typeface="Calibri"/>
                <a:ea typeface="Calibri"/>
                <a:cs typeface="Calibri"/>
                <a:sym typeface="Calibri"/>
              </a:defRPr>
            </a:lvl1pPr>
          </a:lstStyle>
          <a:p>
            <a:pPr/>
            <a:r>
              <a:t>Title Text</a:t>
            </a:r>
          </a:p>
        </p:txBody>
      </p:sp>
      <p:sp>
        <p:nvSpPr>
          <p:cNvPr id="185" name="Body Level One…"/>
          <p:cNvSpPr txBox="1"/>
          <p:nvPr>
            <p:ph type="body" sz="quarter" idx="1"/>
          </p:nvPr>
        </p:nvSpPr>
        <p:spPr>
          <a:xfrm>
            <a:off x="2396065" y="4319692"/>
            <a:ext cx="8290564" cy="1600203"/>
          </a:xfrm>
          <a:prstGeom prst="rect">
            <a:avLst/>
          </a:prstGeom>
        </p:spPr>
        <p:txBody>
          <a:bodyPr lIns="48766" tIns="48766" rIns="48766" bIns="48766" anchor="b"/>
          <a:lstStyle>
            <a:lvl1pPr marL="0" indent="0" defTabSz="650240">
              <a:spcBef>
                <a:spcPts val="500"/>
              </a:spcBef>
              <a:buSzTx/>
              <a:buNone/>
              <a:defRPr sz="2800">
                <a:solidFill>
                  <a:srgbClr val="888888"/>
                </a:solidFill>
                <a:latin typeface="Calibri"/>
                <a:ea typeface="Calibri"/>
                <a:cs typeface="Calibri"/>
                <a:sym typeface="Calibri"/>
              </a:defRPr>
            </a:lvl1pPr>
            <a:lvl2pPr marL="0" indent="0" defTabSz="650240">
              <a:spcBef>
                <a:spcPts val="500"/>
              </a:spcBef>
              <a:buSzTx/>
              <a:buNone/>
              <a:defRPr sz="2800">
                <a:solidFill>
                  <a:srgbClr val="888888"/>
                </a:solidFill>
                <a:latin typeface="Calibri"/>
                <a:ea typeface="Calibri"/>
                <a:cs typeface="Calibri"/>
                <a:sym typeface="Calibri"/>
              </a:defRPr>
            </a:lvl2pPr>
            <a:lvl3pPr marL="0" indent="0" defTabSz="650240">
              <a:spcBef>
                <a:spcPts val="500"/>
              </a:spcBef>
              <a:buSzTx/>
              <a:buNone/>
              <a:defRPr sz="2800">
                <a:solidFill>
                  <a:srgbClr val="888888"/>
                </a:solidFill>
                <a:latin typeface="Calibri"/>
                <a:ea typeface="Calibri"/>
                <a:cs typeface="Calibri"/>
                <a:sym typeface="Calibri"/>
              </a:defRPr>
            </a:lvl3pPr>
            <a:lvl4pPr marL="0" indent="0" defTabSz="650240">
              <a:spcBef>
                <a:spcPts val="500"/>
              </a:spcBef>
              <a:buSzTx/>
              <a:buNone/>
              <a:defRPr sz="2800">
                <a:solidFill>
                  <a:srgbClr val="888888"/>
                </a:solidFill>
                <a:latin typeface="Calibri"/>
                <a:ea typeface="Calibri"/>
                <a:cs typeface="Calibri"/>
                <a:sym typeface="Calibri"/>
              </a:defRPr>
            </a:lvl4pPr>
            <a:lvl5pPr marL="0" indent="0" defTabSz="650240">
              <a:spcBef>
                <a:spcPts val="500"/>
              </a:spcBef>
              <a:buSzTx/>
              <a:buNone/>
              <a:defRPr sz="2800">
                <a:solidFill>
                  <a:srgbClr val="888888"/>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86" name="Slide Number"/>
          <p:cNvSpPr txBox="1"/>
          <p:nvPr>
            <p:ph type="sldNum" sz="quarter" idx="2"/>
          </p:nvPr>
        </p:nvSpPr>
        <p:spPr>
          <a:xfrm>
            <a:off x="10568165" y="8024623"/>
            <a:ext cx="323356" cy="338834"/>
          </a:xfrm>
          <a:prstGeom prst="rect">
            <a:avLst/>
          </a:prstGeom>
        </p:spPr>
        <p:txBody>
          <a:bodyPr lIns="48766" tIns="48766" rIns="48766" bIns="48766" anchor="ctr"/>
          <a:lstStyle>
            <a:lvl1pPr algn="r" defTabSz="650240">
              <a:defRPr>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193" name="Title Text"/>
          <p:cNvSpPr txBox="1"/>
          <p:nvPr>
            <p:ph type="title"/>
          </p:nvPr>
        </p:nvSpPr>
        <p:spPr>
          <a:prstGeom prst="rect">
            <a:avLst/>
          </a:prstGeom>
        </p:spPr>
        <p:txBody>
          <a:bodyPr/>
          <a:lstStyle/>
          <a:p>
            <a:pPr/>
            <a:r>
              <a:t>Title Text</a:t>
            </a:r>
          </a:p>
        </p:txBody>
      </p:sp>
      <p:sp>
        <p:nvSpPr>
          <p:cNvPr id="194"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202" name="Image"/>
          <p:cNvSpPr/>
          <p:nvPr>
            <p:ph type="pic" sz="half" idx="13"/>
          </p:nvPr>
        </p:nvSpPr>
        <p:spPr>
          <a:xfrm>
            <a:off x="6718300" y="2590800"/>
            <a:ext cx="5334000" cy="6286500"/>
          </a:xfrm>
          <a:prstGeom prst="rect">
            <a:avLst/>
          </a:prstGeom>
        </p:spPr>
        <p:txBody>
          <a:bodyPr lIns="91439" tIns="45719" rIns="91439" bIns="45719" anchor="t">
            <a:noAutofit/>
          </a:bodyPr>
          <a:lstStyle/>
          <a:p>
            <a:pPr/>
          </a:p>
        </p:txBody>
      </p:sp>
      <p:sp>
        <p:nvSpPr>
          <p:cNvPr id="203" name="Title Text"/>
          <p:cNvSpPr txBox="1"/>
          <p:nvPr>
            <p:ph type="title"/>
          </p:nvPr>
        </p:nvSpPr>
        <p:spPr>
          <a:prstGeom prst="rect">
            <a:avLst/>
          </a:prstGeom>
        </p:spPr>
        <p:txBody>
          <a:bodyPr/>
          <a:lstStyle/>
          <a:p>
            <a:pPr/>
            <a:r>
              <a:t>Title Text</a:t>
            </a:r>
          </a:p>
        </p:txBody>
      </p:sp>
      <p:sp>
        <p:nvSpPr>
          <p:cNvPr id="204" name="Body Level One…"/>
          <p:cNvSpPr txBox="1"/>
          <p:nvPr>
            <p:ph type="body" sz="half"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205" name="Slide Number"/>
          <p:cNvSpPr txBox="1"/>
          <p:nvPr>
            <p:ph type="sldNum" sz="quarter" idx="2"/>
          </p:nvPr>
        </p:nvSpPr>
        <p:spPr>
          <a:xfrm>
            <a:off x="6328884" y="9296400"/>
            <a:ext cx="340259" cy="3429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212" name="Title Text"/>
          <p:cNvSpPr txBox="1"/>
          <p:nvPr>
            <p:ph type="title"/>
          </p:nvPr>
        </p:nvSpPr>
        <p:spPr>
          <a:prstGeom prst="rect">
            <a:avLst/>
          </a:prstGeom>
        </p:spPr>
        <p:txBody>
          <a:bodyPr/>
          <a:lstStyle/>
          <a:p>
            <a:pPr/>
            <a:r>
              <a:t>Title Text</a:t>
            </a:r>
          </a:p>
        </p:txBody>
      </p:sp>
      <p:sp>
        <p:nvSpPr>
          <p:cNvPr id="2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952500" y="254000"/>
            <a:ext cx="11099800" cy="215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952500" y="2590800"/>
            <a:ext cx="110998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6328884" y="9296400"/>
            <a:ext cx="340259" cy="324306"/>
          </a:xfrm>
          <a:prstGeom prst="rect">
            <a:avLst/>
          </a:prstGeom>
          <a:ln w="12700">
            <a:miter lim="400000"/>
          </a:ln>
        </p:spPr>
        <p:txBody>
          <a:bodyPr wrap="none" lIns="50800" tIns="50800" rIns="50800" bIns="50800">
            <a:spAutoFit/>
          </a:bodyPr>
          <a:lstStyle>
            <a:lvl1pPr>
              <a:defRPr b="0" sz="16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1pPr>
      <a:lvl2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2pPr>
      <a:lvl3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3pPr>
      <a:lvl4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4pPr>
      <a:lvl5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5pPr>
      <a:lvl6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6pPr>
      <a:lvl7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7pPr>
      <a:lvl8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8pPr>
      <a:lvl9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9pPr>
    </p:titleStyle>
    <p:bodyStyle>
      <a:lvl1pPr marL="444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1pPr>
      <a:lvl2pPr marL="889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2pPr>
      <a:lvl3pPr marL="1333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3pPr>
      <a:lvl4pPr marL="1778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4pPr>
      <a:lvl5pPr marL="2222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5pPr>
      <a:lvl6pPr marL="2667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6pPr>
      <a:lvl7pPr marL="3111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7pPr>
      <a:lvl8pPr marL="3556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8pPr>
      <a:lvl9pPr marL="4000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1pPr>
      <a:lvl2pPr marL="0" marR="0" indent="2286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2pPr>
      <a:lvl3pPr marL="0" marR="0" indent="4572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3pPr>
      <a:lvl4pPr marL="0" marR="0" indent="6858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4pPr>
      <a:lvl5pPr marL="0" marR="0" indent="9144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5pPr>
      <a:lvl6pPr marL="0" marR="0" indent="11430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6pPr>
      <a:lvl7pPr marL="0" marR="0" indent="13716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7pPr>
      <a:lvl8pPr marL="0" marR="0" indent="16002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8pPr>
      <a:lvl9pPr marL="0" marR="0" indent="18288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jpeg"/><Relationship Id="rId3" Type="http://schemas.openxmlformats.org/officeDocument/2006/relationships/hyperlink" Target="http://terrielton.com" TargetMode="External"/></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jpeg"/><Relationship Id="rId3" Type="http://schemas.openxmlformats.org/officeDocument/2006/relationships/image" Target="../media/image4.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6.jpeg"/><Relationship Id="rId4" Type="http://schemas.openxmlformats.org/officeDocument/2006/relationships/image" Target="../media/image4.png"/><Relationship Id="rId5" Type="http://schemas.openxmlformats.org/officeDocument/2006/relationships/image" Target="../media/image7.jpeg"/><Relationship Id="rId6" Type="http://schemas.openxmlformats.org/officeDocument/2006/relationships/hyperlink" Target="http://change.org" TargetMode="Externa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6.jpeg"/><Relationship Id="rId4" Type="http://schemas.openxmlformats.org/officeDocument/2006/relationships/image" Target="../media/image4.png"/><Relationship Id="rId5" Type="http://schemas.openxmlformats.org/officeDocument/2006/relationships/image" Target="../media/image7.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9.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0.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11.jpeg"/></Relationships>

</file>

<file path=ppt/slides/_rels/slide21.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12.jpeg"/><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image" Target="../media/image15.jpeg"/><Relationship Id="rId6" Type="http://schemas.openxmlformats.org/officeDocument/2006/relationships/image" Target="../media/image16.jpeg"/><Relationship Id="rId7" Type="http://schemas.openxmlformats.org/officeDocument/2006/relationships/image" Target="../media/image17.jpeg"/><Relationship Id="rId8" Type="http://schemas.openxmlformats.org/officeDocument/2006/relationships/image" Target="../media/image18.jpeg"/></Relationships>

</file>

<file path=ppt/slides/_rels/slide22.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19.jpeg"/></Relationships>

</file>

<file path=ppt/slides/_rels/slide23.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20.jpeg"/></Relationships>

</file>

<file path=ppt/slides/_rels/slide24.xml.rels><?xml version="1.0" encoding="UTF-8"?>
<Relationships xmlns="http://schemas.openxmlformats.org/package/2006/relationships"><Relationship Id="rId1" Type="http://schemas.openxmlformats.org/officeDocument/2006/relationships/slideLayout" Target="../slideLayouts/slideLayout20.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20.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20.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jpeg"/></Relationships>

</file>

<file path=ppt/slides/_rels/slide2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eg"/><Relationship Id="rId3" Type="http://schemas.openxmlformats.org/officeDocument/2006/relationships/image" Target="../media/image22.jpeg"/><Relationship Id="rId4" Type="http://schemas.openxmlformats.org/officeDocument/2006/relationships/image" Target="../media/image23.jpe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8.png"/><Relationship Id="rId4" Type="http://schemas.openxmlformats.org/officeDocument/2006/relationships/image" Target="../media/image24.jpeg"/><Relationship Id="rId5" Type="http://schemas.openxmlformats.org/officeDocument/2006/relationships/image" Target="../media/image25.jpeg"/><Relationship Id="rId6" Type="http://schemas.openxmlformats.org/officeDocument/2006/relationships/image" Target="../media/image26.jpeg"/><Relationship Id="rId7" Type="http://schemas.openxmlformats.org/officeDocument/2006/relationships/image" Target="../media/image27.jpe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10.jpeg"/></Relationships>

</file>

<file path=ppt/slides/_rels/slide34.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2" name="Picture 3" descr="Picture 3"/>
          <p:cNvPicPr>
            <a:picLocks noChangeAspect="1"/>
          </p:cNvPicPr>
          <p:nvPr/>
        </p:nvPicPr>
        <p:blipFill>
          <a:blip r:embed="rId2">
            <a:extLst/>
          </a:blip>
          <a:stretch>
            <a:fillRect/>
          </a:stretch>
        </p:blipFill>
        <p:spPr>
          <a:xfrm>
            <a:off x="1625599" y="756676"/>
            <a:ext cx="9753602" cy="4803664"/>
          </a:xfrm>
          <a:prstGeom prst="rect">
            <a:avLst/>
          </a:prstGeom>
          <a:ln w="12700">
            <a:miter lim="400000"/>
          </a:ln>
        </p:spPr>
      </p:pic>
      <p:sp>
        <p:nvSpPr>
          <p:cNvPr id="223" name="Title 1"/>
          <p:cNvSpPr txBox="1"/>
          <p:nvPr>
            <p:ph type="title"/>
          </p:nvPr>
        </p:nvSpPr>
        <p:spPr>
          <a:xfrm>
            <a:off x="2133503" y="2753337"/>
            <a:ext cx="8737794" cy="1568028"/>
          </a:xfrm>
          <a:prstGeom prst="rect">
            <a:avLst/>
          </a:prstGeom>
        </p:spPr>
        <p:txBody>
          <a:bodyPr/>
          <a:lstStyle>
            <a:lvl1pPr defTabSz="559206">
              <a:defRPr b="1" sz="4816">
                <a:latin typeface="Calibri Light"/>
                <a:ea typeface="Calibri Light"/>
                <a:cs typeface="Calibri Light"/>
                <a:sym typeface="Calibri Light"/>
              </a:defRPr>
            </a:lvl1pPr>
          </a:lstStyle>
          <a:p>
            <a:pPr/>
            <a:r>
              <a:t>Rethinking Church in a Connected World 2</a:t>
            </a:r>
          </a:p>
        </p:txBody>
      </p:sp>
      <p:sp>
        <p:nvSpPr>
          <p:cNvPr id="224" name="Subtitle 2"/>
          <p:cNvSpPr txBox="1"/>
          <p:nvPr>
            <p:ph type="body" sz="quarter" idx="1"/>
          </p:nvPr>
        </p:nvSpPr>
        <p:spPr>
          <a:xfrm>
            <a:off x="6628908" y="6255537"/>
            <a:ext cx="4113821" cy="1171823"/>
          </a:xfrm>
          <a:prstGeom prst="rect">
            <a:avLst/>
          </a:prstGeom>
        </p:spPr>
        <p:txBody>
          <a:bodyPr/>
          <a:lstStyle/>
          <a:p>
            <a:pPr defTabSz="487680">
              <a:lnSpc>
                <a:spcPct val="90000"/>
              </a:lnSpc>
              <a:spcBef>
                <a:spcPts val="800"/>
              </a:spcBef>
              <a:defRPr sz="3300">
                <a:latin typeface="Calibri Light"/>
                <a:ea typeface="Calibri Light"/>
                <a:cs typeface="Calibri Light"/>
                <a:sym typeface="Calibri Light"/>
              </a:defRPr>
            </a:pPr>
            <a:r>
              <a:t>Terri Martinson Elton</a:t>
            </a:r>
          </a:p>
          <a:p>
            <a:pPr defTabSz="487680">
              <a:lnSpc>
                <a:spcPct val="90000"/>
              </a:lnSpc>
              <a:spcBef>
                <a:spcPts val="800"/>
              </a:spcBef>
              <a:defRPr sz="3300">
                <a:latin typeface="Calibri Light"/>
                <a:ea typeface="Calibri Light"/>
                <a:cs typeface="Calibri Light"/>
                <a:sym typeface="Calibri Light"/>
              </a:defRPr>
            </a:pPr>
            <a:r>
              <a:rPr u="sng">
                <a:solidFill>
                  <a:srgbClr val="0000FF"/>
                </a:solidFill>
                <a:uFill>
                  <a:solidFill>
                    <a:srgbClr val="0000FF"/>
                  </a:solidFill>
                </a:uFill>
                <a:hlinkClick r:id="rId3" invalidUrl="" action="" tgtFrame="" tooltip="" history="1" highlightClick="0" endSnd="0"/>
              </a:rPr>
              <a:t>terrielton.com</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6" name="Picture Placeholder 2" descr="Picture Placeholder 2"/>
          <p:cNvPicPr>
            <a:picLocks noChangeAspect="1"/>
          </p:cNvPicPr>
          <p:nvPr/>
        </p:nvPicPr>
        <p:blipFill>
          <a:blip r:embed="rId2">
            <a:extLst/>
          </a:blip>
          <a:stretch>
            <a:fillRect/>
          </a:stretch>
        </p:blipFill>
        <p:spPr>
          <a:xfrm>
            <a:off x="5187419" y="1406127"/>
            <a:ext cx="5904391" cy="3941183"/>
          </a:xfrm>
          <a:prstGeom prst="rect">
            <a:avLst/>
          </a:prstGeom>
          <a:ln w="76200">
            <a:solidFill>
              <a:srgbClr val="FFFFFF"/>
            </a:solidFill>
            <a:miter/>
          </a:ln>
          <a:effectLst>
            <a:outerShdw sx="100000" sy="100000" kx="0" ky="0" algn="b" rotWithShape="0" blurRad="50800" dist="12700" dir="5400000">
              <a:srgbClr val="000000">
                <a:alpha val="58999"/>
              </a:srgbClr>
            </a:outerShdw>
          </a:effectLst>
        </p:spPr>
      </p:pic>
      <p:sp>
        <p:nvSpPr>
          <p:cNvPr id="227" name="Are we ready for the future?"/>
          <p:cNvSpPr txBox="1"/>
          <p:nvPr>
            <p:ph type="title" idx="4294967295"/>
          </p:nvPr>
        </p:nvSpPr>
        <p:spPr>
          <a:xfrm>
            <a:off x="1117408" y="5378361"/>
            <a:ext cx="6092967" cy="3302001"/>
          </a:xfrm>
          <a:prstGeom prst="rect">
            <a:avLst/>
          </a:prstGeom>
        </p:spPr>
        <p:txBody>
          <a:bodyPr/>
          <a:lstStyle>
            <a:lvl1pPr defTabSz="525779">
              <a:defRPr sz="7200"/>
            </a:lvl1pPr>
          </a:lstStyle>
          <a:p>
            <a:pPr/>
            <a:r>
              <a:t>Are we ready for the future?</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9" name="Screen Shot 2019-03-22 at 11.45.47 AM.png" descr="Screen Shot 2019-03-22 at 11.45.47 AM.png"/>
          <p:cNvPicPr>
            <a:picLocks noChangeAspect="1"/>
          </p:cNvPicPr>
          <p:nvPr/>
        </p:nvPicPr>
        <p:blipFill>
          <a:blip r:embed="rId3">
            <a:extLst/>
          </a:blip>
          <a:stretch>
            <a:fillRect/>
          </a:stretch>
        </p:blipFill>
        <p:spPr>
          <a:xfrm>
            <a:off x="1017154" y="1229497"/>
            <a:ext cx="10155237" cy="7294606"/>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3" name="Screen Shot 2019-03-22 at 11.46.47 AM.png" descr="Screen Shot 2019-03-22 at 11.46.47 AM.png"/>
          <p:cNvPicPr>
            <a:picLocks noChangeAspect="1"/>
          </p:cNvPicPr>
          <p:nvPr/>
        </p:nvPicPr>
        <p:blipFill>
          <a:blip r:embed="rId3">
            <a:extLst/>
          </a:blip>
          <a:stretch>
            <a:fillRect/>
          </a:stretch>
        </p:blipFill>
        <p:spPr>
          <a:xfrm>
            <a:off x="1235742" y="1337969"/>
            <a:ext cx="10533315" cy="7431481"/>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7" name="081617_curiousity.jpg" descr="081617_curiousity.jpg"/>
          <p:cNvPicPr>
            <a:picLocks noChangeAspect="1"/>
          </p:cNvPicPr>
          <p:nvPr/>
        </p:nvPicPr>
        <p:blipFill>
          <a:blip r:embed="rId2">
            <a:extLst/>
          </a:blip>
          <a:stretch>
            <a:fillRect/>
          </a:stretch>
        </p:blipFill>
        <p:spPr>
          <a:xfrm>
            <a:off x="-2601009" y="1465100"/>
            <a:ext cx="13004801" cy="5588001"/>
          </a:xfrm>
          <a:prstGeom prst="rect">
            <a:avLst/>
          </a:prstGeom>
          <a:ln w="12700">
            <a:miter lim="400000"/>
          </a:ln>
        </p:spPr>
      </p:pic>
      <p:sp>
        <p:nvSpPr>
          <p:cNvPr id="238" name="HOW are we working with our environment?"/>
          <p:cNvSpPr txBox="1"/>
          <p:nvPr>
            <p:ph type="title"/>
          </p:nvPr>
        </p:nvSpPr>
        <p:spPr>
          <a:xfrm>
            <a:off x="4746722" y="4289567"/>
            <a:ext cx="6487324" cy="3856558"/>
          </a:xfrm>
          <a:prstGeom prst="rect">
            <a:avLst/>
          </a:prstGeom>
        </p:spPr>
        <p:txBody>
          <a:bodyPr/>
          <a:lstStyle>
            <a:lvl1pPr defTabSz="473201">
              <a:defRPr sz="6480"/>
            </a:lvl1pPr>
          </a:lstStyle>
          <a:p>
            <a:pPr/>
            <a:r>
              <a:t>HOW are we working with our environment?</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0" name="consumerism.jpg" descr="consumerism.jpg"/>
          <p:cNvPicPr>
            <a:picLocks noChangeAspect="1"/>
          </p:cNvPicPr>
          <p:nvPr/>
        </p:nvPicPr>
        <p:blipFill>
          <a:blip r:embed="rId2">
            <a:extLst/>
          </a:blip>
          <a:stretch>
            <a:fillRect/>
          </a:stretch>
        </p:blipFill>
        <p:spPr>
          <a:xfrm>
            <a:off x="174170" y="6251964"/>
            <a:ext cx="12288017" cy="3305549"/>
          </a:xfrm>
          <a:prstGeom prst="rect">
            <a:avLst/>
          </a:prstGeom>
          <a:ln w="12700">
            <a:miter lim="400000"/>
          </a:ln>
        </p:spPr>
      </p:pic>
      <p:sp>
        <p:nvSpPr>
          <p:cNvPr id="241" name="“’Consumerism’ refers to a way of life structured by and around various practices of consumption and accumulation. In a consumerist society, consumption dominates social practices, such that relationships, activities, space, work, and leisure come to be structured around various practices related to consumption. Consumption becomes a way to achieve social solidarity – relational connections with others, even as it also marks identity and status.”…"/>
          <p:cNvSpPr txBox="1"/>
          <p:nvPr/>
        </p:nvSpPr>
        <p:spPr>
          <a:xfrm>
            <a:off x="3164607" y="2368122"/>
            <a:ext cx="8077315" cy="460629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b="0" sz="2900">
                <a:latin typeface="Times"/>
                <a:ea typeface="Times"/>
                <a:cs typeface="Times"/>
                <a:sym typeface="Times"/>
              </a:defRPr>
            </a:pPr>
            <a:r>
              <a:t>“‘Consumerism’ refers to a way of life structured by and around various practices of consumption and accumulation. In a consumerist society, consumption dominates social practices, such that relationships, activities, space, work, and leisure come to be structured around various practices related to consumption. Consumption becomes a way to achieve social solidarity – relational connections with others, even as it also marks identity and status.”</a:t>
            </a:r>
            <a:endParaRPr sz="1200"/>
          </a:p>
          <a:p>
            <a:pPr algn="r" defTabSz="457200">
              <a:lnSpc>
                <a:spcPts val="4400"/>
              </a:lnSpc>
              <a:defRPr b="0" sz="1800">
                <a:latin typeface="Times"/>
                <a:ea typeface="Times"/>
                <a:cs typeface="Times"/>
                <a:sym typeface="Times"/>
              </a:defRPr>
            </a:pPr>
            <a:r>
              <a:t>Mercer, </a:t>
            </a:r>
            <a:r>
              <a:rPr i="1"/>
              <a:t>Welcoming Children</a:t>
            </a:r>
            <a:r>
              <a:t>, 73</a:t>
            </a:r>
          </a:p>
        </p:txBody>
      </p:sp>
      <p:sp>
        <p:nvSpPr>
          <p:cNvPr id="242" name="reframing life"/>
          <p:cNvSpPr txBox="1"/>
          <p:nvPr>
            <p:ph type="title"/>
          </p:nvPr>
        </p:nvSpPr>
        <p:spPr>
          <a:xfrm>
            <a:off x="2891954" y="253999"/>
            <a:ext cx="8622622" cy="2159001"/>
          </a:xfrm>
          <a:prstGeom prst="rect">
            <a:avLst/>
          </a:prstGeom>
        </p:spPr>
        <p:txBody>
          <a:bodyPr/>
          <a:lstStyle/>
          <a:p>
            <a:pPr/>
            <a:r>
              <a:t>reframing life</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4" name="consumerism.jpg" descr="consumerism.jpg"/>
          <p:cNvPicPr>
            <a:picLocks noChangeAspect="1"/>
          </p:cNvPicPr>
          <p:nvPr/>
        </p:nvPicPr>
        <p:blipFill>
          <a:blip r:embed="rId2">
            <a:extLst/>
          </a:blip>
          <a:stretch>
            <a:fillRect/>
          </a:stretch>
        </p:blipFill>
        <p:spPr>
          <a:xfrm>
            <a:off x="174170" y="6201164"/>
            <a:ext cx="12288017" cy="3305550"/>
          </a:xfrm>
          <a:prstGeom prst="rect">
            <a:avLst/>
          </a:prstGeom>
          <a:ln w="12700">
            <a:miter lim="400000"/>
          </a:ln>
        </p:spPr>
      </p:pic>
      <p:pic>
        <p:nvPicPr>
          <p:cNvPr id="245" name="07eZ6We_jlOgRpDx8dWzpmA5z_DVMM5sD4VBV6L2Uaui-W6GIxokBUbd30yxVE5-OwjE9yIQSGhPp9Cf8qylMiLgq2dMMLeyeHee_nRvjSPZ_HDnYiAs644yf1OyhE7Aq53KnjSbxLoInMKkmg.jpg" descr="07eZ6We_jlOgRpDx8dWzpmA5z_DVMM5sD4VBV6L2Uaui-W6GIxokBUbd30yxVE5-OwjE9yIQSGhPp9Cf8qylMiLgq2dMMLeyeHee_nRvjSPZ_HDnYiAs644yf1OyhE7Aq53KnjSbxLoInMKkmg.jpg"/>
          <p:cNvPicPr>
            <a:picLocks noChangeAspect="1"/>
          </p:cNvPicPr>
          <p:nvPr/>
        </p:nvPicPr>
        <p:blipFill>
          <a:blip r:embed="rId3">
            <a:extLst/>
          </a:blip>
          <a:stretch>
            <a:fillRect/>
          </a:stretch>
        </p:blipFill>
        <p:spPr>
          <a:xfrm>
            <a:off x="3403600" y="2590800"/>
            <a:ext cx="6197600" cy="4572000"/>
          </a:xfrm>
          <a:prstGeom prst="rect">
            <a:avLst/>
          </a:prstGeom>
          <a:ln w="12700">
            <a:miter lim="400000"/>
          </a:ln>
        </p:spPr>
      </p:pic>
      <p:pic>
        <p:nvPicPr>
          <p:cNvPr id="246" name="consumerism.jpg" descr="consumerism.jpg"/>
          <p:cNvPicPr>
            <a:picLocks noChangeAspect="1"/>
          </p:cNvPicPr>
          <p:nvPr/>
        </p:nvPicPr>
        <p:blipFill>
          <a:blip r:embed="rId2">
            <a:extLst/>
          </a:blip>
          <a:stretch>
            <a:fillRect/>
          </a:stretch>
        </p:blipFill>
        <p:spPr>
          <a:xfrm>
            <a:off x="301171" y="6328164"/>
            <a:ext cx="12288016" cy="3305550"/>
          </a:xfrm>
          <a:prstGeom prst="rect">
            <a:avLst/>
          </a:prstGeom>
          <a:ln w="12700">
            <a:miter lim="400000"/>
          </a:ln>
        </p:spPr>
      </p:pic>
      <p:sp>
        <p:nvSpPr>
          <p:cNvPr id="247" name="Consumption as central, orienting principle…"/>
          <p:cNvSpPr txBox="1"/>
          <p:nvPr/>
        </p:nvSpPr>
        <p:spPr>
          <a:xfrm>
            <a:off x="1850469" y="745798"/>
            <a:ext cx="8935419" cy="1295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457200">
              <a:defRPr b="0" sz="3800">
                <a:latin typeface="Times"/>
                <a:ea typeface="Times"/>
                <a:cs typeface="Times"/>
                <a:sym typeface="Times"/>
              </a:defRPr>
            </a:pPr>
            <a:r>
              <a:t>Consumption as central, orienting principle</a:t>
            </a:r>
          </a:p>
          <a:p>
            <a:pPr defTabSz="457200">
              <a:defRPr b="0" sz="3800">
                <a:latin typeface="Times"/>
                <a:ea typeface="Times"/>
                <a:cs typeface="Times"/>
                <a:sym typeface="Times"/>
              </a:defRPr>
            </a:pPr>
            <a:r>
              <a:t>Shaping </a:t>
            </a:r>
            <a:r>
              <a:rPr b="1"/>
              <a:t>identity</a:t>
            </a:r>
            <a:r>
              <a:t> and defining </a:t>
            </a:r>
            <a:r>
              <a:rPr b="1"/>
              <a:t>abundant life</a:t>
            </a:r>
            <a:r>
              <a:t>.</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9" name="images-21.jpg" descr="images-21.jpg"/>
          <p:cNvPicPr>
            <a:picLocks noChangeAspect="1"/>
          </p:cNvPicPr>
          <p:nvPr/>
        </p:nvPicPr>
        <p:blipFill>
          <a:blip r:embed="rId2">
            <a:extLst/>
          </a:blip>
          <a:stretch>
            <a:fillRect/>
          </a:stretch>
        </p:blipFill>
        <p:spPr>
          <a:xfrm>
            <a:off x="182854" y="281360"/>
            <a:ext cx="12537872" cy="6151395"/>
          </a:xfrm>
          <a:prstGeom prst="rect">
            <a:avLst/>
          </a:prstGeom>
          <a:ln w="12700">
            <a:miter lim="400000"/>
          </a:ln>
        </p:spPr>
      </p:pic>
      <p:sp>
        <p:nvSpPr>
          <p:cNvPr id="250" name="Digital revolution"/>
          <p:cNvSpPr txBox="1"/>
          <p:nvPr>
            <p:ph type="title"/>
          </p:nvPr>
        </p:nvSpPr>
        <p:spPr>
          <a:xfrm>
            <a:off x="1436525" y="3986243"/>
            <a:ext cx="9520984" cy="2690653"/>
          </a:xfrm>
          <a:prstGeom prst="rect">
            <a:avLst/>
          </a:prstGeom>
        </p:spPr>
        <p:txBody>
          <a:bodyPr/>
          <a:lstStyle/>
          <a:p>
            <a:pPr/>
            <a:r>
              <a:t>Digital revolution</a:t>
            </a:r>
          </a:p>
        </p:txBody>
      </p:sp>
      <p:sp>
        <p:nvSpPr>
          <p:cNvPr id="251" name="“When we change the way we communicate, we change society.”…"/>
          <p:cNvSpPr txBox="1"/>
          <p:nvPr>
            <p:ph type="body" sz="quarter" idx="4294967295"/>
          </p:nvPr>
        </p:nvSpPr>
        <p:spPr>
          <a:xfrm>
            <a:off x="396477" y="6866843"/>
            <a:ext cx="12110433" cy="2010457"/>
          </a:xfrm>
          <a:prstGeom prst="rect">
            <a:avLst/>
          </a:prstGeom>
        </p:spPr>
        <p:txBody>
          <a:bodyPr/>
          <a:lstStyle/>
          <a:p>
            <a:pPr marL="0" indent="0" algn="ctr">
              <a:spcBef>
                <a:spcPts val="3200"/>
              </a:spcBef>
              <a:buSzTx/>
              <a:buNone/>
            </a:pPr>
            <a:r>
              <a:t>“When we change the way we communicate, we change society.” </a:t>
            </a:r>
          </a:p>
          <a:p>
            <a:pPr marL="0" indent="0" algn="ctr">
              <a:spcBef>
                <a:spcPts val="3200"/>
              </a:spcBef>
              <a:buSzTx/>
              <a:buNone/>
              <a:defRPr sz="2800"/>
            </a:pPr>
            <a:r>
              <a:t>Clay Shirky, </a:t>
            </a:r>
            <a:r>
              <a:rPr i="1"/>
              <a:t>Here Comes Everybody</a:t>
            </a:r>
            <a:r>
              <a:t>, 17.</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3" name="pmLb4-mqiP92ooQvwtWNbJXxD2DPoiNkUJRlvnJLghzzIGRti77xK_YOjvuEwTKU09NxmWJ7_oiHXCQrOzSxjDWXtqz0R7ESI0lmQrVb2tEsVETWMRxLfuD8OomynRfieQF2wJTlgijhIvcMjQ.jpg" descr="pmLb4-mqiP92ooQvwtWNbJXxD2DPoiNkUJRlvnJLghzzIGRti77xK_YOjvuEwTKU09NxmWJ7_oiHXCQrOzSxjDWXtqz0R7ESI0lmQrVb2tEsVETWMRxLfuD8OomynRfieQF2wJTlgijhIvcMjQ.jpg"/>
          <p:cNvPicPr>
            <a:picLocks noChangeAspect="1"/>
          </p:cNvPicPr>
          <p:nvPr/>
        </p:nvPicPr>
        <p:blipFill>
          <a:blip r:embed="rId3">
            <a:extLst/>
          </a:blip>
          <a:stretch>
            <a:fillRect/>
          </a:stretch>
        </p:blipFill>
        <p:spPr>
          <a:xfrm>
            <a:off x="648217" y="7357964"/>
            <a:ext cx="1905002" cy="1905002"/>
          </a:xfrm>
          <a:prstGeom prst="rect">
            <a:avLst/>
          </a:prstGeom>
          <a:ln w="12700">
            <a:miter lim="400000"/>
          </a:ln>
        </p:spPr>
      </p:pic>
      <p:pic>
        <p:nvPicPr>
          <p:cNvPr id="254" name="KshZH2TYG2hpeaYB40BN9EpMHeLLItyLcqbllSHoyHseNYPjqpi4duedO4SVhX9ssvDUS5Ie87qsc4pdcm9JORo2HB4S2QxZDTovBW1b9IRtpDOWf4vPZsd87XgFbJtSCrCwUvtjfRX64BnXLA.png" descr="KshZH2TYG2hpeaYB40BN9EpMHeLLItyLcqbllSHoyHseNYPjqpi4duedO4SVhX9ssvDUS5Ie87qsc4pdcm9JORo2HB4S2QxZDTovBW1b9IRtpDOWf4vPZsd87XgFbJtSCrCwUvtjfRX64BnXLA.png"/>
          <p:cNvPicPr>
            <a:picLocks noChangeAspect="1"/>
          </p:cNvPicPr>
          <p:nvPr/>
        </p:nvPicPr>
        <p:blipFill>
          <a:blip r:embed="rId4">
            <a:extLst/>
          </a:blip>
          <a:stretch>
            <a:fillRect/>
          </a:stretch>
        </p:blipFill>
        <p:spPr>
          <a:xfrm>
            <a:off x="9213978" y="6710916"/>
            <a:ext cx="3325324" cy="2493993"/>
          </a:xfrm>
          <a:prstGeom prst="rect">
            <a:avLst/>
          </a:prstGeom>
          <a:ln w="12700">
            <a:miter lim="400000"/>
          </a:ln>
        </p:spPr>
      </p:pic>
      <p:pic>
        <p:nvPicPr>
          <p:cNvPr id="255" name="DEYF3iFoxc2u-tffvWkhHnPvP6aCxs6Oufo7pne04-OiQXNklQFPzTxhu6Xd_5Qej6dZI2IK8WJTVKG1HOdbNwPXPev5XvQyn15-GB2A_P0ZImHcCjgpbiIQ73F2v4yok3VyaCacxZrUrnfqaw.jpg" descr="DEYF3iFoxc2u-tffvWkhHnPvP6aCxs6Oufo7pne04-OiQXNklQFPzTxhu6Xd_5Qej6dZI2IK8WJTVKG1HOdbNwPXPev5XvQyn15-GB2A_P0ZImHcCjgpbiIQ73F2v4yok3VyaCacxZrUrnfqaw.jpg"/>
          <p:cNvPicPr>
            <a:picLocks noChangeAspect="1"/>
          </p:cNvPicPr>
          <p:nvPr/>
        </p:nvPicPr>
        <p:blipFill>
          <a:blip r:embed="rId5">
            <a:extLst/>
          </a:blip>
          <a:stretch>
            <a:fillRect/>
          </a:stretch>
        </p:blipFill>
        <p:spPr>
          <a:xfrm>
            <a:off x="3178498" y="7167464"/>
            <a:ext cx="5461002" cy="2286002"/>
          </a:xfrm>
          <a:prstGeom prst="rect">
            <a:avLst/>
          </a:prstGeom>
          <a:ln w="12700">
            <a:miter lim="400000"/>
          </a:ln>
        </p:spPr>
      </p:pic>
      <p:sp>
        <p:nvSpPr>
          <p:cNvPr id="256" name="2007…Pivotal year…"/>
          <p:cNvSpPr txBox="1"/>
          <p:nvPr/>
        </p:nvSpPr>
        <p:spPr>
          <a:xfrm>
            <a:off x="604551" y="1490815"/>
            <a:ext cx="11795698" cy="48809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r>
              <a:t>2007…Pivotal year</a:t>
            </a:r>
          </a:p>
          <a:p>
            <a:pPr marL="638968" indent="-638968" algn="l">
              <a:buSzPct val="145000"/>
              <a:buChar char="-"/>
              <a:defRPr b="0"/>
            </a:pPr>
            <a:r>
              <a:t>iPhone</a:t>
            </a:r>
            <a:endParaRPr b="1"/>
          </a:p>
          <a:p>
            <a:pPr marL="638968" indent="-638968" algn="l">
              <a:buSzPct val="145000"/>
              <a:buChar char="-"/>
              <a:defRPr b="0"/>
            </a:pPr>
            <a:r>
              <a:t>Open-source platform</a:t>
            </a:r>
          </a:p>
          <a:p>
            <a:pPr marL="638968" indent="-638968" algn="l">
              <a:buSzPct val="145000"/>
              <a:buChar char="-"/>
              <a:defRPr b="0"/>
            </a:pPr>
            <a:r>
              <a:t>Storage exploded</a:t>
            </a:r>
          </a:p>
          <a:p>
            <a:pPr marL="638968" indent="-638968" algn="l">
              <a:buSzPct val="145000"/>
              <a:buChar char="-"/>
              <a:defRPr b="0"/>
            </a:pPr>
            <a:r>
              <a:t>Big data made possible</a:t>
            </a:r>
          </a:p>
          <a:p>
            <a:pPr marL="638968" indent="-638968" algn="l">
              <a:buSzPct val="145000"/>
              <a:buChar char="-"/>
              <a:defRPr b="0"/>
            </a:pPr>
            <a:r>
              <a:t>FaceBook open to everyone</a:t>
            </a:r>
          </a:p>
          <a:p>
            <a:pPr marL="638968" indent="-638968" algn="l">
              <a:buSzPct val="145000"/>
              <a:buChar char="-"/>
              <a:defRPr b="0"/>
            </a:pPr>
            <a:r>
              <a:t>Twitter becomes its own platform</a:t>
            </a:r>
          </a:p>
          <a:p>
            <a:pPr marL="638968" indent="-638968" algn="l">
              <a:buSzPct val="145000"/>
              <a:buChar char="-"/>
              <a:defRPr b="0" u="sng"/>
            </a:pPr>
            <a:r>
              <a:rPr>
                <a:solidFill>
                  <a:srgbClr val="0000FF"/>
                </a:solidFill>
                <a:uFill>
                  <a:solidFill>
                    <a:srgbClr val="0000FF"/>
                  </a:solidFill>
                </a:uFill>
                <a:hlinkClick r:id="rId6" invalidUrl="" action="" tgtFrame="" tooltip="" history="1" highlightClick="0" endSnd="0"/>
              </a:rPr>
              <a:t>change.org</a:t>
            </a:r>
            <a:r>
              <a:rPr u="none"/>
              <a:t> emerged</a:t>
            </a:r>
          </a:p>
          <a:p>
            <a:pPr marL="638968" indent="-638968" algn="l">
              <a:buSzPct val="145000"/>
              <a:buChar char="-"/>
              <a:defRPr b="0"/>
            </a:pPr>
            <a:r>
              <a:t>Google bought YouTube and launched Android</a:t>
            </a:r>
          </a:p>
          <a:p>
            <a:pPr marL="638968" indent="-638968" algn="l">
              <a:buSzPct val="145000"/>
              <a:buChar char="-"/>
              <a:defRPr b="0"/>
            </a:pPr>
            <a:r>
              <a:t>Airbnb conceived</a:t>
            </a:r>
          </a:p>
          <a:p>
            <a:pPr marL="638968" indent="-638968" algn="l">
              <a:buSzPct val="145000"/>
              <a:buChar char="-"/>
              <a:defRPr b="0"/>
            </a:pPr>
            <a:r>
              <a:t>Amazon released Kindle</a:t>
            </a:r>
          </a:p>
          <a:p>
            <a:pPr marL="638968" indent="-638968" algn="l">
              <a:buSzPct val="145000"/>
              <a:buChar char="-"/>
              <a:defRPr b="0"/>
            </a:pPr>
            <a:r>
              <a:t>Internet crossed over 1 billion users</a:t>
            </a:r>
          </a:p>
          <a:p>
            <a:pPr marL="638968" indent="-638968" algn="l">
              <a:buSzPct val="145000"/>
              <a:buChar char="-"/>
              <a:defRPr b="0"/>
            </a:pPr>
            <a:r>
              <a:t>IBM began creating Watson - cognitive computer</a:t>
            </a:r>
          </a:p>
        </p:txBody>
      </p:sp>
      <p:sp>
        <p:nvSpPr>
          <p:cNvPr id="257" name="Digital revolution"/>
          <p:cNvSpPr txBox="1"/>
          <p:nvPr>
            <p:ph type="title" idx="4294967295"/>
          </p:nvPr>
        </p:nvSpPr>
        <p:spPr>
          <a:xfrm>
            <a:off x="3417525" y="-81613"/>
            <a:ext cx="9520985" cy="2690653"/>
          </a:xfrm>
          <a:prstGeom prst="rect">
            <a:avLst/>
          </a:prstGeom>
        </p:spPr>
        <p:txBody>
          <a:bodyPr/>
          <a:lstStyle>
            <a:lvl1pPr>
              <a:defRPr sz="8200">
                <a:latin typeface="Comic Sans MS"/>
                <a:ea typeface="Comic Sans MS"/>
                <a:cs typeface="Comic Sans MS"/>
                <a:sym typeface="Comic Sans MS"/>
              </a:defRPr>
            </a:lvl1pPr>
          </a:lstStyle>
          <a:p>
            <a:pPr/>
            <a:r>
              <a:t>Digital revolution</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1" name="pmLb4-mqiP92ooQvwtWNbJXxD2DPoiNkUJRlvnJLghzzIGRti77xK_YOjvuEwTKU09NxmWJ7_oiHXCQrOzSxjDWXtqz0R7ESI0lmQrVb2tEsVETWMRxLfuD8OomynRfieQF2wJTlgijhIvcMjQ.jpg" descr="pmLb4-mqiP92ooQvwtWNbJXxD2DPoiNkUJRlvnJLghzzIGRti77xK_YOjvuEwTKU09NxmWJ7_oiHXCQrOzSxjDWXtqz0R7ESI0lmQrVb2tEsVETWMRxLfuD8OomynRfieQF2wJTlgijhIvcMjQ.jpg"/>
          <p:cNvPicPr>
            <a:picLocks noChangeAspect="1"/>
          </p:cNvPicPr>
          <p:nvPr/>
        </p:nvPicPr>
        <p:blipFill>
          <a:blip r:embed="rId3">
            <a:extLst/>
          </a:blip>
          <a:stretch>
            <a:fillRect/>
          </a:stretch>
        </p:blipFill>
        <p:spPr>
          <a:xfrm>
            <a:off x="648217" y="7357964"/>
            <a:ext cx="1905002" cy="1905002"/>
          </a:xfrm>
          <a:prstGeom prst="rect">
            <a:avLst/>
          </a:prstGeom>
          <a:ln w="12700">
            <a:miter lim="400000"/>
          </a:ln>
        </p:spPr>
      </p:pic>
      <p:pic>
        <p:nvPicPr>
          <p:cNvPr id="262" name="KshZH2TYG2hpeaYB40BN9EpMHeLLItyLcqbllSHoyHseNYPjqpi4duedO4SVhX9ssvDUS5Ie87qsc4pdcm9JORo2HB4S2QxZDTovBW1b9IRtpDOWf4vPZsd87XgFbJtSCrCwUvtjfRX64BnXLA.png" descr="KshZH2TYG2hpeaYB40BN9EpMHeLLItyLcqbllSHoyHseNYPjqpi4duedO4SVhX9ssvDUS5Ie87qsc4pdcm9JORo2HB4S2QxZDTovBW1b9IRtpDOWf4vPZsd87XgFbJtSCrCwUvtjfRX64BnXLA.png"/>
          <p:cNvPicPr>
            <a:picLocks noChangeAspect="1"/>
          </p:cNvPicPr>
          <p:nvPr/>
        </p:nvPicPr>
        <p:blipFill>
          <a:blip r:embed="rId4">
            <a:extLst/>
          </a:blip>
          <a:stretch>
            <a:fillRect/>
          </a:stretch>
        </p:blipFill>
        <p:spPr>
          <a:xfrm>
            <a:off x="9213978" y="6710916"/>
            <a:ext cx="3325323" cy="2493993"/>
          </a:xfrm>
          <a:prstGeom prst="rect">
            <a:avLst/>
          </a:prstGeom>
          <a:ln w="12700">
            <a:miter lim="400000"/>
          </a:ln>
        </p:spPr>
      </p:pic>
      <p:pic>
        <p:nvPicPr>
          <p:cNvPr id="263" name="DEYF3iFoxc2u-tffvWkhHnPvP6aCxs6Oufo7pne04-OiQXNklQFPzTxhu6Xd_5Qej6dZI2IK8WJTVKG1HOdbNwPXPev5XvQyn15-GB2A_P0ZImHcCjgpbiIQ73F2v4yok3VyaCacxZrUrnfqaw.jpg" descr="DEYF3iFoxc2u-tffvWkhHnPvP6aCxs6Oufo7pne04-OiQXNklQFPzTxhu6Xd_5Qej6dZI2IK8WJTVKG1HOdbNwPXPev5XvQyn15-GB2A_P0ZImHcCjgpbiIQ73F2v4yok3VyaCacxZrUrnfqaw.jpg"/>
          <p:cNvPicPr>
            <a:picLocks noChangeAspect="1"/>
          </p:cNvPicPr>
          <p:nvPr/>
        </p:nvPicPr>
        <p:blipFill>
          <a:blip r:embed="rId5">
            <a:extLst/>
          </a:blip>
          <a:stretch>
            <a:fillRect/>
          </a:stretch>
        </p:blipFill>
        <p:spPr>
          <a:xfrm>
            <a:off x="3178499" y="7167464"/>
            <a:ext cx="5461002" cy="2286002"/>
          </a:xfrm>
          <a:prstGeom prst="rect">
            <a:avLst/>
          </a:prstGeom>
          <a:ln w="12700">
            <a:miter lim="400000"/>
          </a:ln>
        </p:spPr>
      </p:pic>
      <p:sp>
        <p:nvSpPr>
          <p:cNvPr id="264" name="So what?…"/>
          <p:cNvSpPr txBox="1"/>
          <p:nvPr/>
        </p:nvSpPr>
        <p:spPr>
          <a:xfrm>
            <a:off x="453330" y="2326250"/>
            <a:ext cx="11795697" cy="1667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000"/>
            </a:pPr>
            <a:r>
              <a:t>So what?</a:t>
            </a:r>
          </a:p>
          <a:p>
            <a:pPr marL="638968" indent="-638968" algn="l">
              <a:buSzPct val="145000"/>
              <a:buChar char="-"/>
              <a:defRPr b="0"/>
            </a:pPr>
            <a:r>
              <a:t>Decentralized, diversified communication</a:t>
            </a:r>
          </a:p>
          <a:p>
            <a:pPr marL="638968" indent="-638968" algn="l">
              <a:buSzPct val="145000"/>
              <a:buChar char="-"/>
              <a:defRPr b="0"/>
            </a:pPr>
            <a:r>
              <a:t>Requires active participation.</a:t>
            </a:r>
          </a:p>
          <a:p>
            <a:pPr marL="638968" indent="-638968" algn="l">
              <a:buSzPct val="145000"/>
              <a:buChar char="-"/>
              <a:defRPr b="0"/>
            </a:pPr>
            <a:r>
              <a:t>Web is now its own ecosystem. </a:t>
            </a:r>
          </a:p>
        </p:txBody>
      </p:sp>
      <p:sp>
        <p:nvSpPr>
          <p:cNvPr id="265" name="Communication is a social activity.…"/>
          <p:cNvSpPr txBox="1"/>
          <p:nvPr/>
        </p:nvSpPr>
        <p:spPr>
          <a:xfrm>
            <a:off x="604551" y="4381167"/>
            <a:ext cx="11795698" cy="24044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000"/>
            </a:pPr>
            <a:r>
              <a:t>Communication is a social activity.</a:t>
            </a:r>
          </a:p>
          <a:p>
            <a:pPr marL="638967" indent="-638967" algn="l">
              <a:buSzPct val="145000"/>
              <a:buChar char="-"/>
              <a:defRPr b="0"/>
            </a:pPr>
            <a:r>
              <a:t>Our social networks now have virtual pathways.</a:t>
            </a:r>
          </a:p>
          <a:p>
            <a:pPr marL="638967" indent="-638967" algn="l">
              <a:buSzPct val="145000"/>
              <a:buChar char="-"/>
              <a:defRPr b="0"/>
            </a:pPr>
            <a:r>
              <a:t>The way we create, collaborate, think, and live is being reshaped.</a:t>
            </a:r>
          </a:p>
          <a:p>
            <a:pPr marL="638967" indent="-638967" algn="l">
              <a:buSzPct val="145000"/>
              <a:buChar char="-"/>
              <a:defRPr b="0"/>
            </a:pPr>
            <a:r>
              <a:t>Virtual world lives alongside physical world.</a:t>
            </a:r>
          </a:p>
          <a:p>
            <a:pPr marL="638967" indent="-638967" algn="l">
              <a:buSzPct val="145000"/>
              <a:buChar char="-"/>
              <a:defRPr b="0"/>
            </a:pPr>
            <a:r>
              <a:t>Identity and relationship formation takes place disembodied.</a:t>
            </a:r>
          </a:p>
          <a:p>
            <a:pPr marL="638967" indent="-638967" algn="l">
              <a:buSzPct val="145000"/>
              <a:buChar char="-"/>
              <a:defRPr b="0"/>
            </a:pPr>
            <a:r>
              <a:t>Way of life is disrupted once again.</a:t>
            </a:r>
          </a:p>
        </p:txBody>
      </p:sp>
      <p:sp>
        <p:nvSpPr>
          <p:cNvPr id="266" name="reframing relationships"/>
          <p:cNvSpPr txBox="1"/>
          <p:nvPr>
            <p:ph type="title" idx="4294967295"/>
          </p:nvPr>
        </p:nvSpPr>
        <p:spPr>
          <a:xfrm>
            <a:off x="2891954" y="253999"/>
            <a:ext cx="9606329" cy="2159001"/>
          </a:xfrm>
          <a:prstGeom prst="rect">
            <a:avLst/>
          </a:prstGeom>
        </p:spPr>
        <p:txBody>
          <a:bodyPr/>
          <a:lstStyle>
            <a:lvl1pPr defTabSz="484886">
              <a:defRPr sz="6806">
                <a:latin typeface="Comic Sans MS"/>
                <a:ea typeface="Comic Sans MS"/>
                <a:cs typeface="Comic Sans MS"/>
                <a:sym typeface="Comic Sans MS"/>
              </a:defRPr>
            </a:lvl1pPr>
          </a:lstStyle>
          <a:p>
            <a:pPr/>
            <a:r>
              <a:t>reframing relationships</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0" name="R1412B_B1.png" descr="R1412B_B1.png"/>
          <p:cNvPicPr>
            <a:picLocks noChangeAspect="1"/>
          </p:cNvPicPr>
          <p:nvPr/>
        </p:nvPicPr>
        <p:blipFill>
          <a:blip r:embed="rId3">
            <a:extLst/>
          </a:blip>
          <a:stretch>
            <a:fillRect/>
          </a:stretch>
        </p:blipFill>
        <p:spPr>
          <a:xfrm>
            <a:off x="510532" y="1556306"/>
            <a:ext cx="11983736" cy="6640988"/>
          </a:xfrm>
          <a:prstGeom prst="rect">
            <a:avLst/>
          </a:prstGeom>
          <a:ln w="12700">
            <a:miter lim="400000"/>
          </a:ln>
        </p:spPr>
      </p:pic>
      <p:sp>
        <p:nvSpPr>
          <p:cNvPr id="271" name="Currency to Current"/>
          <p:cNvSpPr txBox="1"/>
          <p:nvPr>
            <p:ph type="title" idx="4294967295"/>
          </p:nvPr>
        </p:nvSpPr>
        <p:spPr>
          <a:xfrm>
            <a:off x="1300425" y="-489911"/>
            <a:ext cx="9520985" cy="2690653"/>
          </a:xfrm>
          <a:prstGeom prst="rect">
            <a:avLst/>
          </a:prstGeom>
        </p:spPr>
        <p:txBody>
          <a:bodyPr/>
          <a:lstStyle>
            <a:lvl1pPr>
              <a:defRPr sz="6000">
                <a:latin typeface="Comic Sans MS"/>
                <a:ea typeface="Comic Sans MS"/>
                <a:cs typeface="Comic Sans MS"/>
                <a:sym typeface="Comic Sans MS"/>
              </a:defRPr>
            </a:lvl1pPr>
          </a:lstStyle>
          <a:p>
            <a:pPr/>
            <a:r>
              <a:t>Currency to Current</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5" name="Learning in an information age =…"/>
          <p:cNvSpPr txBox="1"/>
          <p:nvPr/>
        </p:nvSpPr>
        <p:spPr>
          <a:xfrm>
            <a:off x="604551" y="5254159"/>
            <a:ext cx="11795698" cy="375767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4000"/>
            </a:pPr>
            <a:r>
              <a:t>Learning in an information age =</a:t>
            </a:r>
          </a:p>
          <a:p>
            <a:pPr>
              <a:defRPr b="0" sz="4000"/>
            </a:pPr>
            <a:r>
              <a:t>Addressing real-world challenges + </a:t>
            </a:r>
          </a:p>
          <a:p>
            <a:pPr>
              <a:defRPr b="0" sz="4000"/>
            </a:pPr>
            <a:r>
              <a:t>making meaning + in community</a:t>
            </a:r>
          </a:p>
          <a:p>
            <a:pPr>
              <a:defRPr b="0" sz="4000"/>
            </a:pPr>
          </a:p>
          <a:p>
            <a:pPr>
              <a:defRPr b="0" sz="4000"/>
            </a:pPr>
            <a:r>
              <a:t>Learner-centric = Ground learning in lived experiences and current circumstances!</a:t>
            </a:r>
          </a:p>
        </p:txBody>
      </p:sp>
      <p:pic>
        <p:nvPicPr>
          <p:cNvPr id="276" name="download-4.jpg" descr="download-4.jpg"/>
          <p:cNvPicPr>
            <a:picLocks noChangeAspect="1"/>
          </p:cNvPicPr>
          <p:nvPr/>
        </p:nvPicPr>
        <p:blipFill>
          <a:blip r:embed="rId2">
            <a:extLst/>
          </a:blip>
          <a:stretch>
            <a:fillRect/>
          </a:stretch>
        </p:blipFill>
        <p:spPr>
          <a:xfrm>
            <a:off x="3583358" y="2468797"/>
            <a:ext cx="5116732" cy="2015251"/>
          </a:xfrm>
          <a:prstGeom prst="rect">
            <a:avLst/>
          </a:prstGeom>
          <a:ln w="12700">
            <a:miter lim="400000"/>
          </a:ln>
        </p:spPr>
      </p:pic>
      <p:sp>
        <p:nvSpPr>
          <p:cNvPr id="277" name="reframing how we solve problems"/>
          <p:cNvSpPr txBox="1"/>
          <p:nvPr>
            <p:ph type="title" idx="4294967295"/>
          </p:nvPr>
        </p:nvSpPr>
        <p:spPr>
          <a:xfrm>
            <a:off x="1004935" y="253999"/>
            <a:ext cx="11604874" cy="2159001"/>
          </a:xfrm>
          <a:prstGeom prst="rect">
            <a:avLst/>
          </a:prstGeom>
        </p:spPr>
        <p:txBody>
          <a:bodyPr/>
          <a:lstStyle>
            <a:lvl1pPr defTabSz="414781">
              <a:defRPr sz="5821">
                <a:latin typeface="Comic Sans MS"/>
                <a:ea typeface="Comic Sans MS"/>
                <a:cs typeface="Comic Sans MS"/>
                <a:sym typeface="Comic Sans MS"/>
              </a:defRPr>
            </a:lvl1pPr>
          </a:lstStyle>
          <a:p>
            <a:pPr/>
            <a:r>
              <a:t>reframing how we solve problems</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9" name="GPS for church"/>
          <p:cNvSpPr txBox="1"/>
          <p:nvPr>
            <p:ph type="title"/>
          </p:nvPr>
        </p:nvSpPr>
        <p:spPr>
          <a:prstGeom prst="rect">
            <a:avLst/>
          </a:prstGeom>
        </p:spPr>
        <p:txBody>
          <a:bodyPr/>
          <a:lstStyle/>
          <a:p>
            <a:pPr/>
            <a:r>
              <a:t>GPS for church</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1" name="081617_curiousity.jpg" descr="081617_curiousity.jpg"/>
          <p:cNvPicPr>
            <a:picLocks noChangeAspect="1"/>
          </p:cNvPicPr>
          <p:nvPr/>
        </p:nvPicPr>
        <p:blipFill>
          <a:blip r:embed="rId2">
            <a:extLst/>
          </a:blip>
          <a:stretch>
            <a:fillRect/>
          </a:stretch>
        </p:blipFill>
        <p:spPr>
          <a:xfrm>
            <a:off x="-2601009" y="1465100"/>
            <a:ext cx="13004801" cy="5588001"/>
          </a:xfrm>
          <a:prstGeom prst="rect">
            <a:avLst/>
          </a:prstGeom>
          <a:ln w="12700">
            <a:miter lim="400000"/>
          </a:ln>
        </p:spPr>
      </p:pic>
      <p:sp>
        <p:nvSpPr>
          <p:cNvPr id="282" name="WHAT does this mean?"/>
          <p:cNvSpPr txBox="1"/>
          <p:nvPr>
            <p:ph type="title"/>
          </p:nvPr>
        </p:nvSpPr>
        <p:spPr>
          <a:xfrm>
            <a:off x="4746722" y="4289567"/>
            <a:ext cx="6487324" cy="3856558"/>
          </a:xfrm>
          <a:prstGeom prst="rect">
            <a:avLst/>
          </a:prstGeom>
        </p:spPr>
        <p:txBody>
          <a:bodyPr/>
          <a:lstStyle/>
          <a:p>
            <a:pPr/>
            <a:r>
              <a:t>WHAT does this mean?</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4" name="What is Faith?"/>
          <p:cNvSpPr txBox="1"/>
          <p:nvPr>
            <p:ph type="title"/>
          </p:nvPr>
        </p:nvSpPr>
        <p:spPr>
          <a:xfrm>
            <a:off x="4824200" y="453053"/>
            <a:ext cx="7163375" cy="2830319"/>
          </a:xfrm>
          <a:prstGeom prst="rect">
            <a:avLst/>
          </a:prstGeom>
        </p:spPr>
        <p:txBody>
          <a:bodyPr/>
          <a:lstStyle>
            <a:lvl1pPr defTabSz="549148">
              <a:defRPr sz="7700"/>
            </a:lvl1pPr>
          </a:lstStyle>
          <a:p>
            <a:pPr/>
            <a:r>
              <a:t>What is Faith?</a:t>
            </a:r>
          </a:p>
        </p:txBody>
      </p:sp>
      <p:sp>
        <p:nvSpPr>
          <p:cNvPr id="285" name="A living relationship with God…"/>
          <p:cNvSpPr txBox="1"/>
          <p:nvPr>
            <p:ph type="body" idx="4294967295"/>
          </p:nvPr>
        </p:nvSpPr>
        <p:spPr>
          <a:xfrm>
            <a:off x="1504446" y="2203440"/>
            <a:ext cx="9995908" cy="6286502"/>
          </a:xfrm>
          <a:prstGeom prst="rect">
            <a:avLst/>
          </a:prstGeom>
        </p:spPr>
        <p:txBody>
          <a:bodyPr/>
          <a:lstStyle/>
          <a:p>
            <a:pPr marL="342900" indent="-342900">
              <a:spcBef>
                <a:spcPts val="3200"/>
              </a:spcBef>
              <a:defRPr sz="2800"/>
            </a:pPr>
            <a:r>
              <a:rPr b="1"/>
              <a:t>God</a:t>
            </a:r>
            <a:r>
              <a:t> is our reference point for faith.</a:t>
            </a:r>
          </a:p>
          <a:p>
            <a:pPr marL="342900" indent="-342900">
              <a:spcBef>
                <a:spcPts val="3200"/>
              </a:spcBef>
              <a:defRPr sz="2800"/>
            </a:pPr>
            <a:r>
              <a:t>A </a:t>
            </a:r>
            <a:r>
              <a:rPr b="1"/>
              <a:t>living</a:t>
            </a:r>
            <a:r>
              <a:t> </a:t>
            </a:r>
            <a:r>
              <a:rPr b="1"/>
              <a:t>relationship</a:t>
            </a:r>
            <a:r>
              <a:t> with God </a:t>
            </a:r>
          </a:p>
          <a:p>
            <a:pPr marL="342900" indent="-342900">
              <a:spcBef>
                <a:spcPts val="3200"/>
              </a:spcBef>
              <a:defRPr sz="2800"/>
            </a:pPr>
            <a:r>
              <a:rPr b="1"/>
              <a:t>We</a:t>
            </a:r>
            <a:r>
              <a:t> are transformed from objects</a:t>
            </a:r>
            <a:r>
              <a:t> to subjects of God’s love. </a:t>
            </a:r>
          </a:p>
          <a:p>
            <a:pPr marL="342900" indent="-342900">
              <a:spcBef>
                <a:spcPts val="3200"/>
              </a:spcBef>
              <a:defRPr sz="2800"/>
            </a:pPr>
            <a:r>
              <a:t>God’s love reorients </a:t>
            </a:r>
            <a:r>
              <a:rPr b="1"/>
              <a:t>our lives</a:t>
            </a:r>
            <a:r>
              <a:t> - love God and love neighbor.</a:t>
            </a:r>
          </a:p>
        </p:txBody>
      </p:sp>
      <p:pic>
        <p:nvPicPr>
          <p:cNvPr id="286" name="images.jpg" descr="images.jpg"/>
          <p:cNvPicPr>
            <a:picLocks noChangeAspect="1"/>
          </p:cNvPicPr>
          <p:nvPr/>
        </p:nvPicPr>
        <p:blipFill>
          <a:blip r:embed="rId3">
            <a:extLst/>
          </a:blip>
          <a:stretch>
            <a:fillRect/>
          </a:stretch>
        </p:blipFill>
        <p:spPr>
          <a:xfrm>
            <a:off x="7509036" y="7885046"/>
            <a:ext cx="4940302" cy="1638302"/>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0" name="What is Faith Formation?"/>
          <p:cNvSpPr txBox="1"/>
          <p:nvPr>
            <p:ph type="title"/>
          </p:nvPr>
        </p:nvSpPr>
        <p:spPr>
          <a:xfrm>
            <a:off x="2659353" y="254000"/>
            <a:ext cx="9392947" cy="2159000"/>
          </a:xfrm>
          <a:prstGeom prst="rect">
            <a:avLst/>
          </a:prstGeom>
        </p:spPr>
        <p:txBody>
          <a:bodyPr/>
          <a:lstStyle>
            <a:lvl1pPr defTabSz="472967">
              <a:defRPr sz="6624"/>
            </a:lvl1pPr>
          </a:lstStyle>
          <a:p>
            <a:pPr/>
            <a:r>
              <a:t>What is a life of Faith?</a:t>
            </a:r>
          </a:p>
        </p:txBody>
      </p:sp>
      <p:sp>
        <p:nvSpPr>
          <p:cNvPr id="291" name="In its simplest form faith formation has to do with how the Christian faith shapes people as they encounter God, others, and the world.…"/>
          <p:cNvSpPr txBox="1"/>
          <p:nvPr>
            <p:ph type="body" sz="half" idx="4294967295"/>
          </p:nvPr>
        </p:nvSpPr>
        <p:spPr>
          <a:xfrm>
            <a:off x="1165904" y="2590800"/>
            <a:ext cx="10672992" cy="4461491"/>
          </a:xfrm>
          <a:prstGeom prst="rect">
            <a:avLst/>
          </a:prstGeom>
        </p:spPr>
        <p:txBody>
          <a:bodyPr/>
          <a:lstStyle/>
          <a:p>
            <a:pPr marL="0" indent="0" algn="ctr" defTabSz="457200">
              <a:lnSpc>
                <a:spcPct val="117999"/>
              </a:lnSpc>
              <a:spcBef>
                <a:spcPts val="0"/>
              </a:spcBef>
              <a:buSzTx/>
              <a:buNone/>
              <a:defRPr b="1" sz="2400"/>
            </a:pPr>
            <a:r>
              <a:t>In its simplest form how the Christian faith shapes our encounters </a:t>
            </a:r>
          </a:p>
          <a:p>
            <a:pPr marL="0" indent="0" algn="ctr" defTabSz="457200">
              <a:lnSpc>
                <a:spcPct val="117999"/>
              </a:lnSpc>
              <a:spcBef>
                <a:spcPts val="0"/>
              </a:spcBef>
              <a:buSzTx/>
              <a:buNone/>
              <a:defRPr b="1" sz="2400"/>
            </a:pPr>
            <a:r>
              <a:t>with God, others, and the world.</a:t>
            </a:r>
          </a:p>
          <a:p>
            <a:pPr marL="342900" indent="-342900">
              <a:spcBef>
                <a:spcPts val="3200"/>
              </a:spcBef>
              <a:defRPr sz="2800"/>
            </a:pPr>
            <a:r>
              <a:rPr b="1"/>
              <a:t>Lifelong pursuit of </a:t>
            </a:r>
            <a:r>
              <a:t>discovering a Christian way of life.</a:t>
            </a:r>
          </a:p>
          <a:p>
            <a:pPr marL="342900" indent="-342900">
              <a:spcBef>
                <a:spcPts val="3200"/>
              </a:spcBef>
              <a:defRPr sz="2800"/>
            </a:pPr>
            <a:r>
              <a:rPr b="1"/>
              <a:t>Embracing</a:t>
            </a:r>
            <a:r>
              <a:t> our identity as children of God and </a:t>
            </a:r>
            <a:r>
              <a:rPr b="1"/>
              <a:t>participating</a:t>
            </a:r>
            <a:r>
              <a:t> in God’s mission in the world.</a:t>
            </a:r>
          </a:p>
          <a:p>
            <a:pPr marL="342900" indent="-342900">
              <a:spcBef>
                <a:spcPts val="3200"/>
              </a:spcBef>
              <a:defRPr sz="2800"/>
            </a:pPr>
            <a:r>
              <a:rPr b="1"/>
              <a:t>Discerning and joining</a:t>
            </a:r>
            <a:r>
              <a:t> God’s activity in our lives and in the world. </a:t>
            </a:r>
          </a:p>
        </p:txBody>
      </p:sp>
      <p:pic>
        <p:nvPicPr>
          <p:cNvPr id="292" name="images-1.png" descr="images-1.png"/>
          <p:cNvPicPr>
            <a:picLocks noChangeAspect="1"/>
          </p:cNvPicPr>
          <p:nvPr/>
        </p:nvPicPr>
        <p:blipFill>
          <a:blip r:embed="rId3">
            <a:extLst/>
          </a:blip>
          <a:stretch>
            <a:fillRect/>
          </a:stretch>
        </p:blipFill>
        <p:spPr>
          <a:xfrm>
            <a:off x="6403975" y="8200797"/>
            <a:ext cx="6032502" cy="1346202"/>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6" name="God’s Promised Future"/>
          <p:cNvSpPr txBox="1"/>
          <p:nvPr>
            <p:ph type="title"/>
          </p:nvPr>
        </p:nvSpPr>
        <p:spPr>
          <a:xfrm>
            <a:off x="2733900" y="254000"/>
            <a:ext cx="9318400" cy="2159000"/>
          </a:xfrm>
          <a:prstGeom prst="rect">
            <a:avLst/>
          </a:prstGeom>
        </p:spPr>
        <p:txBody>
          <a:bodyPr/>
          <a:lstStyle>
            <a:lvl1pPr defTabSz="496570">
              <a:defRPr sz="6970"/>
            </a:lvl1pPr>
          </a:lstStyle>
          <a:p>
            <a:pPr/>
            <a:r>
              <a:t>God’s Promised Future</a:t>
            </a:r>
          </a:p>
        </p:txBody>
      </p:sp>
      <p:pic>
        <p:nvPicPr>
          <p:cNvPr id="297" name="shutterstock_408082588.jpg" descr="shutterstock_408082588.jpg"/>
          <p:cNvPicPr>
            <a:picLocks noChangeAspect="1"/>
          </p:cNvPicPr>
          <p:nvPr/>
        </p:nvPicPr>
        <p:blipFill>
          <a:blip r:embed="rId3">
            <a:extLst/>
          </a:blip>
          <a:stretch>
            <a:fillRect/>
          </a:stretch>
        </p:blipFill>
        <p:spPr>
          <a:xfrm>
            <a:off x="8957387" y="6930373"/>
            <a:ext cx="3496344" cy="2330632"/>
          </a:xfrm>
          <a:prstGeom prst="rect">
            <a:avLst/>
          </a:prstGeom>
          <a:ln w="12700">
            <a:miter lim="400000"/>
          </a:ln>
        </p:spPr>
      </p:pic>
      <p:sp>
        <p:nvSpPr>
          <p:cNvPr id="298" name="God is about life, full and abundant life for all of creation, and for us.…"/>
          <p:cNvSpPr txBox="1"/>
          <p:nvPr>
            <p:ph type="body" idx="4294967295"/>
          </p:nvPr>
        </p:nvSpPr>
        <p:spPr>
          <a:xfrm>
            <a:off x="1084957" y="2093167"/>
            <a:ext cx="10834886" cy="6286502"/>
          </a:xfrm>
          <a:prstGeom prst="rect">
            <a:avLst/>
          </a:prstGeom>
        </p:spPr>
        <p:txBody>
          <a:bodyPr/>
          <a:lstStyle/>
          <a:p>
            <a:pPr marL="342900" indent="-342900">
              <a:spcBef>
                <a:spcPts val="3200"/>
              </a:spcBef>
              <a:defRPr sz="2800"/>
            </a:pPr>
            <a:r>
              <a:rPr b="1"/>
              <a:t>God is about life</a:t>
            </a:r>
            <a:r>
              <a:t>, full and abundant life for all of creation, and for us.</a:t>
            </a:r>
          </a:p>
          <a:p>
            <a:pPr marL="342900" indent="-342900">
              <a:spcBef>
                <a:spcPts val="3200"/>
              </a:spcBef>
              <a:defRPr sz="2800"/>
            </a:pPr>
            <a:r>
              <a:rPr b="1"/>
              <a:t>God’s kingdom unfolding around us</a:t>
            </a:r>
            <a:r>
              <a:t> about about God’s promised future breaking into our current time,</a:t>
            </a:r>
          </a:p>
          <a:p>
            <a:pPr marL="342900" indent="-342900">
              <a:spcBef>
                <a:spcPts val="3200"/>
              </a:spcBef>
              <a:defRPr sz="2800"/>
            </a:pPr>
            <a:r>
              <a:t>While God’s vision is real, we live in a </a:t>
            </a:r>
            <a:r>
              <a:rPr b="1"/>
              <a:t>“now and not yet” world</a:t>
            </a:r>
            <a:r>
              <a:t>.</a:t>
            </a:r>
          </a:p>
          <a:p>
            <a:pPr marL="342900" indent="-342900">
              <a:spcBef>
                <a:spcPts val="3200"/>
              </a:spcBef>
              <a:defRPr sz="2800"/>
            </a:pPr>
            <a:r>
              <a:t>Revelation 21:1,3-7</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2" name="Innovation - Practices"/>
          <p:cNvSpPr txBox="1"/>
          <p:nvPr>
            <p:ph type="title"/>
          </p:nvPr>
        </p:nvSpPr>
        <p:spPr>
          <a:prstGeom prst="rect">
            <a:avLst/>
          </a:prstGeom>
        </p:spPr>
        <p:txBody>
          <a:bodyPr/>
          <a:lstStyle>
            <a:lvl1pPr>
              <a:defRPr>
                <a:latin typeface="Comic Sans MS"/>
                <a:ea typeface="Comic Sans MS"/>
                <a:cs typeface="Comic Sans MS"/>
                <a:sym typeface="Comic Sans MS"/>
              </a:defRPr>
            </a:lvl1pPr>
          </a:lstStyle>
          <a:p>
            <a:pPr/>
            <a:r>
              <a:t>Innovation - Practices</a:t>
            </a:r>
          </a:p>
        </p:txBody>
      </p:sp>
      <p:sp>
        <p:nvSpPr>
          <p:cNvPr id="303" name="Discovering the real challenge - 5 Whys…"/>
          <p:cNvSpPr txBox="1"/>
          <p:nvPr>
            <p:ph type="body" idx="1"/>
          </p:nvPr>
        </p:nvSpPr>
        <p:spPr>
          <a:prstGeom prst="rect">
            <a:avLst/>
          </a:prstGeom>
        </p:spPr>
        <p:txBody>
          <a:bodyPr/>
          <a:lstStyle/>
          <a:p>
            <a:pPr>
              <a:spcBef>
                <a:spcPts val="2400"/>
              </a:spcBef>
            </a:pPr>
            <a:r>
              <a:t>Discovering the real challenge - </a:t>
            </a:r>
            <a:r>
              <a:rPr b="1">
                <a:latin typeface="Arial"/>
                <a:ea typeface="Arial"/>
                <a:cs typeface="Arial"/>
                <a:sym typeface="Arial"/>
              </a:rPr>
              <a:t>5 Whys</a:t>
            </a:r>
            <a:endParaRPr b="1">
              <a:latin typeface="Arial"/>
              <a:ea typeface="Arial"/>
              <a:cs typeface="Arial"/>
              <a:sym typeface="Arial"/>
            </a:endParaRPr>
          </a:p>
          <a:p>
            <a:pPr>
              <a:spcBef>
                <a:spcPts val="2400"/>
              </a:spcBef>
            </a:pPr>
            <a:r>
              <a:t>Doing deeper - </a:t>
            </a:r>
            <a:r>
              <a:rPr b="1">
                <a:latin typeface="Arial"/>
                <a:ea typeface="Arial"/>
                <a:cs typeface="Arial"/>
                <a:sym typeface="Arial"/>
              </a:rPr>
              <a:t>Guided Tour</a:t>
            </a:r>
            <a:endParaRPr b="1">
              <a:latin typeface="Arial"/>
              <a:ea typeface="Arial"/>
              <a:cs typeface="Arial"/>
              <a:sym typeface="Arial"/>
            </a:endParaRPr>
          </a:p>
          <a:p>
            <a:pPr>
              <a:spcBef>
                <a:spcPts val="2400"/>
              </a:spcBef>
            </a:pPr>
            <a:r>
              <a:t>Prototypes</a:t>
            </a:r>
            <a:r>
              <a:rPr b="1">
                <a:latin typeface="Arial"/>
                <a:ea typeface="Arial"/>
                <a:cs typeface="Arial"/>
                <a:sym typeface="Arial"/>
              </a:rPr>
              <a:t> - Get Visual</a:t>
            </a:r>
            <a:endParaRPr b="1">
              <a:latin typeface="Arial"/>
              <a:ea typeface="Arial"/>
              <a:cs typeface="Arial"/>
              <a:sym typeface="Arial"/>
            </a:endParaRPr>
          </a:p>
          <a:p>
            <a:pPr>
              <a:spcBef>
                <a:spcPts val="2400"/>
              </a:spcBef>
            </a:pPr>
            <a:r>
              <a:t>Preparing for possible situations - </a:t>
            </a:r>
            <a:r>
              <a:rPr b="1">
                <a:latin typeface="Arial"/>
                <a:ea typeface="Arial"/>
                <a:cs typeface="Arial"/>
                <a:sym typeface="Arial"/>
              </a:rPr>
              <a:t>Scenario Planning</a:t>
            </a:r>
            <a:endParaRPr b="1">
              <a:latin typeface="Arial"/>
              <a:ea typeface="Arial"/>
              <a:cs typeface="Arial"/>
              <a:sym typeface="Arial"/>
            </a:endParaRPr>
          </a:p>
          <a:p>
            <a:pPr>
              <a:spcBef>
                <a:spcPts val="2400"/>
              </a:spcBef>
            </a:pPr>
            <a:r>
              <a:t>Consequences for choices - </a:t>
            </a:r>
            <a:r>
              <a:rPr b="1">
                <a:latin typeface="Arial"/>
                <a:ea typeface="Arial"/>
                <a:cs typeface="Arial"/>
                <a:sym typeface="Arial"/>
              </a:rPr>
              <a:t>Implications Wheel</a:t>
            </a:r>
            <a:endParaRPr b="1">
              <a:latin typeface="Arial"/>
              <a:ea typeface="Arial"/>
              <a:cs typeface="Arial"/>
              <a:sym typeface="Arial"/>
            </a:endParaRPr>
          </a:p>
          <a:p>
            <a:pPr>
              <a:spcBef>
                <a:spcPts val="2400"/>
              </a:spcBef>
            </a:pPr>
            <a:r>
              <a:t>Looking into the future - </a:t>
            </a:r>
            <a:r>
              <a:rPr b="1">
                <a:latin typeface="Arial"/>
                <a:ea typeface="Arial"/>
                <a:cs typeface="Arial"/>
                <a:sym typeface="Arial"/>
              </a:rPr>
              <a:t>T.I.P.S</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5" name="Acts 6:1-4"/>
          <p:cNvSpPr txBox="1"/>
          <p:nvPr>
            <p:ph type="title"/>
          </p:nvPr>
        </p:nvSpPr>
        <p:spPr>
          <a:xfrm>
            <a:off x="5814209" y="4518444"/>
            <a:ext cx="3531228" cy="2159001"/>
          </a:xfrm>
          <a:prstGeom prst="rect">
            <a:avLst/>
          </a:prstGeom>
        </p:spPr>
        <p:txBody>
          <a:bodyPr/>
          <a:lstStyle/>
          <a:p>
            <a:pPr/>
            <a:r>
              <a:t>Whys</a:t>
            </a:r>
          </a:p>
        </p:txBody>
      </p:sp>
      <p:sp>
        <p:nvSpPr>
          <p:cNvPr id="306" name="Acts 6:1-4"/>
          <p:cNvSpPr txBox="1"/>
          <p:nvPr/>
        </p:nvSpPr>
        <p:spPr>
          <a:xfrm>
            <a:off x="1185355" y="426366"/>
            <a:ext cx="11099801" cy="2159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defRPr b="0" sz="8000"/>
            </a:lvl1pPr>
          </a:lstStyle>
          <a:p>
            <a:pPr/>
            <a:r>
              <a:t>Defining the Challenge</a:t>
            </a:r>
          </a:p>
        </p:txBody>
      </p:sp>
      <p:sp>
        <p:nvSpPr>
          <p:cNvPr id="307" name="Acts 6:1-4"/>
          <p:cNvSpPr txBox="1"/>
          <p:nvPr/>
        </p:nvSpPr>
        <p:spPr>
          <a:xfrm>
            <a:off x="4602959" y="4403490"/>
            <a:ext cx="2109687" cy="2159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defRPr b="0" sz="12400">
                <a:latin typeface="+mn-lt"/>
                <a:ea typeface="+mn-ea"/>
                <a:cs typeface="+mn-cs"/>
                <a:sym typeface="Helvetica Neue Medium"/>
              </a:defRPr>
            </a:lvl1pPr>
          </a:lstStyle>
          <a:p>
            <a:pPr/>
            <a:r>
              <a:t>5</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9" name="Title 1"/>
          <p:cNvSpPr txBox="1"/>
          <p:nvPr>
            <p:ph type="title"/>
          </p:nvPr>
        </p:nvSpPr>
        <p:spPr>
          <a:xfrm>
            <a:off x="2034474" y="7374780"/>
            <a:ext cx="8564101" cy="1051715"/>
          </a:xfrm>
          <a:prstGeom prst="rect">
            <a:avLst/>
          </a:prstGeom>
        </p:spPr>
        <p:txBody>
          <a:bodyPr/>
          <a:lstStyle>
            <a:lvl1pPr>
              <a:defRPr b="0" cap="none" sz="5000">
                <a:latin typeface="Calibri Light"/>
                <a:ea typeface="Calibri Light"/>
                <a:cs typeface="Calibri Light"/>
                <a:sym typeface="Calibri Light"/>
              </a:defRPr>
            </a:lvl1pPr>
          </a:lstStyle>
          <a:p>
            <a:pPr/>
            <a:r>
              <a:t>Guided Tour</a:t>
            </a:r>
          </a:p>
        </p:txBody>
      </p:sp>
      <p:sp>
        <p:nvSpPr>
          <p:cNvPr id="310" name="Title 1"/>
          <p:cNvSpPr txBox="1"/>
          <p:nvPr/>
        </p:nvSpPr>
        <p:spPr>
          <a:xfrm>
            <a:off x="9961865" y="1770406"/>
            <a:ext cx="2534993" cy="6108685"/>
          </a:xfrm>
          <a:prstGeom prst="rect">
            <a:avLst/>
          </a:prstGeom>
          <a:ln w="12700">
            <a:miter lim="400000"/>
          </a:ln>
          <a:extLst>
            <a:ext uri="{C572A759-6A51-4108-AA02-DFA0A04FC94B}">
              <ma14:wrappingTextBoxFlag xmlns:ma14="http://schemas.microsoft.com/office/mac/drawingml/2011/main" val="1"/>
            </a:ext>
          </a:extLst>
        </p:spPr>
        <p:txBody>
          <a:bodyPr lIns="48766" tIns="48766" rIns="48766" bIns="48766">
            <a:normAutofit fontScale="100000" lnSpcReduction="0"/>
          </a:bodyPr>
          <a:lstStyle>
            <a:lvl1pPr defTabSz="461668">
              <a:defRPr b="0" sz="3000">
                <a:latin typeface="Calibri Light"/>
                <a:ea typeface="Calibri Light"/>
                <a:cs typeface="Calibri Light"/>
                <a:sym typeface="Calibri Light"/>
              </a:defRPr>
            </a:lvl1pPr>
          </a:lstStyle>
          <a:p>
            <a:pPr/>
            <a:r>
              <a:t>Arrange for a tour of a home or work place of someone you are designing. With another person have them give you a tour of the space.</a:t>
            </a:r>
          </a:p>
        </p:txBody>
      </p:sp>
      <p:sp>
        <p:nvSpPr>
          <p:cNvPr id="311" name="What questions would you ask? Why?…"/>
          <p:cNvSpPr txBox="1"/>
          <p:nvPr/>
        </p:nvSpPr>
        <p:spPr>
          <a:xfrm>
            <a:off x="6507217" y="7741310"/>
            <a:ext cx="5597229" cy="1164334"/>
          </a:xfrm>
          <a:prstGeom prst="rect">
            <a:avLst/>
          </a:prstGeom>
          <a:ln w="12700">
            <a:miter lim="400000"/>
          </a:ln>
          <a:extLst>
            <a:ext uri="{C572A759-6A51-4108-AA02-DFA0A04FC94B}">
              <ma14:wrappingTextBoxFlag xmlns:ma14="http://schemas.microsoft.com/office/mac/drawingml/2011/main" val="1"/>
            </a:ext>
          </a:extLst>
        </p:spPr>
        <p:txBody>
          <a:bodyPr wrap="none" lIns="48766" tIns="48766" rIns="48766" bIns="48766">
            <a:spAutoFit/>
          </a:bodyPr>
          <a:lstStyle/>
          <a:p>
            <a:pPr defTabSz="650240">
              <a:defRPr b="0">
                <a:latin typeface="Calibri"/>
                <a:ea typeface="Calibri"/>
                <a:cs typeface="Calibri"/>
                <a:sym typeface="Calibri"/>
              </a:defRPr>
            </a:pPr>
            <a:r>
              <a:t>What questions would you ask? Why?</a:t>
            </a:r>
          </a:p>
          <a:p>
            <a:pPr defTabSz="650240">
              <a:defRPr b="0">
                <a:latin typeface="Calibri"/>
                <a:ea typeface="Calibri"/>
                <a:cs typeface="Calibri"/>
                <a:sym typeface="Calibri"/>
              </a:defRPr>
            </a:pPr>
            <a:r>
              <a:t>What would you want to discover?</a:t>
            </a:r>
          </a:p>
          <a:p>
            <a:pPr defTabSz="650240">
              <a:defRPr b="0">
                <a:latin typeface="Calibri"/>
                <a:ea typeface="Calibri"/>
                <a:cs typeface="Calibri"/>
                <a:sym typeface="Calibri"/>
              </a:defRPr>
            </a:pPr>
            <a:r>
              <a:t>What would be important to remember?</a:t>
            </a:r>
          </a:p>
        </p:txBody>
      </p:sp>
      <p:pic>
        <p:nvPicPr>
          <p:cNvPr id="312" name="maxresdefault.jpg" descr="maxresdefault.jpg"/>
          <p:cNvPicPr>
            <a:picLocks noChangeAspect="1"/>
          </p:cNvPicPr>
          <p:nvPr/>
        </p:nvPicPr>
        <p:blipFill>
          <a:blip r:embed="rId2">
            <a:extLst/>
          </a:blip>
          <a:stretch>
            <a:fillRect/>
          </a:stretch>
        </p:blipFill>
        <p:spPr>
          <a:xfrm>
            <a:off x="774698" y="1765377"/>
            <a:ext cx="8010221" cy="4509460"/>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4" name="Title 1"/>
          <p:cNvSpPr txBox="1"/>
          <p:nvPr>
            <p:ph type="title"/>
          </p:nvPr>
        </p:nvSpPr>
        <p:spPr>
          <a:xfrm>
            <a:off x="1552046" y="8440450"/>
            <a:ext cx="8564103" cy="1051716"/>
          </a:xfrm>
          <a:prstGeom prst="rect">
            <a:avLst/>
          </a:prstGeom>
        </p:spPr>
        <p:txBody>
          <a:bodyPr/>
          <a:lstStyle>
            <a:lvl1pPr>
              <a:defRPr b="0" cap="none" sz="5000">
                <a:latin typeface="Calibri Light"/>
                <a:ea typeface="Calibri Light"/>
                <a:cs typeface="Calibri Light"/>
                <a:sym typeface="Calibri Light"/>
              </a:defRPr>
            </a:lvl1pPr>
          </a:lstStyle>
          <a:p>
            <a:pPr/>
            <a:r>
              <a:t>Get Visual</a:t>
            </a:r>
          </a:p>
        </p:txBody>
      </p:sp>
      <p:sp>
        <p:nvSpPr>
          <p:cNvPr id="315" name="Title 1"/>
          <p:cNvSpPr txBox="1"/>
          <p:nvPr/>
        </p:nvSpPr>
        <p:spPr>
          <a:xfrm>
            <a:off x="9961865" y="1770406"/>
            <a:ext cx="2534993" cy="6108685"/>
          </a:xfrm>
          <a:prstGeom prst="rect">
            <a:avLst/>
          </a:prstGeom>
          <a:ln w="12700">
            <a:miter lim="400000"/>
          </a:ln>
          <a:extLst>
            <a:ext uri="{C572A759-6A51-4108-AA02-DFA0A04FC94B}">
              <ma14:wrappingTextBoxFlag xmlns:ma14="http://schemas.microsoft.com/office/mac/drawingml/2011/main" val="1"/>
            </a:ext>
          </a:extLst>
        </p:spPr>
        <p:txBody>
          <a:bodyPr lIns="48766" tIns="48766" rIns="48766" bIns="48766">
            <a:normAutofit fontScale="100000" lnSpcReduction="0"/>
          </a:bodyPr>
          <a:lstStyle/>
          <a:p>
            <a:pPr defTabSz="325120">
              <a:defRPr b="0" sz="2200">
                <a:latin typeface="Calibri Light"/>
                <a:ea typeface="Calibri Light"/>
                <a:cs typeface="Calibri Light"/>
                <a:sym typeface="Calibri Light"/>
              </a:defRPr>
            </a:pPr>
            <a:r>
              <a:t>Brainstorm as many ideas as possible (divergent thinking). Then before narrowing the list (convergent thinking) connect visuals to your ideas.</a:t>
            </a:r>
          </a:p>
          <a:p>
            <a:pPr defTabSz="325120">
              <a:defRPr b="0" sz="2200">
                <a:latin typeface="Calibri Light"/>
                <a:ea typeface="Calibri Light"/>
                <a:cs typeface="Calibri Light"/>
                <a:sym typeface="Calibri Light"/>
              </a:defRPr>
            </a:pPr>
            <a:r>
              <a:t>Share then with the group.</a:t>
            </a:r>
          </a:p>
          <a:p>
            <a:pPr defTabSz="325120">
              <a:defRPr b="0" sz="2200">
                <a:latin typeface="Calibri Light"/>
                <a:ea typeface="Calibri Light"/>
                <a:cs typeface="Calibri Light"/>
                <a:sym typeface="Calibri Light"/>
              </a:defRPr>
            </a:pPr>
            <a:r>
              <a:t>After sharing have each member of the group vote on their top 5 visuals.</a:t>
            </a:r>
          </a:p>
        </p:txBody>
      </p:sp>
      <p:sp>
        <p:nvSpPr>
          <p:cNvPr id="316" name="C"/>
          <p:cNvSpPr txBox="1"/>
          <p:nvPr/>
        </p:nvSpPr>
        <p:spPr>
          <a:xfrm>
            <a:off x="830847" y="379072"/>
            <a:ext cx="362863" cy="475675"/>
          </a:xfrm>
          <a:prstGeom prst="rect">
            <a:avLst/>
          </a:prstGeom>
          <a:ln w="12700">
            <a:miter lim="400000"/>
          </a:ln>
          <a:extLst>
            <a:ext uri="{C572A759-6A51-4108-AA02-DFA0A04FC94B}">
              <ma14:wrappingTextBoxFlag xmlns:ma14="http://schemas.microsoft.com/office/mac/drawingml/2011/main" val="1"/>
            </a:ext>
          </a:extLst>
        </p:spPr>
        <p:txBody>
          <a:bodyPr wrap="none" lIns="65022" tIns="65022" rIns="65022" bIns="65022">
            <a:spAutoFit/>
          </a:bodyPr>
          <a:lstStyle>
            <a:lvl1pPr algn="l" defTabSz="650240">
              <a:defRPr>
                <a:solidFill>
                  <a:srgbClr val="292934"/>
                </a:solidFill>
                <a:latin typeface="Arial"/>
                <a:ea typeface="Arial"/>
                <a:cs typeface="Arial"/>
                <a:sym typeface="Arial"/>
              </a:defRPr>
            </a:lvl1pPr>
          </a:lstStyle>
          <a:p>
            <a:pPr/>
            <a:r>
              <a:t>C</a:t>
            </a:r>
          </a:p>
        </p:txBody>
      </p:sp>
      <p:sp>
        <p:nvSpPr>
          <p:cNvPr id="317" name="B"/>
          <p:cNvSpPr txBox="1"/>
          <p:nvPr/>
        </p:nvSpPr>
        <p:spPr>
          <a:xfrm>
            <a:off x="4048871" y="528568"/>
            <a:ext cx="362863" cy="475675"/>
          </a:xfrm>
          <a:prstGeom prst="rect">
            <a:avLst/>
          </a:prstGeom>
          <a:ln w="12700">
            <a:miter lim="400000"/>
          </a:ln>
          <a:extLst>
            <a:ext uri="{C572A759-6A51-4108-AA02-DFA0A04FC94B}">
              <ma14:wrappingTextBoxFlag xmlns:ma14="http://schemas.microsoft.com/office/mac/drawingml/2011/main" val="1"/>
            </a:ext>
          </a:extLst>
        </p:spPr>
        <p:txBody>
          <a:bodyPr wrap="none" lIns="65022" tIns="65022" rIns="65022" bIns="65022">
            <a:spAutoFit/>
          </a:bodyPr>
          <a:lstStyle>
            <a:lvl1pPr algn="l" defTabSz="650240">
              <a:defRPr>
                <a:solidFill>
                  <a:srgbClr val="292934"/>
                </a:solidFill>
                <a:latin typeface="Arial"/>
                <a:ea typeface="Arial"/>
                <a:cs typeface="Arial"/>
                <a:sym typeface="Arial"/>
              </a:defRPr>
            </a:lvl1pPr>
          </a:lstStyle>
          <a:p>
            <a:pPr/>
            <a:r>
              <a:t>B</a:t>
            </a:r>
          </a:p>
        </p:txBody>
      </p:sp>
      <p:sp>
        <p:nvSpPr>
          <p:cNvPr id="318" name="D"/>
          <p:cNvSpPr txBox="1"/>
          <p:nvPr/>
        </p:nvSpPr>
        <p:spPr>
          <a:xfrm>
            <a:off x="1015415" y="4429043"/>
            <a:ext cx="362863" cy="475674"/>
          </a:xfrm>
          <a:prstGeom prst="rect">
            <a:avLst/>
          </a:prstGeom>
          <a:ln w="12700">
            <a:miter lim="400000"/>
          </a:ln>
          <a:extLst>
            <a:ext uri="{C572A759-6A51-4108-AA02-DFA0A04FC94B}">
              <ma14:wrappingTextBoxFlag xmlns:ma14="http://schemas.microsoft.com/office/mac/drawingml/2011/main" val="1"/>
            </a:ext>
          </a:extLst>
        </p:spPr>
        <p:txBody>
          <a:bodyPr wrap="none" lIns="65022" tIns="65022" rIns="65022" bIns="65022">
            <a:spAutoFit/>
          </a:bodyPr>
          <a:lstStyle>
            <a:lvl1pPr algn="l" defTabSz="650240">
              <a:defRPr>
                <a:solidFill>
                  <a:srgbClr val="292934"/>
                </a:solidFill>
                <a:latin typeface="Arial"/>
                <a:ea typeface="Arial"/>
                <a:cs typeface="Arial"/>
                <a:sym typeface="Arial"/>
              </a:defRPr>
            </a:lvl1pPr>
          </a:lstStyle>
          <a:p>
            <a:pPr/>
            <a:r>
              <a:t>D</a:t>
            </a:r>
          </a:p>
        </p:txBody>
      </p:sp>
      <p:sp>
        <p:nvSpPr>
          <p:cNvPr id="319" name="E"/>
          <p:cNvSpPr txBox="1"/>
          <p:nvPr/>
        </p:nvSpPr>
        <p:spPr>
          <a:xfrm>
            <a:off x="683345" y="8312133"/>
            <a:ext cx="346045" cy="475675"/>
          </a:xfrm>
          <a:prstGeom prst="rect">
            <a:avLst/>
          </a:prstGeom>
          <a:ln w="12700">
            <a:miter lim="400000"/>
          </a:ln>
          <a:extLst>
            <a:ext uri="{C572A759-6A51-4108-AA02-DFA0A04FC94B}">
              <ma14:wrappingTextBoxFlag xmlns:ma14="http://schemas.microsoft.com/office/mac/drawingml/2011/main" val="1"/>
            </a:ext>
          </a:extLst>
        </p:spPr>
        <p:txBody>
          <a:bodyPr wrap="none" lIns="65022" tIns="65022" rIns="65022" bIns="65022">
            <a:spAutoFit/>
          </a:bodyPr>
          <a:lstStyle>
            <a:lvl1pPr algn="l" defTabSz="650240">
              <a:defRPr>
                <a:solidFill>
                  <a:srgbClr val="292934"/>
                </a:solidFill>
                <a:latin typeface="Arial"/>
                <a:ea typeface="Arial"/>
                <a:cs typeface="Arial"/>
                <a:sym typeface="Arial"/>
              </a:defRPr>
            </a:lvl1pPr>
          </a:lstStyle>
          <a:p>
            <a:pPr/>
            <a:r>
              <a:t>E</a:t>
            </a:r>
          </a:p>
        </p:txBody>
      </p:sp>
      <p:sp>
        <p:nvSpPr>
          <p:cNvPr id="320" name="F"/>
          <p:cNvSpPr txBox="1"/>
          <p:nvPr/>
        </p:nvSpPr>
        <p:spPr>
          <a:xfrm>
            <a:off x="5669633" y="7668863"/>
            <a:ext cx="328930" cy="475675"/>
          </a:xfrm>
          <a:prstGeom prst="rect">
            <a:avLst/>
          </a:prstGeom>
          <a:ln w="12700">
            <a:miter lim="400000"/>
          </a:ln>
          <a:extLst>
            <a:ext uri="{C572A759-6A51-4108-AA02-DFA0A04FC94B}">
              <ma14:wrappingTextBoxFlag xmlns:ma14="http://schemas.microsoft.com/office/mac/drawingml/2011/main" val="1"/>
            </a:ext>
          </a:extLst>
        </p:spPr>
        <p:txBody>
          <a:bodyPr wrap="none" lIns="65022" tIns="65022" rIns="65022" bIns="65022">
            <a:spAutoFit/>
          </a:bodyPr>
          <a:lstStyle>
            <a:lvl1pPr algn="l" defTabSz="650240">
              <a:defRPr>
                <a:solidFill>
                  <a:srgbClr val="292934"/>
                </a:solidFill>
                <a:latin typeface="Arial"/>
                <a:ea typeface="Arial"/>
                <a:cs typeface="Arial"/>
                <a:sym typeface="Arial"/>
              </a:defRPr>
            </a:lvl1pPr>
          </a:lstStyle>
          <a:p>
            <a:pPr/>
            <a:r>
              <a:t>F</a:t>
            </a:r>
          </a:p>
        </p:txBody>
      </p:sp>
      <p:sp>
        <p:nvSpPr>
          <p:cNvPr id="321" name="G"/>
          <p:cNvSpPr txBox="1"/>
          <p:nvPr/>
        </p:nvSpPr>
        <p:spPr>
          <a:xfrm>
            <a:off x="8862655" y="8728471"/>
            <a:ext cx="379829" cy="475674"/>
          </a:xfrm>
          <a:prstGeom prst="rect">
            <a:avLst/>
          </a:prstGeom>
          <a:ln w="12700">
            <a:miter lim="400000"/>
          </a:ln>
          <a:extLst>
            <a:ext uri="{C572A759-6A51-4108-AA02-DFA0A04FC94B}">
              <ma14:wrappingTextBoxFlag xmlns:ma14="http://schemas.microsoft.com/office/mac/drawingml/2011/main" val="1"/>
            </a:ext>
          </a:extLst>
        </p:spPr>
        <p:txBody>
          <a:bodyPr wrap="none" lIns="65022" tIns="65022" rIns="65022" bIns="65022">
            <a:spAutoFit/>
          </a:bodyPr>
          <a:lstStyle>
            <a:lvl1pPr algn="l" defTabSz="650240">
              <a:defRPr>
                <a:solidFill>
                  <a:srgbClr val="292934"/>
                </a:solidFill>
                <a:latin typeface="Arial"/>
                <a:ea typeface="Arial"/>
                <a:cs typeface="Arial"/>
                <a:sym typeface="Arial"/>
              </a:defRPr>
            </a:lvl1pPr>
          </a:lstStyle>
          <a:p>
            <a:pPr/>
            <a:r>
              <a:t>G</a:t>
            </a:r>
          </a:p>
        </p:txBody>
      </p:sp>
      <p:sp>
        <p:nvSpPr>
          <p:cNvPr id="322" name="F"/>
          <p:cNvSpPr txBox="1"/>
          <p:nvPr/>
        </p:nvSpPr>
        <p:spPr>
          <a:xfrm>
            <a:off x="8871138" y="4429043"/>
            <a:ext cx="362863" cy="475674"/>
          </a:xfrm>
          <a:prstGeom prst="rect">
            <a:avLst/>
          </a:prstGeom>
          <a:ln w="12700">
            <a:miter lim="400000"/>
          </a:ln>
          <a:extLst>
            <a:ext uri="{C572A759-6A51-4108-AA02-DFA0A04FC94B}">
              <ma14:wrappingTextBoxFlag xmlns:ma14="http://schemas.microsoft.com/office/mac/drawingml/2011/main" val="1"/>
            </a:ext>
          </a:extLst>
        </p:spPr>
        <p:txBody>
          <a:bodyPr wrap="none" lIns="65022" tIns="65022" rIns="65022" bIns="65022">
            <a:spAutoFit/>
          </a:bodyPr>
          <a:lstStyle>
            <a:lvl1pPr algn="l" defTabSz="650240">
              <a:defRPr>
                <a:solidFill>
                  <a:srgbClr val="292934"/>
                </a:solidFill>
                <a:latin typeface="Arial"/>
                <a:ea typeface="Arial"/>
                <a:cs typeface="Arial"/>
                <a:sym typeface="Arial"/>
              </a:defRPr>
            </a:lvl1pPr>
          </a:lstStyle>
          <a:p>
            <a:pPr/>
            <a:r>
              <a:t>A</a:t>
            </a:r>
          </a:p>
        </p:txBody>
      </p:sp>
      <p:pic>
        <p:nvPicPr>
          <p:cNvPr id="323" name="download-4.jpg" descr="download-4.jpg"/>
          <p:cNvPicPr>
            <a:picLocks noChangeAspect="1"/>
          </p:cNvPicPr>
          <p:nvPr/>
        </p:nvPicPr>
        <p:blipFill>
          <a:blip r:embed="rId2">
            <a:extLst/>
          </a:blip>
          <a:stretch>
            <a:fillRect/>
          </a:stretch>
        </p:blipFill>
        <p:spPr>
          <a:xfrm>
            <a:off x="607304" y="1001863"/>
            <a:ext cx="3289301" cy="2463801"/>
          </a:xfrm>
          <a:prstGeom prst="rect">
            <a:avLst/>
          </a:prstGeom>
          <a:ln w="12700">
            <a:miter lim="400000"/>
          </a:ln>
        </p:spPr>
      </p:pic>
      <p:pic>
        <p:nvPicPr>
          <p:cNvPr id="324" name="images-8.jpg" descr="images-8.jpg"/>
          <p:cNvPicPr>
            <a:picLocks noChangeAspect="1"/>
          </p:cNvPicPr>
          <p:nvPr/>
        </p:nvPicPr>
        <p:blipFill>
          <a:blip r:embed="rId3">
            <a:extLst/>
          </a:blip>
          <a:stretch>
            <a:fillRect/>
          </a:stretch>
        </p:blipFill>
        <p:spPr>
          <a:xfrm>
            <a:off x="685257" y="5979030"/>
            <a:ext cx="3810001" cy="2133601"/>
          </a:xfrm>
          <a:prstGeom prst="rect">
            <a:avLst/>
          </a:prstGeom>
          <a:ln w="12700">
            <a:miter lim="400000"/>
          </a:ln>
        </p:spPr>
      </p:pic>
      <p:pic>
        <p:nvPicPr>
          <p:cNvPr id="325" name="download-5.jpg" descr="download-5.jpg"/>
          <p:cNvPicPr>
            <a:picLocks noChangeAspect="1"/>
          </p:cNvPicPr>
          <p:nvPr/>
        </p:nvPicPr>
        <p:blipFill>
          <a:blip r:embed="rId4">
            <a:extLst/>
          </a:blip>
          <a:stretch>
            <a:fillRect/>
          </a:stretch>
        </p:blipFill>
        <p:spPr>
          <a:xfrm>
            <a:off x="1539097" y="3612779"/>
            <a:ext cx="3848101" cy="2108201"/>
          </a:xfrm>
          <a:prstGeom prst="rect">
            <a:avLst/>
          </a:prstGeom>
          <a:ln w="12700">
            <a:miter lim="400000"/>
          </a:ln>
        </p:spPr>
      </p:pic>
      <p:pic>
        <p:nvPicPr>
          <p:cNvPr id="326" name="images-9.jpg" descr="images-9.jpg"/>
          <p:cNvPicPr>
            <a:picLocks noChangeAspect="1"/>
          </p:cNvPicPr>
          <p:nvPr/>
        </p:nvPicPr>
        <p:blipFill>
          <a:blip r:embed="rId5">
            <a:extLst/>
          </a:blip>
          <a:stretch>
            <a:fillRect/>
          </a:stretch>
        </p:blipFill>
        <p:spPr>
          <a:xfrm>
            <a:off x="9454238" y="7423954"/>
            <a:ext cx="3142776" cy="1903065"/>
          </a:xfrm>
          <a:prstGeom prst="rect">
            <a:avLst/>
          </a:prstGeom>
          <a:ln w="12700">
            <a:miter lim="400000"/>
          </a:ln>
        </p:spPr>
      </p:pic>
      <p:pic>
        <p:nvPicPr>
          <p:cNvPr id="327" name="download-6.jpg" descr="download-6.jpg"/>
          <p:cNvPicPr>
            <a:picLocks noChangeAspect="1"/>
          </p:cNvPicPr>
          <p:nvPr/>
        </p:nvPicPr>
        <p:blipFill>
          <a:blip r:embed="rId6">
            <a:extLst/>
          </a:blip>
          <a:stretch>
            <a:fillRect/>
          </a:stretch>
        </p:blipFill>
        <p:spPr>
          <a:xfrm>
            <a:off x="4569674" y="556754"/>
            <a:ext cx="4371312" cy="2908910"/>
          </a:xfrm>
          <a:prstGeom prst="rect">
            <a:avLst/>
          </a:prstGeom>
          <a:ln w="12700">
            <a:miter lim="400000"/>
          </a:ln>
        </p:spPr>
      </p:pic>
      <p:pic>
        <p:nvPicPr>
          <p:cNvPr id="328" name="images-10.jpg" descr="images-10.jpg"/>
          <p:cNvPicPr>
            <a:picLocks noChangeAspect="1"/>
          </p:cNvPicPr>
          <p:nvPr/>
        </p:nvPicPr>
        <p:blipFill>
          <a:blip r:embed="rId7">
            <a:extLst/>
          </a:blip>
          <a:stretch>
            <a:fillRect/>
          </a:stretch>
        </p:blipFill>
        <p:spPr>
          <a:xfrm>
            <a:off x="6083485" y="6158766"/>
            <a:ext cx="2534993" cy="2534993"/>
          </a:xfrm>
          <a:prstGeom prst="rect">
            <a:avLst/>
          </a:prstGeom>
          <a:ln w="12700">
            <a:miter lim="400000"/>
          </a:ln>
        </p:spPr>
      </p:pic>
      <p:pic>
        <p:nvPicPr>
          <p:cNvPr id="329" name="images-7.jpg" descr="images-7.jpg"/>
          <p:cNvPicPr>
            <a:picLocks noChangeAspect="1"/>
          </p:cNvPicPr>
          <p:nvPr/>
        </p:nvPicPr>
        <p:blipFill>
          <a:blip r:embed="rId8">
            <a:extLst/>
          </a:blip>
          <a:stretch>
            <a:fillRect/>
          </a:stretch>
        </p:blipFill>
        <p:spPr>
          <a:xfrm>
            <a:off x="5548017" y="3542048"/>
            <a:ext cx="3162301" cy="2565401"/>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1" name="Prototypes"/>
          <p:cNvSpPr txBox="1"/>
          <p:nvPr>
            <p:ph type="title"/>
          </p:nvPr>
        </p:nvSpPr>
        <p:spPr>
          <a:xfrm>
            <a:off x="7259735" y="1168400"/>
            <a:ext cx="4754465" cy="2159000"/>
          </a:xfrm>
          <a:prstGeom prst="rect">
            <a:avLst/>
          </a:prstGeom>
        </p:spPr>
        <p:txBody>
          <a:bodyPr/>
          <a:lstStyle>
            <a:lvl1pPr defTabSz="525779">
              <a:defRPr sz="7200"/>
            </a:lvl1pPr>
          </a:lstStyle>
          <a:p>
            <a:pPr/>
            <a:r>
              <a:t>Prototypes</a:t>
            </a:r>
          </a:p>
        </p:txBody>
      </p:sp>
      <p:sp>
        <p:nvSpPr>
          <p:cNvPr id="332" name="Prototypes shift abstract to physical and back again.…"/>
          <p:cNvSpPr txBox="1"/>
          <p:nvPr>
            <p:ph type="body" sz="half" idx="1"/>
          </p:nvPr>
        </p:nvSpPr>
        <p:spPr>
          <a:xfrm>
            <a:off x="952500" y="5019625"/>
            <a:ext cx="11099800" cy="3857675"/>
          </a:xfrm>
          <a:prstGeom prst="rect">
            <a:avLst/>
          </a:prstGeom>
        </p:spPr>
        <p:txBody>
          <a:bodyPr/>
          <a:lstStyle/>
          <a:p>
            <a:pPr marL="0" indent="0" defTabSz="210814">
              <a:lnSpc>
                <a:spcPts val="3200"/>
              </a:lnSpc>
              <a:spcBef>
                <a:spcPts val="0"/>
              </a:spcBef>
              <a:buSzTx/>
              <a:buNone/>
              <a:defRPr sz="2175">
                <a:latin typeface="Times"/>
                <a:ea typeface="Times"/>
                <a:cs typeface="Times"/>
                <a:sym typeface="Times"/>
              </a:defRPr>
            </a:pPr>
            <a:r>
              <a:t>Prototypes </a:t>
            </a:r>
            <a:r>
              <a:rPr b="1"/>
              <a:t>shift abstract to physical</a:t>
            </a:r>
            <a:r>
              <a:t> and back again.</a:t>
            </a:r>
          </a:p>
          <a:p>
            <a:pPr marL="0" indent="0" defTabSz="210814">
              <a:lnSpc>
                <a:spcPts val="3200"/>
              </a:lnSpc>
              <a:spcBef>
                <a:spcPts val="0"/>
              </a:spcBef>
              <a:buSzTx/>
              <a:buNone/>
              <a:defRPr sz="2175">
                <a:latin typeface="Times"/>
                <a:ea typeface="Times"/>
                <a:cs typeface="Times"/>
                <a:sym typeface="Times"/>
              </a:defRPr>
            </a:pPr>
            <a:r>
              <a:t>Prototypes are “thinking with your hands.” (</a:t>
            </a:r>
            <a:r>
              <a:rPr i="1"/>
              <a:t>Change by Design</a:t>
            </a:r>
            <a:r>
              <a:t>, 89)</a:t>
            </a:r>
          </a:p>
          <a:p>
            <a:pPr marL="0" indent="0" defTabSz="210814">
              <a:lnSpc>
                <a:spcPts val="3200"/>
              </a:lnSpc>
              <a:spcBef>
                <a:spcPts val="0"/>
              </a:spcBef>
              <a:buSzTx/>
              <a:buNone/>
              <a:defRPr sz="2175">
                <a:latin typeface="Times"/>
                <a:ea typeface="Times"/>
                <a:cs typeface="Times"/>
                <a:sym typeface="Times"/>
              </a:defRPr>
            </a:pPr>
          </a:p>
          <a:p>
            <a:pPr marL="0" indent="0" defTabSz="210814">
              <a:lnSpc>
                <a:spcPts val="3200"/>
              </a:lnSpc>
              <a:spcBef>
                <a:spcPts val="0"/>
              </a:spcBef>
              <a:buSzTx/>
              <a:buNone/>
              <a:defRPr sz="2175">
                <a:latin typeface="Times"/>
                <a:ea typeface="Times"/>
                <a:cs typeface="Times"/>
                <a:sym typeface="Times"/>
              </a:defRPr>
            </a:pPr>
            <a:r>
              <a:t>They </a:t>
            </a:r>
            <a:r>
              <a:rPr b="1"/>
              <a:t>open our minds</a:t>
            </a:r>
            <a:r>
              <a:t> to new possibilities.</a:t>
            </a:r>
          </a:p>
          <a:p>
            <a:pPr marL="0" indent="0" defTabSz="210814">
              <a:lnSpc>
                <a:spcPts val="3200"/>
              </a:lnSpc>
              <a:spcBef>
                <a:spcPts val="0"/>
              </a:spcBef>
              <a:buSzTx/>
              <a:buNone/>
              <a:defRPr sz="2175">
                <a:latin typeface="Times"/>
                <a:ea typeface="Times"/>
                <a:cs typeface="Times"/>
                <a:sym typeface="Times"/>
              </a:defRPr>
            </a:pPr>
          </a:p>
          <a:p>
            <a:pPr marL="0" indent="0" defTabSz="210814">
              <a:lnSpc>
                <a:spcPts val="3200"/>
              </a:lnSpc>
              <a:spcBef>
                <a:spcPts val="0"/>
              </a:spcBef>
              <a:buSzTx/>
              <a:buNone/>
              <a:defRPr sz="2175">
                <a:latin typeface="Times"/>
                <a:ea typeface="Times"/>
                <a:cs typeface="Times"/>
                <a:sym typeface="Times"/>
              </a:defRPr>
            </a:pPr>
            <a:r>
              <a:t>“The faster we make our ideas tangible, the sooner we will have to be able to </a:t>
            </a:r>
            <a:r>
              <a:rPr b="1" i="1"/>
              <a:t>evaluate</a:t>
            </a:r>
            <a:r>
              <a:t> then, </a:t>
            </a:r>
            <a:r>
              <a:rPr b="1" i="1"/>
              <a:t>refine</a:t>
            </a:r>
            <a:r>
              <a:t> then, and </a:t>
            </a:r>
            <a:r>
              <a:rPr b="1" i="1"/>
              <a:t>zero in</a:t>
            </a:r>
            <a:r>
              <a:t> on the best solution.” (</a:t>
            </a:r>
            <a:r>
              <a:rPr i="1"/>
              <a:t>Change by Design, </a:t>
            </a:r>
            <a:r>
              <a:t>89)</a:t>
            </a:r>
          </a:p>
          <a:p>
            <a:pPr marL="0" indent="0" defTabSz="210814">
              <a:lnSpc>
                <a:spcPts val="3200"/>
              </a:lnSpc>
              <a:spcBef>
                <a:spcPts val="0"/>
              </a:spcBef>
              <a:buSzTx/>
              <a:buNone/>
              <a:defRPr sz="2175">
                <a:latin typeface="Times"/>
                <a:ea typeface="Times"/>
                <a:cs typeface="Times"/>
                <a:sym typeface="Times"/>
              </a:defRPr>
            </a:pPr>
          </a:p>
          <a:p>
            <a:pPr marL="0" indent="0" defTabSz="210814">
              <a:lnSpc>
                <a:spcPts val="1300"/>
              </a:lnSpc>
              <a:spcBef>
                <a:spcPts val="0"/>
              </a:spcBef>
              <a:buSzTx/>
              <a:buNone/>
              <a:defRPr sz="522">
                <a:latin typeface="Times"/>
                <a:ea typeface="Times"/>
                <a:cs typeface="Times"/>
                <a:sym typeface="Times"/>
              </a:defRPr>
            </a:pPr>
          </a:p>
          <a:p>
            <a:pPr marL="0" indent="0" defTabSz="210814">
              <a:lnSpc>
                <a:spcPts val="1300"/>
              </a:lnSpc>
              <a:spcBef>
                <a:spcPts val="0"/>
              </a:spcBef>
              <a:buSzTx/>
              <a:buNone/>
              <a:defRPr sz="522">
                <a:latin typeface="Times"/>
                <a:ea typeface="Times"/>
                <a:cs typeface="Times"/>
                <a:sym typeface="Times"/>
              </a:defRPr>
            </a:pPr>
          </a:p>
        </p:txBody>
      </p:sp>
      <p:pic>
        <p:nvPicPr>
          <p:cNvPr id="333" name="1_nRPdUAowqv9BFhMP9RRnEw.jpg" descr="1_nRPdUAowqv9BFhMP9RRnEw.jpg"/>
          <p:cNvPicPr>
            <a:picLocks noChangeAspect="1"/>
          </p:cNvPicPr>
          <p:nvPr/>
        </p:nvPicPr>
        <p:blipFill>
          <a:blip r:embed="rId2">
            <a:extLst/>
          </a:blip>
          <a:stretch>
            <a:fillRect/>
          </a:stretch>
        </p:blipFill>
        <p:spPr>
          <a:xfrm>
            <a:off x="786308" y="699610"/>
            <a:ext cx="6097374" cy="3448829"/>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5" name="Learning from the future begins with our hands.…"/>
          <p:cNvSpPr txBox="1"/>
          <p:nvPr>
            <p:ph type="title"/>
          </p:nvPr>
        </p:nvSpPr>
        <p:spPr>
          <a:prstGeom prst="rect">
            <a:avLst/>
          </a:prstGeom>
        </p:spPr>
        <p:txBody>
          <a:bodyPr/>
          <a:lstStyle/>
          <a:p>
            <a:pPr defTabSz="457200">
              <a:defRPr sz="3000">
                <a:latin typeface="Helvetica Neue"/>
                <a:ea typeface="Helvetica Neue"/>
                <a:cs typeface="Helvetica Neue"/>
                <a:sym typeface="Helvetica Neue"/>
              </a:defRPr>
            </a:pPr>
            <a:r>
              <a:t>Learning from the future begins </a:t>
            </a:r>
            <a:r>
              <a:rPr b="1"/>
              <a:t>with our hands. </a:t>
            </a:r>
            <a:endParaRPr b="1"/>
          </a:p>
          <a:p>
            <a:pPr defTabSz="457200">
              <a:defRPr b="1" sz="3000">
                <a:latin typeface="Helvetica Neue"/>
                <a:ea typeface="Helvetica Neue"/>
                <a:cs typeface="Helvetica Neue"/>
                <a:sym typeface="Helvetica Neue"/>
              </a:defRPr>
            </a:pPr>
            <a:r>
              <a:t>Name 5-10 possibly actions</a:t>
            </a:r>
            <a:r>
              <a:rPr b="0"/>
              <a:t> that could address your challenge.</a:t>
            </a:r>
          </a:p>
        </p:txBody>
      </p:sp>
      <p:pic>
        <p:nvPicPr>
          <p:cNvPr id="336" name="87982145-sketch-symbols-sign-and-geometric-shapes-sketch-figure-icons-sketch-numbers-vector-illustration.jpg" descr="87982145-sketch-symbols-sign-and-geometric-shapes-sketch-figure-icons-sketch-numbers-vector-illustration.jpg"/>
          <p:cNvPicPr>
            <a:picLocks noChangeAspect="1"/>
          </p:cNvPicPr>
          <p:nvPr/>
        </p:nvPicPr>
        <p:blipFill>
          <a:blip r:embed="rId2">
            <a:extLst/>
          </a:blip>
          <a:srcRect l="0" t="24148" r="71022" b="30614"/>
          <a:stretch>
            <a:fillRect/>
          </a:stretch>
        </p:blipFill>
        <p:spPr>
          <a:xfrm>
            <a:off x="756691" y="2305297"/>
            <a:ext cx="1869372" cy="2918241"/>
          </a:xfrm>
          <a:prstGeom prst="rect">
            <a:avLst/>
          </a:prstGeom>
          <a:ln w="12700">
            <a:miter lim="400000"/>
          </a:ln>
        </p:spPr>
      </p:pic>
      <p:pic>
        <p:nvPicPr>
          <p:cNvPr id="337" name="87982145-sketch-symbols-sign-and-geometric-shapes-sketch-figure-icons-sketch-numbers-vector-illustration.jpg" descr="87982145-sketch-symbols-sign-and-geometric-shapes-sketch-figure-icons-sketch-numbers-vector-illustration.jpg"/>
          <p:cNvPicPr>
            <a:picLocks noChangeAspect="1"/>
          </p:cNvPicPr>
          <p:nvPr/>
        </p:nvPicPr>
        <p:blipFill>
          <a:blip r:embed="rId2">
            <a:extLst/>
          </a:blip>
          <a:srcRect l="0" t="24148" r="71022" b="30614"/>
          <a:stretch>
            <a:fillRect/>
          </a:stretch>
        </p:blipFill>
        <p:spPr>
          <a:xfrm>
            <a:off x="3118891" y="2330697"/>
            <a:ext cx="1836914" cy="2867570"/>
          </a:xfrm>
          <a:prstGeom prst="rect">
            <a:avLst/>
          </a:prstGeom>
          <a:ln w="12700">
            <a:miter lim="400000"/>
          </a:ln>
        </p:spPr>
      </p:pic>
      <p:pic>
        <p:nvPicPr>
          <p:cNvPr id="338" name="87982145-sketch-symbols-sign-and-geometric-shapes-sketch-figure-icons-sketch-numbers-vector-illustration.jpg" descr="87982145-sketch-symbols-sign-and-geometric-shapes-sketch-figure-icons-sketch-numbers-vector-illustration.jpg"/>
          <p:cNvPicPr>
            <a:picLocks noChangeAspect="1"/>
          </p:cNvPicPr>
          <p:nvPr/>
        </p:nvPicPr>
        <p:blipFill>
          <a:blip r:embed="rId2">
            <a:extLst/>
          </a:blip>
          <a:srcRect l="0" t="24148" r="71022" b="30614"/>
          <a:stretch>
            <a:fillRect/>
          </a:stretch>
        </p:blipFill>
        <p:spPr>
          <a:xfrm>
            <a:off x="5354091" y="2330697"/>
            <a:ext cx="1836914" cy="2867570"/>
          </a:xfrm>
          <a:prstGeom prst="rect">
            <a:avLst/>
          </a:prstGeom>
          <a:ln w="12700">
            <a:miter lim="400000"/>
          </a:ln>
        </p:spPr>
      </p:pic>
      <p:pic>
        <p:nvPicPr>
          <p:cNvPr id="339" name="87982145-sketch-symbols-sign-and-geometric-shapes-sketch-figure-icons-sketch-numbers-vector-illustration.jpg" descr="87982145-sketch-symbols-sign-and-geometric-shapes-sketch-figure-icons-sketch-numbers-vector-illustration.jpg"/>
          <p:cNvPicPr>
            <a:picLocks noChangeAspect="1"/>
          </p:cNvPicPr>
          <p:nvPr/>
        </p:nvPicPr>
        <p:blipFill>
          <a:blip r:embed="rId2">
            <a:extLst/>
          </a:blip>
          <a:srcRect l="0" t="24148" r="71022" b="30614"/>
          <a:stretch>
            <a:fillRect/>
          </a:stretch>
        </p:blipFill>
        <p:spPr>
          <a:xfrm>
            <a:off x="7589291" y="2330697"/>
            <a:ext cx="1836914" cy="2867570"/>
          </a:xfrm>
          <a:prstGeom prst="rect">
            <a:avLst/>
          </a:prstGeom>
          <a:ln w="12700">
            <a:miter lim="400000"/>
          </a:ln>
        </p:spPr>
      </p:pic>
      <p:pic>
        <p:nvPicPr>
          <p:cNvPr id="340" name="87982145-sketch-symbols-sign-and-geometric-shapes-sketch-figure-icons-sketch-numbers-vector-illustration.jpg" descr="87982145-sketch-symbols-sign-and-geometric-shapes-sketch-figure-icons-sketch-numbers-vector-illustration.jpg"/>
          <p:cNvPicPr>
            <a:picLocks noChangeAspect="1"/>
          </p:cNvPicPr>
          <p:nvPr/>
        </p:nvPicPr>
        <p:blipFill>
          <a:blip r:embed="rId2">
            <a:extLst/>
          </a:blip>
          <a:srcRect l="0" t="24148" r="71022" b="30614"/>
          <a:stretch>
            <a:fillRect/>
          </a:stretch>
        </p:blipFill>
        <p:spPr>
          <a:xfrm>
            <a:off x="9918948" y="2330697"/>
            <a:ext cx="1836912" cy="2867570"/>
          </a:xfrm>
          <a:prstGeom prst="rect">
            <a:avLst/>
          </a:prstGeom>
          <a:ln w="12700">
            <a:miter lim="400000"/>
          </a:ln>
        </p:spPr>
      </p:pic>
      <p:pic>
        <p:nvPicPr>
          <p:cNvPr id="341" name="87982145-sketch-symbols-sign-and-geometric-shapes-sketch-figure-icons-sketch-numbers-vector-illustration.jpg" descr="87982145-sketch-symbols-sign-and-geometric-shapes-sketch-figure-icons-sketch-numbers-vector-illustration.jpg"/>
          <p:cNvPicPr>
            <a:picLocks noChangeAspect="1"/>
          </p:cNvPicPr>
          <p:nvPr/>
        </p:nvPicPr>
        <p:blipFill>
          <a:blip r:embed="rId2">
            <a:extLst/>
          </a:blip>
          <a:srcRect l="0" t="24148" r="71022" b="30614"/>
          <a:stretch>
            <a:fillRect/>
          </a:stretch>
        </p:blipFill>
        <p:spPr>
          <a:xfrm>
            <a:off x="1429791" y="5416797"/>
            <a:ext cx="1836914" cy="2867569"/>
          </a:xfrm>
          <a:prstGeom prst="rect">
            <a:avLst/>
          </a:prstGeom>
          <a:ln w="12700">
            <a:miter lim="400000"/>
          </a:ln>
        </p:spPr>
      </p:pic>
      <p:pic>
        <p:nvPicPr>
          <p:cNvPr id="342" name="87982145-sketch-symbols-sign-and-geometric-shapes-sketch-figure-icons-sketch-numbers-vector-illustration.jpg" descr="87982145-sketch-symbols-sign-and-geometric-shapes-sketch-figure-icons-sketch-numbers-vector-illustration.jpg"/>
          <p:cNvPicPr>
            <a:picLocks noChangeAspect="1"/>
          </p:cNvPicPr>
          <p:nvPr/>
        </p:nvPicPr>
        <p:blipFill>
          <a:blip r:embed="rId2">
            <a:extLst/>
          </a:blip>
          <a:srcRect l="0" t="24148" r="71022" b="30614"/>
          <a:stretch>
            <a:fillRect/>
          </a:stretch>
        </p:blipFill>
        <p:spPr>
          <a:xfrm>
            <a:off x="3601491" y="5416797"/>
            <a:ext cx="1836914" cy="2867569"/>
          </a:xfrm>
          <a:prstGeom prst="rect">
            <a:avLst/>
          </a:prstGeom>
          <a:ln w="12700">
            <a:miter lim="400000"/>
          </a:ln>
        </p:spPr>
      </p:pic>
      <p:pic>
        <p:nvPicPr>
          <p:cNvPr id="343" name="87982145-sketch-symbols-sign-and-geometric-shapes-sketch-figure-icons-sketch-numbers-vector-illustration.jpg" descr="87982145-sketch-symbols-sign-and-geometric-shapes-sketch-figure-icons-sketch-numbers-vector-illustration.jpg"/>
          <p:cNvPicPr>
            <a:picLocks noChangeAspect="1"/>
          </p:cNvPicPr>
          <p:nvPr/>
        </p:nvPicPr>
        <p:blipFill>
          <a:blip r:embed="rId2">
            <a:extLst/>
          </a:blip>
          <a:srcRect l="0" t="24148" r="71022" b="30614"/>
          <a:stretch>
            <a:fillRect/>
          </a:stretch>
        </p:blipFill>
        <p:spPr>
          <a:xfrm>
            <a:off x="5862091" y="5416797"/>
            <a:ext cx="1836914" cy="2867569"/>
          </a:xfrm>
          <a:prstGeom prst="rect">
            <a:avLst/>
          </a:prstGeom>
          <a:ln w="12700">
            <a:miter lim="400000"/>
          </a:ln>
        </p:spPr>
      </p:pic>
      <p:pic>
        <p:nvPicPr>
          <p:cNvPr id="344" name="87982145-sketch-symbols-sign-and-geometric-shapes-sketch-figure-icons-sketch-numbers-vector-illustration.jpg" descr="87982145-sketch-symbols-sign-and-geometric-shapes-sketch-figure-icons-sketch-numbers-vector-illustration.jpg"/>
          <p:cNvPicPr>
            <a:picLocks noChangeAspect="1"/>
          </p:cNvPicPr>
          <p:nvPr/>
        </p:nvPicPr>
        <p:blipFill>
          <a:blip r:embed="rId2">
            <a:extLst/>
          </a:blip>
          <a:srcRect l="0" t="24148" r="71022" b="30614"/>
          <a:stretch>
            <a:fillRect/>
          </a:stretch>
        </p:blipFill>
        <p:spPr>
          <a:xfrm>
            <a:off x="8243341" y="5416797"/>
            <a:ext cx="1836914" cy="2867569"/>
          </a:xfrm>
          <a:prstGeom prst="rect">
            <a:avLst/>
          </a:prstGeom>
          <a:ln w="12700">
            <a:miter lim="400000"/>
          </a:ln>
        </p:spPr>
      </p:pic>
      <p:pic>
        <p:nvPicPr>
          <p:cNvPr id="345" name="87982145-sketch-symbols-sign-and-geometric-shapes-sketch-figure-icons-sketch-numbers-vector-illustration.jpg" descr="87982145-sketch-symbols-sign-and-geometric-shapes-sketch-figure-icons-sketch-numbers-vector-illustration.jpg"/>
          <p:cNvPicPr>
            <a:picLocks noChangeAspect="1"/>
          </p:cNvPicPr>
          <p:nvPr/>
        </p:nvPicPr>
        <p:blipFill>
          <a:blip r:embed="rId2">
            <a:extLst/>
          </a:blip>
          <a:srcRect l="0" t="24148" r="71022" b="30614"/>
          <a:stretch>
            <a:fillRect/>
          </a:stretch>
        </p:blipFill>
        <p:spPr>
          <a:xfrm>
            <a:off x="10294391" y="5416797"/>
            <a:ext cx="1836914" cy="2867569"/>
          </a:xfrm>
          <a:prstGeom prst="rect">
            <a:avLst/>
          </a:prstGeom>
          <a:ln w="12700">
            <a:miter lim="400000"/>
          </a:ln>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7" name="Title 1"/>
          <p:cNvSpPr txBox="1"/>
          <p:nvPr>
            <p:ph type="title"/>
          </p:nvPr>
        </p:nvSpPr>
        <p:spPr>
          <a:xfrm>
            <a:off x="2034474" y="7699899"/>
            <a:ext cx="8564101" cy="1051716"/>
          </a:xfrm>
          <a:prstGeom prst="rect">
            <a:avLst/>
          </a:prstGeom>
        </p:spPr>
        <p:txBody>
          <a:bodyPr/>
          <a:lstStyle>
            <a:lvl1pPr>
              <a:defRPr b="0" cap="none" sz="5000">
                <a:latin typeface="Calibri Light"/>
                <a:ea typeface="Calibri Light"/>
                <a:cs typeface="Calibri Light"/>
                <a:sym typeface="Calibri Light"/>
              </a:defRPr>
            </a:lvl1pPr>
          </a:lstStyle>
          <a:p>
            <a:pPr/>
            <a:r>
              <a:t>Scenario Planning</a:t>
            </a:r>
          </a:p>
        </p:txBody>
      </p:sp>
      <p:sp>
        <p:nvSpPr>
          <p:cNvPr id="348" name="Line"/>
          <p:cNvSpPr/>
          <p:nvPr/>
        </p:nvSpPr>
        <p:spPr>
          <a:xfrm flipV="1">
            <a:off x="5710235" y="2297808"/>
            <a:ext cx="2" cy="4245700"/>
          </a:xfrm>
          <a:prstGeom prst="line">
            <a:avLst/>
          </a:prstGeom>
          <a:ln w="12700">
            <a:solidFill>
              <a:srgbClr val="4F81BD"/>
            </a:solidFill>
          </a:ln>
          <a:effectLst>
            <a:outerShdw sx="100000" sy="100000" kx="0" ky="0" algn="b" rotWithShape="0" blurRad="25400" dist="12700" dir="5400000">
              <a:srgbClr val="000000">
                <a:alpha val="38000"/>
              </a:srgbClr>
            </a:outerShdw>
          </a:effectLst>
        </p:spPr>
        <p:txBody>
          <a:bodyPr lIns="65022" tIns="65022" rIns="65022" bIns="65022"/>
          <a:lstStyle/>
          <a:p>
            <a:pPr algn="l" defTabSz="650240">
              <a:defRPr b="0">
                <a:solidFill>
                  <a:srgbClr val="292934"/>
                </a:solidFill>
                <a:latin typeface="Helvetica"/>
                <a:ea typeface="Helvetica"/>
                <a:cs typeface="Helvetica"/>
                <a:sym typeface="Helvetica"/>
              </a:defRPr>
            </a:pPr>
          </a:p>
        </p:txBody>
      </p:sp>
      <p:sp>
        <p:nvSpPr>
          <p:cNvPr id="349" name="Line"/>
          <p:cNvSpPr/>
          <p:nvPr/>
        </p:nvSpPr>
        <p:spPr>
          <a:xfrm flipH="1" flipV="1">
            <a:off x="3512412" y="4278418"/>
            <a:ext cx="4395649" cy="3"/>
          </a:xfrm>
          <a:prstGeom prst="line">
            <a:avLst/>
          </a:prstGeom>
          <a:ln w="12700">
            <a:solidFill>
              <a:srgbClr val="4F81BD"/>
            </a:solidFill>
          </a:ln>
          <a:effectLst>
            <a:outerShdw sx="100000" sy="100000" kx="0" ky="0" algn="b" rotWithShape="0" blurRad="25400" dist="12700" dir="5400000">
              <a:srgbClr val="000000">
                <a:alpha val="38000"/>
              </a:srgbClr>
            </a:outerShdw>
          </a:effectLst>
        </p:spPr>
        <p:txBody>
          <a:bodyPr lIns="65022" tIns="65022" rIns="65022" bIns="65022"/>
          <a:lstStyle/>
          <a:p>
            <a:pPr algn="l" defTabSz="650240">
              <a:defRPr b="0">
                <a:solidFill>
                  <a:srgbClr val="292934"/>
                </a:solidFill>
                <a:latin typeface="Helvetica"/>
                <a:ea typeface="Helvetica"/>
                <a:cs typeface="Helvetica"/>
                <a:sym typeface="Helvetica"/>
              </a:defRPr>
            </a:pPr>
          </a:p>
        </p:txBody>
      </p:sp>
      <p:sp>
        <p:nvSpPr>
          <p:cNvPr id="350" name="Title 1"/>
          <p:cNvSpPr txBox="1"/>
          <p:nvPr/>
        </p:nvSpPr>
        <p:spPr>
          <a:xfrm>
            <a:off x="9961865" y="1770406"/>
            <a:ext cx="2534993" cy="6108685"/>
          </a:xfrm>
          <a:prstGeom prst="rect">
            <a:avLst/>
          </a:prstGeom>
          <a:ln w="12700">
            <a:miter lim="400000"/>
          </a:ln>
          <a:extLst>
            <a:ext uri="{C572A759-6A51-4108-AA02-DFA0A04FC94B}">
              <ma14:wrappingTextBoxFlag xmlns:ma14="http://schemas.microsoft.com/office/mac/drawingml/2011/main" val="1"/>
            </a:ext>
          </a:extLst>
        </p:spPr>
        <p:txBody>
          <a:bodyPr lIns="48766" tIns="48766" rIns="48766" bIns="48766">
            <a:normAutofit fontScale="100000" lnSpcReduction="0"/>
          </a:bodyPr>
          <a:lstStyle/>
          <a:p>
            <a:pPr defTabSz="455166">
              <a:defRPr b="0" sz="3000">
                <a:latin typeface="Calibri Light"/>
                <a:ea typeface="Calibri Light"/>
                <a:cs typeface="Calibri Light"/>
                <a:sym typeface="Calibri Light"/>
              </a:defRPr>
            </a:pPr>
            <a:r>
              <a:t>Take two dimensions of an issue,</a:t>
            </a:r>
          </a:p>
          <a:p>
            <a:pPr defTabSz="455166">
              <a:defRPr b="0" sz="3000">
                <a:latin typeface="Calibri Light"/>
                <a:ea typeface="Calibri Light"/>
                <a:cs typeface="Calibri Light"/>
                <a:sym typeface="Calibri Light"/>
              </a:defRPr>
            </a:pPr>
            <a:r>
              <a:t>Place one on the horizontal axis and the other on the vertical axis.</a:t>
            </a:r>
          </a:p>
          <a:p>
            <a:pPr defTabSz="455166">
              <a:defRPr b="0" sz="3000">
                <a:latin typeface="Calibri Light"/>
                <a:ea typeface="Calibri Light"/>
                <a:cs typeface="Calibri Light"/>
                <a:sym typeface="Calibri Light"/>
              </a:defRPr>
            </a:pPr>
            <a:r>
              <a:t>Then complete the four quadrants.</a:t>
            </a:r>
          </a:p>
        </p:txBody>
      </p:sp>
      <p:sp>
        <p:nvSpPr>
          <p:cNvPr id="351" name="Academic…"/>
          <p:cNvSpPr txBox="1"/>
          <p:nvPr/>
        </p:nvSpPr>
        <p:spPr>
          <a:xfrm>
            <a:off x="1937639" y="4087409"/>
            <a:ext cx="1448348" cy="453134"/>
          </a:xfrm>
          <a:prstGeom prst="rect">
            <a:avLst/>
          </a:prstGeom>
          <a:ln w="12700">
            <a:miter lim="400000"/>
          </a:ln>
          <a:extLst>
            <a:ext uri="{C572A759-6A51-4108-AA02-DFA0A04FC94B}">
              <ma14:wrappingTextBoxFlag xmlns:ma14="http://schemas.microsoft.com/office/mac/drawingml/2011/main" val="1"/>
            </a:ext>
          </a:extLst>
        </p:spPr>
        <p:txBody>
          <a:bodyPr wrap="none" lIns="48766" tIns="48766" rIns="48766" bIns="48766">
            <a:spAutoFit/>
          </a:bodyPr>
          <a:lstStyle>
            <a:lvl1pPr defTabSz="650240">
              <a:defRPr b="0">
                <a:latin typeface="Calibri"/>
                <a:ea typeface="Calibri"/>
                <a:cs typeface="Calibri"/>
                <a:sym typeface="Calibri"/>
              </a:defRPr>
            </a:lvl1pPr>
          </a:lstStyle>
          <a:p>
            <a:pPr/>
            <a:r>
              <a:t>Real Time</a:t>
            </a:r>
          </a:p>
        </p:txBody>
      </p:sp>
      <p:sp>
        <p:nvSpPr>
          <p:cNvPr id="352" name="Traditional…"/>
          <p:cNvSpPr txBox="1"/>
          <p:nvPr/>
        </p:nvSpPr>
        <p:spPr>
          <a:xfrm>
            <a:off x="5091373" y="1636279"/>
            <a:ext cx="1384649" cy="453134"/>
          </a:xfrm>
          <a:prstGeom prst="rect">
            <a:avLst/>
          </a:prstGeom>
          <a:ln w="12700">
            <a:miter lim="400000"/>
          </a:ln>
          <a:extLst>
            <a:ext uri="{C572A759-6A51-4108-AA02-DFA0A04FC94B}">
              <ma14:wrappingTextBoxFlag xmlns:ma14="http://schemas.microsoft.com/office/mac/drawingml/2011/main" val="1"/>
            </a:ext>
          </a:extLst>
        </p:spPr>
        <p:txBody>
          <a:bodyPr wrap="none" lIns="48766" tIns="48766" rIns="48766" bIns="48766">
            <a:spAutoFit/>
          </a:bodyPr>
          <a:lstStyle>
            <a:lvl1pPr defTabSz="650240">
              <a:defRPr b="0">
                <a:latin typeface="Calibri"/>
                <a:ea typeface="Calibri"/>
                <a:cs typeface="Calibri"/>
                <a:sym typeface="Calibri"/>
              </a:defRPr>
            </a:lvl1pPr>
          </a:lstStyle>
          <a:p>
            <a:pPr/>
            <a:r>
              <a:t>Gathered</a:t>
            </a:r>
          </a:p>
        </p:txBody>
      </p:sp>
      <p:sp>
        <p:nvSpPr>
          <p:cNvPr id="353" name="Innovative…"/>
          <p:cNvSpPr txBox="1"/>
          <p:nvPr/>
        </p:nvSpPr>
        <p:spPr>
          <a:xfrm>
            <a:off x="5052812" y="6538539"/>
            <a:ext cx="1430339" cy="453134"/>
          </a:xfrm>
          <a:prstGeom prst="rect">
            <a:avLst/>
          </a:prstGeom>
          <a:ln w="12700">
            <a:miter lim="400000"/>
          </a:ln>
          <a:extLst>
            <a:ext uri="{C572A759-6A51-4108-AA02-DFA0A04FC94B}">
              <ma14:wrappingTextBoxFlag xmlns:ma14="http://schemas.microsoft.com/office/mac/drawingml/2011/main" val="1"/>
            </a:ext>
          </a:extLst>
        </p:spPr>
        <p:txBody>
          <a:bodyPr wrap="none" lIns="48766" tIns="48766" rIns="48766" bIns="48766">
            <a:spAutoFit/>
          </a:bodyPr>
          <a:lstStyle>
            <a:lvl1pPr defTabSz="650240">
              <a:defRPr b="0">
                <a:latin typeface="Calibri"/>
                <a:ea typeface="Calibri"/>
                <a:cs typeface="Calibri"/>
                <a:sym typeface="Calibri"/>
              </a:defRPr>
            </a:lvl1pPr>
          </a:lstStyle>
          <a:p>
            <a:pPr/>
            <a:r>
              <a:t>Scattered</a:t>
            </a:r>
          </a:p>
        </p:txBody>
      </p:sp>
      <p:sp>
        <p:nvSpPr>
          <p:cNvPr id="354" name="Hands-on…"/>
          <p:cNvSpPr txBox="1"/>
          <p:nvPr/>
        </p:nvSpPr>
        <p:spPr>
          <a:xfrm>
            <a:off x="8181781" y="3945168"/>
            <a:ext cx="1363665" cy="453135"/>
          </a:xfrm>
          <a:prstGeom prst="rect">
            <a:avLst/>
          </a:prstGeom>
          <a:ln w="12700">
            <a:miter lim="400000"/>
          </a:ln>
          <a:extLst>
            <a:ext uri="{C572A759-6A51-4108-AA02-DFA0A04FC94B}">
              <ma14:wrappingTextBoxFlag xmlns:ma14="http://schemas.microsoft.com/office/mac/drawingml/2011/main" val="1"/>
            </a:ext>
          </a:extLst>
        </p:spPr>
        <p:txBody>
          <a:bodyPr wrap="none" lIns="48766" tIns="48766" rIns="48766" bIns="48766">
            <a:spAutoFit/>
          </a:bodyPr>
          <a:lstStyle>
            <a:lvl1pPr defTabSz="650240">
              <a:defRPr b="0">
                <a:latin typeface="Calibri"/>
                <a:ea typeface="Calibri"/>
                <a:cs typeface="Calibri"/>
                <a:sym typeface="Calibri"/>
              </a:defRPr>
            </a:lvl1pPr>
          </a:lstStyle>
          <a:p>
            <a:pPr/>
            <a:r>
              <a:t>Any Time</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6" name="Title 1"/>
          <p:cNvSpPr txBox="1"/>
          <p:nvPr>
            <p:ph type="title"/>
          </p:nvPr>
        </p:nvSpPr>
        <p:spPr>
          <a:xfrm>
            <a:off x="2034474" y="7820895"/>
            <a:ext cx="9418298" cy="1051716"/>
          </a:xfrm>
          <a:prstGeom prst="rect">
            <a:avLst/>
          </a:prstGeom>
        </p:spPr>
        <p:txBody>
          <a:bodyPr/>
          <a:lstStyle>
            <a:lvl1pPr>
              <a:defRPr b="0" cap="none" sz="5000">
                <a:latin typeface="Calibri Light"/>
                <a:ea typeface="Calibri Light"/>
                <a:cs typeface="Calibri Light"/>
                <a:sym typeface="Calibri Light"/>
              </a:defRPr>
            </a:lvl1pPr>
          </a:lstStyle>
          <a:p>
            <a:pPr/>
            <a:r>
              <a:t>Implications Wheel</a:t>
            </a:r>
          </a:p>
        </p:txBody>
      </p:sp>
      <p:sp>
        <p:nvSpPr>
          <p:cNvPr id="357" name="Oval"/>
          <p:cNvSpPr/>
          <p:nvPr/>
        </p:nvSpPr>
        <p:spPr>
          <a:xfrm>
            <a:off x="2514808" y="4448959"/>
            <a:ext cx="2585917" cy="1480006"/>
          </a:xfrm>
          <a:prstGeom prst="ellipse">
            <a:avLst/>
          </a:prstGeom>
          <a:solidFill>
            <a:srgbClr val="FFFFFF"/>
          </a:solidFill>
          <a:ln w="12700">
            <a:solidFill>
              <a:srgbClr val="4F81BD"/>
            </a:solidFill>
          </a:ln>
          <a:effectLst>
            <a:outerShdw sx="100000" sy="100000" kx="0" ky="0" algn="b" rotWithShape="0" blurRad="25400" dist="12700" dir="5400000">
              <a:srgbClr val="000000">
                <a:alpha val="35000"/>
              </a:srgbClr>
            </a:outerShdw>
          </a:effectLst>
        </p:spPr>
        <p:txBody>
          <a:bodyPr lIns="65022" tIns="65022" rIns="65022" bIns="65022" anchor="ctr"/>
          <a:lstStyle/>
          <a:p>
            <a:pPr algn="l" defTabSz="650240">
              <a:defRPr b="0">
                <a:latin typeface="Calibri"/>
                <a:ea typeface="Calibri"/>
                <a:cs typeface="Calibri"/>
                <a:sym typeface="Calibri"/>
              </a:defRPr>
            </a:pPr>
          </a:p>
        </p:txBody>
      </p:sp>
      <p:sp>
        <p:nvSpPr>
          <p:cNvPr id="358" name="Line"/>
          <p:cNvSpPr/>
          <p:nvPr/>
        </p:nvSpPr>
        <p:spPr>
          <a:xfrm flipV="1">
            <a:off x="4034662" y="3179801"/>
            <a:ext cx="280408" cy="1256833"/>
          </a:xfrm>
          <a:prstGeom prst="line">
            <a:avLst/>
          </a:prstGeom>
          <a:ln w="12700">
            <a:solidFill>
              <a:srgbClr val="4F81BD"/>
            </a:solidFill>
          </a:ln>
          <a:effectLst>
            <a:outerShdw sx="100000" sy="100000" kx="0" ky="0" algn="b" rotWithShape="0" blurRad="25400" dist="12700" dir="5400000">
              <a:srgbClr val="000000">
                <a:alpha val="38000"/>
              </a:srgbClr>
            </a:outerShdw>
          </a:effectLst>
        </p:spPr>
        <p:txBody>
          <a:bodyPr lIns="65022" tIns="65022" rIns="65022" bIns="65022"/>
          <a:lstStyle/>
          <a:p>
            <a:pPr algn="l" defTabSz="650240">
              <a:defRPr b="0">
                <a:solidFill>
                  <a:srgbClr val="292934"/>
                </a:solidFill>
                <a:latin typeface="Helvetica"/>
                <a:ea typeface="Helvetica"/>
                <a:cs typeface="Helvetica"/>
                <a:sym typeface="Helvetica"/>
              </a:defRPr>
            </a:pPr>
          </a:p>
        </p:txBody>
      </p:sp>
      <p:sp>
        <p:nvSpPr>
          <p:cNvPr id="359" name="No longer requiring CPE for ordination"/>
          <p:cNvSpPr txBox="1"/>
          <p:nvPr/>
        </p:nvSpPr>
        <p:spPr>
          <a:xfrm>
            <a:off x="2668851" y="4428995"/>
            <a:ext cx="2277831" cy="1519934"/>
          </a:xfrm>
          <a:prstGeom prst="rect">
            <a:avLst/>
          </a:prstGeom>
          <a:ln w="12700">
            <a:miter lim="400000"/>
          </a:ln>
          <a:extLst>
            <a:ext uri="{C572A759-6A51-4108-AA02-DFA0A04FC94B}">
              <ma14:wrappingTextBoxFlag xmlns:ma14="http://schemas.microsoft.com/office/mac/drawingml/2011/main" val="1"/>
            </a:ext>
          </a:extLst>
        </p:spPr>
        <p:txBody>
          <a:bodyPr lIns="48766" tIns="48766" rIns="48766" bIns="48766">
            <a:spAutoFit/>
          </a:bodyPr>
          <a:lstStyle>
            <a:lvl1pPr defTabSz="650240">
              <a:defRPr b="0">
                <a:latin typeface="Calibri"/>
                <a:ea typeface="Calibri"/>
                <a:cs typeface="Calibri"/>
                <a:sym typeface="Calibri"/>
              </a:defRPr>
            </a:lvl1pPr>
          </a:lstStyle>
          <a:p>
            <a:pPr/>
            <a:r>
              <a:t>No longer offered  Sunday age-specific faith formation</a:t>
            </a:r>
          </a:p>
        </p:txBody>
      </p:sp>
      <p:sp>
        <p:nvSpPr>
          <p:cNvPr id="360" name="Oval"/>
          <p:cNvSpPr/>
          <p:nvPr/>
        </p:nvSpPr>
        <p:spPr>
          <a:xfrm>
            <a:off x="3720696" y="2333677"/>
            <a:ext cx="2585917" cy="1480005"/>
          </a:xfrm>
          <a:prstGeom prst="ellipse">
            <a:avLst/>
          </a:prstGeom>
          <a:solidFill>
            <a:srgbClr val="FFFFFF"/>
          </a:solidFill>
          <a:ln w="12700">
            <a:solidFill>
              <a:srgbClr val="4F81BD"/>
            </a:solidFill>
          </a:ln>
          <a:effectLst>
            <a:outerShdw sx="100000" sy="100000" kx="0" ky="0" algn="b" rotWithShape="0" blurRad="25400" dist="12700" dir="5400000">
              <a:srgbClr val="000000">
                <a:alpha val="35000"/>
              </a:srgbClr>
            </a:outerShdw>
          </a:effectLst>
        </p:spPr>
        <p:txBody>
          <a:bodyPr lIns="65022" tIns="65022" rIns="65022" bIns="65022" anchor="ctr"/>
          <a:lstStyle/>
          <a:p>
            <a:pPr algn="l" defTabSz="650240">
              <a:defRPr b="0">
                <a:latin typeface="Calibri"/>
                <a:ea typeface="Calibri"/>
                <a:cs typeface="Calibri"/>
                <a:sym typeface="Calibri"/>
              </a:defRPr>
            </a:pPr>
          </a:p>
        </p:txBody>
      </p:sp>
      <p:sp>
        <p:nvSpPr>
          <p:cNvPr id="361" name="Oval"/>
          <p:cNvSpPr/>
          <p:nvPr/>
        </p:nvSpPr>
        <p:spPr>
          <a:xfrm>
            <a:off x="447432" y="2158853"/>
            <a:ext cx="2585917" cy="1480005"/>
          </a:xfrm>
          <a:prstGeom prst="ellipse">
            <a:avLst/>
          </a:prstGeom>
          <a:solidFill>
            <a:srgbClr val="FFFFFF"/>
          </a:solidFill>
          <a:ln w="12700">
            <a:solidFill>
              <a:srgbClr val="4F81BD"/>
            </a:solidFill>
          </a:ln>
          <a:effectLst>
            <a:outerShdw sx="100000" sy="100000" kx="0" ky="0" algn="b" rotWithShape="0" blurRad="25400" dist="12700" dir="5400000">
              <a:srgbClr val="000000">
                <a:alpha val="35000"/>
              </a:srgbClr>
            </a:outerShdw>
          </a:effectLst>
        </p:spPr>
        <p:txBody>
          <a:bodyPr lIns="65022" tIns="65022" rIns="65022" bIns="65022" anchor="ctr"/>
          <a:lstStyle/>
          <a:p>
            <a:pPr algn="l" defTabSz="650240">
              <a:defRPr b="0">
                <a:latin typeface="Calibri"/>
                <a:ea typeface="Calibri"/>
                <a:cs typeface="Calibri"/>
                <a:sym typeface="Calibri"/>
              </a:defRPr>
            </a:pPr>
          </a:p>
        </p:txBody>
      </p:sp>
      <p:sp>
        <p:nvSpPr>
          <p:cNvPr id="362" name="Line"/>
          <p:cNvSpPr/>
          <p:nvPr/>
        </p:nvSpPr>
        <p:spPr>
          <a:xfrm flipH="1" flipV="1">
            <a:off x="4457435" y="5822236"/>
            <a:ext cx="1112440" cy="790668"/>
          </a:xfrm>
          <a:prstGeom prst="line">
            <a:avLst/>
          </a:prstGeom>
          <a:ln w="12700">
            <a:solidFill>
              <a:srgbClr val="4F81BD"/>
            </a:solidFill>
          </a:ln>
          <a:effectLst>
            <a:outerShdw sx="100000" sy="100000" kx="0" ky="0" algn="b" rotWithShape="0" blurRad="25400" dist="12700" dir="5400000">
              <a:srgbClr val="000000">
                <a:alpha val="38000"/>
              </a:srgbClr>
            </a:outerShdw>
          </a:effectLst>
        </p:spPr>
        <p:txBody>
          <a:bodyPr lIns="65022" tIns="65022" rIns="65022" bIns="65022"/>
          <a:lstStyle/>
          <a:p>
            <a:pPr algn="l" defTabSz="650240">
              <a:defRPr b="0">
                <a:solidFill>
                  <a:srgbClr val="292934"/>
                </a:solidFill>
                <a:latin typeface="Helvetica"/>
                <a:ea typeface="Helvetica"/>
                <a:cs typeface="Helvetica"/>
                <a:sym typeface="Helvetica"/>
              </a:defRPr>
            </a:pPr>
          </a:p>
        </p:txBody>
      </p:sp>
      <p:sp>
        <p:nvSpPr>
          <p:cNvPr id="363" name="Line"/>
          <p:cNvSpPr/>
          <p:nvPr/>
        </p:nvSpPr>
        <p:spPr>
          <a:xfrm flipV="1">
            <a:off x="5047089" y="4297945"/>
            <a:ext cx="1167663" cy="751023"/>
          </a:xfrm>
          <a:prstGeom prst="line">
            <a:avLst/>
          </a:prstGeom>
          <a:ln w="12700">
            <a:solidFill>
              <a:srgbClr val="4F81BD"/>
            </a:solidFill>
          </a:ln>
          <a:effectLst>
            <a:outerShdw sx="100000" sy="100000" kx="0" ky="0" algn="b" rotWithShape="0" blurRad="25400" dist="12700" dir="5400000">
              <a:srgbClr val="000000">
                <a:alpha val="38000"/>
              </a:srgbClr>
            </a:outerShdw>
          </a:effectLst>
        </p:spPr>
        <p:txBody>
          <a:bodyPr lIns="65022" tIns="65022" rIns="65022" bIns="65022"/>
          <a:lstStyle/>
          <a:p>
            <a:pPr algn="l" defTabSz="650240">
              <a:defRPr b="0">
                <a:solidFill>
                  <a:srgbClr val="292934"/>
                </a:solidFill>
                <a:latin typeface="Helvetica"/>
                <a:ea typeface="Helvetica"/>
                <a:cs typeface="Helvetica"/>
                <a:sym typeface="Helvetica"/>
              </a:defRPr>
            </a:pPr>
          </a:p>
        </p:txBody>
      </p:sp>
      <p:sp>
        <p:nvSpPr>
          <p:cNvPr id="364" name="Line"/>
          <p:cNvSpPr/>
          <p:nvPr/>
        </p:nvSpPr>
        <p:spPr>
          <a:xfrm flipH="1" flipV="1">
            <a:off x="1938641" y="3685057"/>
            <a:ext cx="705349" cy="1192476"/>
          </a:xfrm>
          <a:prstGeom prst="line">
            <a:avLst/>
          </a:prstGeom>
          <a:ln w="12700">
            <a:solidFill>
              <a:srgbClr val="4F81BD"/>
            </a:solidFill>
          </a:ln>
          <a:effectLst>
            <a:outerShdw sx="100000" sy="100000" kx="0" ky="0" algn="b" rotWithShape="0" blurRad="25400" dist="12700" dir="5400000">
              <a:srgbClr val="000000">
                <a:alpha val="38000"/>
              </a:srgbClr>
            </a:outerShdw>
          </a:effectLst>
        </p:spPr>
        <p:txBody>
          <a:bodyPr lIns="65022" tIns="65022" rIns="65022" bIns="65022"/>
          <a:lstStyle/>
          <a:p>
            <a:pPr algn="l" defTabSz="650240">
              <a:defRPr b="0">
                <a:solidFill>
                  <a:srgbClr val="292934"/>
                </a:solidFill>
                <a:latin typeface="Helvetica"/>
                <a:ea typeface="Helvetica"/>
                <a:cs typeface="Helvetica"/>
                <a:sym typeface="Helvetica"/>
              </a:defRPr>
            </a:pPr>
          </a:p>
        </p:txBody>
      </p:sp>
      <p:sp>
        <p:nvSpPr>
          <p:cNvPr id="365" name="Oval"/>
          <p:cNvSpPr/>
          <p:nvPr/>
        </p:nvSpPr>
        <p:spPr>
          <a:xfrm>
            <a:off x="5767849" y="3408955"/>
            <a:ext cx="2585917" cy="1480005"/>
          </a:xfrm>
          <a:prstGeom prst="ellipse">
            <a:avLst/>
          </a:prstGeom>
          <a:solidFill>
            <a:srgbClr val="FFFFFF"/>
          </a:solidFill>
          <a:ln w="12700">
            <a:solidFill>
              <a:srgbClr val="4F81BD"/>
            </a:solidFill>
          </a:ln>
          <a:effectLst>
            <a:outerShdw sx="100000" sy="100000" kx="0" ky="0" algn="b" rotWithShape="0" blurRad="25400" dist="12700" dir="5400000">
              <a:srgbClr val="000000">
                <a:alpha val="35000"/>
              </a:srgbClr>
            </a:outerShdw>
          </a:effectLst>
        </p:spPr>
        <p:txBody>
          <a:bodyPr lIns="65022" tIns="65022" rIns="65022" bIns="65022" anchor="ctr"/>
          <a:lstStyle/>
          <a:p>
            <a:pPr algn="l" defTabSz="650240">
              <a:defRPr b="0">
                <a:latin typeface="Calibri"/>
                <a:ea typeface="Calibri"/>
                <a:cs typeface="Calibri"/>
                <a:sym typeface="Calibri"/>
              </a:defRPr>
            </a:pPr>
          </a:p>
        </p:txBody>
      </p:sp>
      <p:sp>
        <p:nvSpPr>
          <p:cNvPr id="366" name="Oval"/>
          <p:cNvSpPr/>
          <p:nvPr/>
        </p:nvSpPr>
        <p:spPr>
          <a:xfrm>
            <a:off x="5450665" y="6002453"/>
            <a:ext cx="2585917" cy="1480005"/>
          </a:xfrm>
          <a:prstGeom prst="ellipse">
            <a:avLst/>
          </a:prstGeom>
          <a:solidFill>
            <a:srgbClr val="FFFFFF"/>
          </a:solidFill>
          <a:ln w="12700">
            <a:solidFill>
              <a:srgbClr val="4F81BD"/>
            </a:solidFill>
          </a:ln>
          <a:effectLst>
            <a:outerShdw sx="100000" sy="100000" kx="0" ky="0" algn="b" rotWithShape="0" blurRad="25400" dist="12700" dir="5400000">
              <a:srgbClr val="000000">
                <a:alpha val="35000"/>
              </a:srgbClr>
            </a:outerShdw>
          </a:effectLst>
        </p:spPr>
        <p:txBody>
          <a:bodyPr lIns="65022" tIns="65022" rIns="65022" bIns="65022" anchor="ctr"/>
          <a:lstStyle/>
          <a:p>
            <a:pPr algn="l" defTabSz="650240">
              <a:defRPr b="0">
                <a:latin typeface="Calibri"/>
                <a:ea typeface="Calibri"/>
                <a:cs typeface="Calibri"/>
                <a:sym typeface="Calibri"/>
              </a:defRPr>
            </a:pPr>
          </a:p>
        </p:txBody>
      </p:sp>
      <p:sp>
        <p:nvSpPr>
          <p:cNvPr id="367" name="Oval"/>
          <p:cNvSpPr/>
          <p:nvPr/>
        </p:nvSpPr>
        <p:spPr>
          <a:xfrm>
            <a:off x="7303921" y="1950237"/>
            <a:ext cx="1719161" cy="923885"/>
          </a:xfrm>
          <a:prstGeom prst="ellipse">
            <a:avLst/>
          </a:prstGeom>
          <a:ln w="12700">
            <a:solidFill>
              <a:srgbClr val="8C3A38"/>
            </a:solidFill>
          </a:ln>
          <a:effectLst>
            <a:outerShdw sx="100000" sy="100000" kx="0" ky="0" algn="b" rotWithShape="0" blurRad="25400" dist="12700" dir="5400000">
              <a:srgbClr val="000000">
                <a:alpha val="35000"/>
              </a:srgbClr>
            </a:outerShdw>
          </a:effectLst>
        </p:spPr>
        <p:txBody>
          <a:bodyPr lIns="65022" tIns="65022" rIns="65022" bIns="65022" anchor="ctr"/>
          <a:lstStyle/>
          <a:p>
            <a:pPr algn="l" defTabSz="650240">
              <a:defRPr b="0">
                <a:solidFill>
                  <a:srgbClr val="FFFFFF"/>
                </a:solidFill>
                <a:latin typeface="Calibri"/>
                <a:ea typeface="Calibri"/>
                <a:cs typeface="Calibri"/>
                <a:sym typeface="Calibri"/>
              </a:defRPr>
            </a:pPr>
          </a:p>
        </p:txBody>
      </p:sp>
      <p:sp>
        <p:nvSpPr>
          <p:cNvPr id="368" name="Oval"/>
          <p:cNvSpPr/>
          <p:nvPr/>
        </p:nvSpPr>
        <p:spPr>
          <a:xfrm>
            <a:off x="9806870" y="2374317"/>
            <a:ext cx="1454761" cy="1049078"/>
          </a:xfrm>
          <a:prstGeom prst="ellipse">
            <a:avLst/>
          </a:prstGeom>
          <a:ln w="12700">
            <a:solidFill>
              <a:srgbClr val="8C3A38"/>
            </a:solidFill>
          </a:ln>
          <a:effectLst>
            <a:outerShdw sx="100000" sy="100000" kx="0" ky="0" algn="b" rotWithShape="0" blurRad="25400" dist="12700" dir="5400000">
              <a:srgbClr val="000000">
                <a:alpha val="35000"/>
              </a:srgbClr>
            </a:outerShdw>
          </a:effectLst>
        </p:spPr>
        <p:txBody>
          <a:bodyPr lIns="65022" tIns="65022" rIns="65022" bIns="65022" anchor="ctr"/>
          <a:lstStyle/>
          <a:p>
            <a:pPr algn="l" defTabSz="650240">
              <a:defRPr b="0">
                <a:solidFill>
                  <a:srgbClr val="FFFFFF"/>
                </a:solidFill>
                <a:latin typeface="Calibri"/>
                <a:ea typeface="Calibri"/>
                <a:cs typeface="Calibri"/>
                <a:sym typeface="Calibri"/>
              </a:defRPr>
            </a:pPr>
          </a:p>
        </p:txBody>
      </p:sp>
      <p:sp>
        <p:nvSpPr>
          <p:cNvPr id="369" name="Oval"/>
          <p:cNvSpPr/>
          <p:nvPr/>
        </p:nvSpPr>
        <p:spPr>
          <a:xfrm>
            <a:off x="10068086" y="3777262"/>
            <a:ext cx="1576042" cy="923885"/>
          </a:xfrm>
          <a:prstGeom prst="ellipse">
            <a:avLst/>
          </a:prstGeom>
          <a:ln w="12700">
            <a:solidFill>
              <a:srgbClr val="8C3A38"/>
            </a:solidFill>
          </a:ln>
          <a:effectLst>
            <a:outerShdw sx="100000" sy="100000" kx="0" ky="0" algn="b" rotWithShape="0" blurRad="25400" dist="12700" dir="5400000">
              <a:srgbClr val="000000">
                <a:alpha val="35000"/>
              </a:srgbClr>
            </a:outerShdw>
          </a:effectLst>
        </p:spPr>
        <p:txBody>
          <a:bodyPr lIns="65022" tIns="65022" rIns="65022" bIns="65022" anchor="ctr"/>
          <a:lstStyle/>
          <a:p>
            <a:pPr algn="l" defTabSz="650240">
              <a:defRPr b="0">
                <a:solidFill>
                  <a:srgbClr val="FFFFFF"/>
                </a:solidFill>
                <a:latin typeface="Calibri"/>
                <a:ea typeface="Calibri"/>
                <a:cs typeface="Calibri"/>
                <a:sym typeface="Calibri"/>
              </a:defRPr>
            </a:pPr>
          </a:p>
        </p:txBody>
      </p:sp>
      <p:sp>
        <p:nvSpPr>
          <p:cNvPr id="370" name="Oval"/>
          <p:cNvSpPr/>
          <p:nvPr/>
        </p:nvSpPr>
        <p:spPr>
          <a:xfrm>
            <a:off x="8522376" y="5130394"/>
            <a:ext cx="1709299" cy="992533"/>
          </a:xfrm>
          <a:prstGeom prst="ellipse">
            <a:avLst/>
          </a:prstGeom>
          <a:ln w="12700">
            <a:solidFill>
              <a:srgbClr val="8C3A38"/>
            </a:solidFill>
          </a:ln>
          <a:effectLst>
            <a:outerShdw sx="100000" sy="100000" kx="0" ky="0" algn="b" rotWithShape="0" blurRad="25400" dist="12700" dir="5400000">
              <a:srgbClr val="000000">
                <a:alpha val="35000"/>
              </a:srgbClr>
            </a:outerShdw>
          </a:effectLst>
        </p:spPr>
        <p:txBody>
          <a:bodyPr lIns="65022" tIns="65022" rIns="65022" bIns="65022" anchor="ctr"/>
          <a:lstStyle/>
          <a:p>
            <a:pPr algn="l" defTabSz="650240">
              <a:defRPr b="0">
                <a:solidFill>
                  <a:srgbClr val="FFFFFF"/>
                </a:solidFill>
                <a:latin typeface="Calibri"/>
                <a:ea typeface="Calibri"/>
                <a:cs typeface="Calibri"/>
                <a:sym typeface="Calibri"/>
              </a:defRPr>
            </a:pPr>
          </a:p>
        </p:txBody>
      </p:sp>
      <p:sp>
        <p:nvSpPr>
          <p:cNvPr id="371" name="Line"/>
          <p:cNvSpPr/>
          <p:nvPr/>
        </p:nvSpPr>
        <p:spPr>
          <a:xfrm flipV="1">
            <a:off x="8342700" y="3348584"/>
            <a:ext cx="1736392" cy="667280"/>
          </a:xfrm>
          <a:prstGeom prst="line">
            <a:avLst/>
          </a:prstGeom>
          <a:ln w="12700">
            <a:solidFill>
              <a:srgbClr val="C0504D"/>
            </a:solidFill>
          </a:ln>
          <a:effectLst>
            <a:outerShdw sx="100000" sy="100000" kx="0" ky="0" algn="b" rotWithShape="0" blurRad="25400" dist="12700" dir="5400000">
              <a:srgbClr val="000000">
                <a:alpha val="38000"/>
              </a:srgbClr>
            </a:outerShdw>
          </a:effectLst>
        </p:spPr>
        <p:txBody>
          <a:bodyPr lIns="65022" tIns="65022" rIns="65022" bIns="65022"/>
          <a:lstStyle/>
          <a:p>
            <a:pPr algn="l" defTabSz="650240">
              <a:defRPr b="0">
                <a:solidFill>
                  <a:srgbClr val="292934"/>
                </a:solidFill>
                <a:latin typeface="Helvetica"/>
                <a:ea typeface="Helvetica"/>
                <a:cs typeface="Helvetica"/>
                <a:sym typeface="Helvetica"/>
              </a:defRPr>
            </a:pPr>
          </a:p>
        </p:txBody>
      </p:sp>
      <p:sp>
        <p:nvSpPr>
          <p:cNvPr id="372" name="Line"/>
          <p:cNvSpPr/>
          <p:nvPr/>
        </p:nvSpPr>
        <p:spPr>
          <a:xfrm>
            <a:off x="8037268" y="4614931"/>
            <a:ext cx="783778" cy="783778"/>
          </a:xfrm>
          <a:prstGeom prst="line">
            <a:avLst/>
          </a:prstGeom>
          <a:ln w="12700">
            <a:solidFill>
              <a:srgbClr val="C0504D"/>
            </a:solidFill>
          </a:ln>
          <a:effectLst>
            <a:outerShdw sx="100000" sy="100000" kx="0" ky="0" algn="b" rotWithShape="0" blurRad="25400" dist="12700" dir="5400000">
              <a:srgbClr val="000000">
                <a:alpha val="38000"/>
              </a:srgbClr>
            </a:outerShdw>
          </a:effectLst>
        </p:spPr>
        <p:txBody>
          <a:bodyPr lIns="65022" tIns="65022" rIns="65022" bIns="65022"/>
          <a:lstStyle/>
          <a:p>
            <a:pPr algn="l" defTabSz="650240">
              <a:defRPr b="0">
                <a:solidFill>
                  <a:srgbClr val="292934"/>
                </a:solidFill>
                <a:latin typeface="Helvetica"/>
                <a:ea typeface="Helvetica"/>
                <a:cs typeface="Helvetica"/>
                <a:sym typeface="Helvetica"/>
              </a:defRPr>
            </a:pPr>
          </a:p>
        </p:txBody>
      </p:sp>
      <p:sp>
        <p:nvSpPr>
          <p:cNvPr id="373" name="Line"/>
          <p:cNvSpPr/>
          <p:nvPr/>
        </p:nvSpPr>
        <p:spPr>
          <a:xfrm>
            <a:off x="8342700" y="4353368"/>
            <a:ext cx="1736392" cy="3"/>
          </a:xfrm>
          <a:prstGeom prst="line">
            <a:avLst/>
          </a:prstGeom>
          <a:ln w="12700">
            <a:solidFill>
              <a:srgbClr val="C0504D"/>
            </a:solidFill>
          </a:ln>
          <a:effectLst>
            <a:outerShdw sx="100000" sy="100000" kx="0" ky="0" algn="b" rotWithShape="0" blurRad="25400" dist="12700" dir="5400000">
              <a:srgbClr val="000000">
                <a:alpha val="38000"/>
              </a:srgbClr>
            </a:outerShdw>
          </a:effectLst>
        </p:spPr>
        <p:txBody>
          <a:bodyPr lIns="65022" tIns="65022" rIns="65022" bIns="65022"/>
          <a:lstStyle/>
          <a:p>
            <a:pPr algn="l" defTabSz="650240">
              <a:defRPr b="0">
                <a:solidFill>
                  <a:srgbClr val="292934"/>
                </a:solidFill>
                <a:latin typeface="Helvetica"/>
                <a:ea typeface="Helvetica"/>
                <a:cs typeface="Helvetica"/>
                <a:sym typeface="Helvetica"/>
              </a:defRPr>
            </a:pPr>
          </a:p>
        </p:txBody>
      </p:sp>
      <p:sp>
        <p:nvSpPr>
          <p:cNvPr id="374" name="Line"/>
          <p:cNvSpPr/>
          <p:nvPr/>
        </p:nvSpPr>
        <p:spPr>
          <a:xfrm flipV="1">
            <a:off x="7615344" y="2780680"/>
            <a:ext cx="146870" cy="667279"/>
          </a:xfrm>
          <a:prstGeom prst="line">
            <a:avLst/>
          </a:prstGeom>
          <a:ln w="12700">
            <a:solidFill>
              <a:srgbClr val="C0504D"/>
            </a:solidFill>
          </a:ln>
          <a:effectLst>
            <a:outerShdw sx="100000" sy="100000" kx="0" ky="0" algn="b" rotWithShape="0" blurRad="25400" dist="12700" dir="5400000">
              <a:srgbClr val="000000">
                <a:alpha val="38000"/>
              </a:srgbClr>
            </a:outerShdw>
          </a:effectLst>
        </p:spPr>
        <p:txBody>
          <a:bodyPr lIns="65022" tIns="65022" rIns="65022" bIns="65022"/>
          <a:lstStyle/>
          <a:p>
            <a:pPr algn="l" defTabSz="650240">
              <a:defRPr b="0">
                <a:solidFill>
                  <a:srgbClr val="292934"/>
                </a:solidFill>
                <a:latin typeface="Helvetica"/>
                <a:ea typeface="Helvetica"/>
                <a:cs typeface="Helvetica"/>
                <a:sym typeface="Helvetica"/>
              </a:defRPr>
            </a:pPr>
          </a:p>
        </p:txBody>
      </p:sp>
      <p:sp>
        <p:nvSpPr>
          <p:cNvPr id="375" name="Oval"/>
          <p:cNvSpPr/>
          <p:nvPr/>
        </p:nvSpPr>
        <p:spPr>
          <a:xfrm>
            <a:off x="10535910" y="5172760"/>
            <a:ext cx="971470" cy="703921"/>
          </a:xfrm>
          <a:prstGeom prst="ellipse">
            <a:avLst/>
          </a:prstGeom>
          <a:ln w="12700">
            <a:solidFill>
              <a:srgbClr val="FF40FF"/>
            </a:solidFill>
          </a:ln>
          <a:effectLst>
            <a:outerShdw sx="100000" sy="100000" kx="0" ky="0" algn="b" rotWithShape="0" blurRad="25400" dist="12700" dir="5400000">
              <a:srgbClr val="000000">
                <a:alpha val="35000"/>
              </a:srgbClr>
            </a:outerShdw>
          </a:effectLst>
        </p:spPr>
        <p:txBody>
          <a:bodyPr lIns="65022" tIns="65022" rIns="65022" bIns="65022" anchor="ctr"/>
          <a:lstStyle/>
          <a:p>
            <a:pPr algn="l" defTabSz="650240">
              <a:defRPr b="0">
                <a:solidFill>
                  <a:srgbClr val="FFFFFF"/>
                </a:solidFill>
                <a:latin typeface="Calibri"/>
                <a:ea typeface="Calibri"/>
                <a:cs typeface="Calibri"/>
                <a:sym typeface="Calibri"/>
              </a:defRPr>
            </a:pPr>
          </a:p>
        </p:txBody>
      </p:sp>
      <p:sp>
        <p:nvSpPr>
          <p:cNvPr id="376" name="Oval"/>
          <p:cNvSpPr/>
          <p:nvPr/>
        </p:nvSpPr>
        <p:spPr>
          <a:xfrm>
            <a:off x="11639560" y="5397828"/>
            <a:ext cx="942588" cy="703922"/>
          </a:xfrm>
          <a:prstGeom prst="ellipse">
            <a:avLst/>
          </a:prstGeom>
          <a:ln w="12700">
            <a:solidFill>
              <a:srgbClr val="FF40FF"/>
            </a:solidFill>
          </a:ln>
          <a:effectLst>
            <a:outerShdw sx="100000" sy="100000" kx="0" ky="0" algn="b" rotWithShape="0" blurRad="25400" dist="12700" dir="5400000">
              <a:srgbClr val="000000">
                <a:alpha val="35000"/>
              </a:srgbClr>
            </a:outerShdw>
          </a:effectLst>
        </p:spPr>
        <p:txBody>
          <a:bodyPr lIns="65022" tIns="65022" rIns="65022" bIns="65022" anchor="ctr"/>
          <a:lstStyle/>
          <a:p>
            <a:pPr algn="l" defTabSz="650240">
              <a:defRPr b="0">
                <a:solidFill>
                  <a:srgbClr val="FFFFFF"/>
                </a:solidFill>
                <a:latin typeface="Calibri"/>
                <a:ea typeface="Calibri"/>
                <a:cs typeface="Calibri"/>
                <a:sym typeface="Calibri"/>
              </a:defRPr>
            </a:pPr>
          </a:p>
        </p:txBody>
      </p:sp>
      <p:sp>
        <p:nvSpPr>
          <p:cNvPr id="377" name="Oval"/>
          <p:cNvSpPr/>
          <p:nvPr/>
        </p:nvSpPr>
        <p:spPr>
          <a:xfrm>
            <a:off x="11757588" y="4366560"/>
            <a:ext cx="971470" cy="703922"/>
          </a:xfrm>
          <a:prstGeom prst="ellipse">
            <a:avLst/>
          </a:prstGeom>
          <a:ln w="12700">
            <a:solidFill>
              <a:srgbClr val="FF40FF"/>
            </a:solidFill>
          </a:ln>
          <a:effectLst>
            <a:outerShdw sx="100000" sy="100000" kx="0" ky="0" algn="b" rotWithShape="0" blurRad="25400" dist="12700" dir="5400000">
              <a:srgbClr val="000000">
                <a:alpha val="35000"/>
              </a:srgbClr>
            </a:outerShdw>
          </a:effectLst>
        </p:spPr>
        <p:txBody>
          <a:bodyPr lIns="65022" tIns="65022" rIns="65022" bIns="65022" anchor="ctr"/>
          <a:lstStyle/>
          <a:p>
            <a:pPr algn="l" defTabSz="650240">
              <a:defRPr b="0">
                <a:solidFill>
                  <a:srgbClr val="FFFFFF"/>
                </a:solidFill>
                <a:latin typeface="Calibri"/>
                <a:ea typeface="Calibri"/>
                <a:cs typeface="Calibri"/>
                <a:sym typeface="Calibri"/>
              </a:defRPr>
            </a:pPr>
          </a:p>
        </p:txBody>
      </p:sp>
      <p:sp>
        <p:nvSpPr>
          <p:cNvPr id="378" name="Oval"/>
          <p:cNvSpPr/>
          <p:nvPr/>
        </p:nvSpPr>
        <p:spPr>
          <a:xfrm>
            <a:off x="11757588" y="3115329"/>
            <a:ext cx="971470" cy="923885"/>
          </a:xfrm>
          <a:prstGeom prst="ellipse">
            <a:avLst/>
          </a:prstGeom>
          <a:ln w="12700">
            <a:solidFill>
              <a:srgbClr val="FF40FF"/>
            </a:solidFill>
          </a:ln>
          <a:effectLst>
            <a:outerShdw sx="100000" sy="100000" kx="0" ky="0" algn="b" rotWithShape="0" blurRad="25400" dist="12700" dir="5400000">
              <a:srgbClr val="000000">
                <a:alpha val="35000"/>
              </a:srgbClr>
            </a:outerShdw>
          </a:effectLst>
        </p:spPr>
        <p:txBody>
          <a:bodyPr lIns="65022" tIns="65022" rIns="65022" bIns="65022" anchor="ctr"/>
          <a:lstStyle/>
          <a:p>
            <a:pPr algn="l" defTabSz="650240">
              <a:defRPr b="0">
                <a:solidFill>
                  <a:srgbClr val="FFFFFF"/>
                </a:solidFill>
                <a:latin typeface="Calibri"/>
                <a:ea typeface="Calibri"/>
                <a:cs typeface="Calibri"/>
                <a:sym typeface="Calibri"/>
              </a:defRPr>
            </a:pPr>
          </a:p>
        </p:txBody>
      </p:sp>
      <p:sp>
        <p:nvSpPr>
          <p:cNvPr id="379" name="Line"/>
          <p:cNvSpPr/>
          <p:nvPr/>
        </p:nvSpPr>
        <p:spPr>
          <a:xfrm>
            <a:off x="11084298" y="4614931"/>
            <a:ext cx="783778" cy="783778"/>
          </a:xfrm>
          <a:prstGeom prst="line">
            <a:avLst/>
          </a:prstGeom>
          <a:ln w="12700">
            <a:solidFill>
              <a:srgbClr val="FF40FF"/>
            </a:solidFill>
          </a:ln>
          <a:effectLst>
            <a:outerShdw sx="100000" sy="100000" kx="0" ky="0" algn="b" rotWithShape="0" blurRad="25400" dist="12700" dir="5400000">
              <a:srgbClr val="000000">
                <a:alpha val="38000"/>
              </a:srgbClr>
            </a:outerShdw>
          </a:effectLst>
        </p:spPr>
        <p:txBody>
          <a:bodyPr lIns="65022" tIns="65022" rIns="65022" bIns="65022"/>
          <a:lstStyle/>
          <a:p>
            <a:pPr algn="l" defTabSz="650240">
              <a:defRPr b="0">
                <a:solidFill>
                  <a:srgbClr val="292934"/>
                </a:solidFill>
                <a:latin typeface="Helvetica"/>
                <a:ea typeface="Helvetica"/>
                <a:cs typeface="Helvetica"/>
                <a:sym typeface="Helvetica"/>
              </a:defRPr>
            </a:pPr>
          </a:p>
        </p:txBody>
      </p:sp>
      <p:sp>
        <p:nvSpPr>
          <p:cNvPr id="380" name="Line"/>
          <p:cNvSpPr/>
          <p:nvPr/>
        </p:nvSpPr>
        <p:spPr>
          <a:xfrm flipV="1">
            <a:off x="11475546" y="3695096"/>
            <a:ext cx="347131" cy="226243"/>
          </a:xfrm>
          <a:prstGeom prst="line">
            <a:avLst/>
          </a:prstGeom>
          <a:ln w="12700">
            <a:solidFill>
              <a:srgbClr val="FF40FF"/>
            </a:solidFill>
          </a:ln>
          <a:effectLst>
            <a:outerShdw sx="100000" sy="100000" kx="0" ky="0" algn="b" rotWithShape="0" blurRad="25400" dist="12700" dir="5400000">
              <a:srgbClr val="000000">
                <a:alpha val="38000"/>
              </a:srgbClr>
            </a:outerShdw>
          </a:effectLst>
        </p:spPr>
        <p:txBody>
          <a:bodyPr lIns="65022" tIns="65022" rIns="65022" bIns="65022"/>
          <a:lstStyle/>
          <a:p>
            <a:pPr algn="l" defTabSz="650240">
              <a:defRPr b="0">
                <a:solidFill>
                  <a:srgbClr val="292934"/>
                </a:solidFill>
                <a:latin typeface="Helvetica"/>
                <a:ea typeface="Helvetica"/>
                <a:cs typeface="Helvetica"/>
                <a:sym typeface="Helvetica"/>
              </a:defRPr>
            </a:pPr>
          </a:p>
        </p:txBody>
      </p:sp>
      <p:sp>
        <p:nvSpPr>
          <p:cNvPr id="381" name="Line"/>
          <p:cNvSpPr/>
          <p:nvPr/>
        </p:nvSpPr>
        <p:spPr>
          <a:xfrm>
            <a:off x="10816183" y="4614931"/>
            <a:ext cx="79847" cy="523738"/>
          </a:xfrm>
          <a:prstGeom prst="line">
            <a:avLst/>
          </a:prstGeom>
          <a:ln w="12700">
            <a:solidFill>
              <a:srgbClr val="FF40FF"/>
            </a:solidFill>
          </a:ln>
          <a:effectLst>
            <a:outerShdw sx="100000" sy="100000" kx="0" ky="0" algn="b" rotWithShape="0" blurRad="25400" dist="12700" dir="5400000">
              <a:srgbClr val="000000">
                <a:alpha val="38000"/>
              </a:srgbClr>
            </a:outerShdw>
          </a:effectLst>
        </p:spPr>
        <p:txBody>
          <a:bodyPr lIns="65022" tIns="65022" rIns="65022" bIns="65022"/>
          <a:lstStyle/>
          <a:p>
            <a:pPr algn="l" defTabSz="650240">
              <a:defRPr b="0">
                <a:solidFill>
                  <a:srgbClr val="292934"/>
                </a:solidFill>
                <a:latin typeface="Helvetica"/>
                <a:ea typeface="Helvetica"/>
                <a:cs typeface="Helvetica"/>
                <a:sym typeface="Helvetica"/>
              </a:defRPr>
            </a:pPr>
          </a:p>
        </p:txBody>
      </p:sp>
      <p:sp>
        <p:nvSpPr>
          <p:cNvPr id="382" name="Line"/>
          <p:cNvSpPr/>
          <p:nvPr/>
        </p:nvSpPr>
        <p:spPr>
          <a:xfrm>
            <a:off x="11475545" y="4484910"/>
            <a:ext cx="347132" cy="122079"/>
          </a:xfrm>
          <a:prstGeom prst="line">
            <a:avLst/>
          </a:prstGeom>
          <a:ln w="12700">
            <a:solidFill>
              <a:srgbClr val="FF40FF"/>
            </a:solidFill>
          </a:ln>
          <a:effectLst>
            <a:outerShdw sx="100000" sy="100000" kx="0" ky="0" algn="b" rotWithShape="0" blurRad="25400" dist="12700" dir="5400000">
              <a:srgbClr val="000000">
                <a:alpha val="38000"/>
              </a:srgbClr>
            </a:outerShdw>
          </a:effectLst>
        </p:spPr>
        <p:txBody>
          <a:bodyPr lIns="65022" tIns="65022" rIns="65022" bIns="65022"/>
          <a:lstStyle/>
          <a:p>
            <a:pPr algn="l" defTabSz="650240">
              <a:defRPr b="0">
                <a:solidFill>
                  <a:srgbClr val="292934"/>
                </a:solidFill>
                <a:latin typeface="Helvetica"/>
                <a:ea typeface="Helvetica"/>
                <a:cs typeface="Helvetica"/>
                <a:sym typeface="Helvetica"/>
              </a:defRPr>
            </a:pPr>
          </a:p>
        </p:txBody>
      </p:sp>
      <p:sp>
        <p:nvSpPr>
          <p:cNvPr id="383" name="Candidates would be less self-aware"/>
          <p:cNvSpPr txBox="1"/>
          <p:nvPr/>
        </p:nvSpPr>
        <p:spPr>
          <a:xfrm>
            <a:off x="5870497" y="6160289"/>
            <a:ext cx="1746252" cy="1164334"/>
          </a:xfrm>
          <a:prstGeom prst="rect">
            <a:avLst/>
          </a:prstGeom>
          <a:ln w="12700">
            <a:miter lim="400000"/>
          </a:ln>
          <a:extLst>
            <a:ext uri="{C572A759-6A51-4108-AA02-DFA0A04FC94B}">
              <ma14:wrappingTextBoxFlag xmlns:ma14="http://schemas.microsoft.com/office/mac/drawingml/2011/main" val="1"/>
            </a:ext>
          </a:extLst>
        </p:spPr>
        <p:txBody>
          <a:bodyPr lIns="48766" tIns="48766" rIns="48766" bIns="48766">
            <a:spAutoFit/>
          </a:bodyPr>
          <a:lstStyle>
            <a:lvl1pPr defTabSz="650240">
              <a:defRPr b="0">
                <a:latin typeface="Calibri"/>
                <a:ea typeface="Calibri"/>
                <a:cs typeface="Calibri"/>
                <a:sym typeface="Calibri"/>
              </a:defRPr>
            </a:lvl1pPr>
          </a:lstStyle>
          <a:p>
            <a:pPr/>
            <a:r>
              <a:t>No one would participate</a:t>
            </a:r>
          </a:p>
        </p:txBody>
      </p:sp>
      <p:sp>
        <p:nvSpPr>
          <p:cNvPr id="384" name="Synod could be sued"/>
          <p:cNvSpPr txBox="1"/>
          <p:nvPr/>
        </p:nvSpPr>
        <p:spPr>
          <a:xfrm>
            <a:off x="11628734" y="4110954"/>
            <a:ext cx="1190732" cy="1215134"/>
          </a:xfrm>
          <a:prstGeom prst="rect">
            <a:avLst/>
          </a:prstGeom>
          <a:ln w="12700">
            <a:miter lim="400000"/>
          </a:ln>
          <a:extLst>
            <a:ext uri="{C572A759-6A51-4108-AA02-DFA0A04FC94B}">
              <ma14:wrappingTextBoxFlag xmlns:ma14="http://schemas.microsoft.com/office/mac/drawingml/2011/main" val="1"/>
            </a:ext>
          </a:extLst>
        </p:spPr>
        <p:txBody>
          <a:bodyPr lIns="48766" tIns="48766" rIns="48766" bIns="48766">
            <a:spAutoFit/>
          </a:bodyPr>
          <a:lstStyle>
            <a:lvl1pPr defTabSz="650240">
              <a:defRPr b="0" sz="1900">
                <a:latin typeface="Calibri"/>
                <a:ea typeface="Calibri"/>
                <a:cs typeface="Calibri"/>
                <a:sym typeface="Calibri"/>
              </a:defRPr>
            </a:lvl1pPr>
          </a:lstStyle>
          <a:p>
            <a:pPr/>
            <a:r>
              <a:t>People care for each other</a:t>
            </a:r>
          </a:p>
        </p:txBody>
      </p:sp>
      <p:sp>
        <p:nvSpPr>
          <p:cNvPr id="385" name="Candidates would be less self-aware"/>
          <p:cNvSpPr txBox="1"/>
          <p:nvPr/>
        </p:nvSpPr>
        <p:spPr>
          <a:xfrm>
            <a:off x="5873763" y="3433440"/>
            <a:ext cx="2484993" cy="1519934"/>
          </a:xfrm>
          <a:prstGeom prst="rect">
            <a:avLst/>
          </a:prstGeom>
          <a:ln w="12700">
            <a:miter lim="400000"/>
          </a:ln>
          <a:extLst>
            <a:ext uri="{C572A759-6A51-4108-AA02-DFA0A04FC94B}">
              <ma14:wrappingTextBoxFlag xmlns:ma14="http://schemas.microsoft.com/office/mac/drawingml/2011/main" val="1"/>
            </a:ext>
          </a:extLst>
        </p:spPr>
        <p:txBody>
          <a:bodyPr lIns="48766" tIns="48766" rIns="48766" bIns="48766">
            <a:spAutoFit/>
          </a:bodyPr>
          <a:lstStyle/>
          <a:p>
            <a:pPr defTabSz="650240">
              <a:defRPr b="0">
                <a:latin typeface="Calibri"/>
                <a:ea typeface="Calibri"/>
                <a:cs typeface="Calibri"/>
                <a:sym typeface="Calibri"/>
              </a:defRPr>
            </a:pPr>
            <a:r>
              <a:t>Offered all </a:t>
            </a:r>
          </a:p>
          <a:p>
            <a:pPr defTabSz="650240">
              <a:defRPr b="0">
                <a:latin typeface="Calibri"/>
                <a:ea typeface="Calibri"/>
                <a:cs typeface="Calibri"/>
                <a:sym typeface="Calibri"/>
              </a:defRPr>
            </a:pPr>
            <a:r>
              <a:t>types of intergenerational faith formation</a:t>
            </a:r>
          </a:p>
        </p:txBody>
      </p:sp>
      <p:sp>
        <p:nvSpPr>
          <p:cNvPr id="386" name="Candidates would be less self-aware"/>
          <p:cNvSpPr txBox="1"/>
          <p:nvPr/>
        </p:nvSpPr>
        <p:spPr>
          <a:xfrm>
            <a:off x="3569969" y="2300098"/>
            <a:ext cx="3197332" cy="1519934"/>
          </a:xfrm>
          <a:prstGeom prst="rect">
            <a:avLst/>
          </a:prstGeom>
          <a:ln w="12700">
            <a:miter lim="400000"/>
          </a:ln>
          <a:extLst>
            <a:ext uri="{C572A759-6A51-4108-AA02-DFA0A04FC94B}">
              <ma14:wrappingTextBoxFlag xmlns:ma14="http://schemas.microsoft.com/office/mac/drawingml/2011/main" val="1"/>
            </a:ext>
          </a:extLst>
        </p:spPr>
        <p:txBody>
          <a:bodyPr lIns="48766" tIns="48766" rIns="48766" bIns="48766">
            <a:spAutoFit/>
          </a:bodyPr>
          <a:lstStyle>
            <a:lvl1pPr defTabSz="650240">
              <a:defRPr b="0">
                <a:latin typeface="Calibri"/>
                <a:ea typeface="Calibri"/>
                <a:cs typeface="Calibri"/>
                <a:sym typeface="Calibri"/>
              </a:defRPr>
            </a:lvl1pPr>
          </a:lstStyle>
          <a:p>
            <a:pPr/>
            <a:r>
              <a:t>Equipped people of all ages with resources for forming with “on their own”</a:t>
            </a:r>
          </a:p>
        </p:txBody>
      </p:sp>
      <p:sp>
        <p:nvSpPr>
          <p:cNvPr id="387" name="Candidates would be less self-aware"/>
          <p:cNvSpPr txBox="1"/>
          <p:nvPr/>
        </p:nvSpPr>
        <p:spPr>
          <a:xfrm>
            <a:off x="601475" y="2138889"/>
            <a:ext cx="2277831" cy="1519934"/>
          </a:xfrm>
          <a:prstGeom prst="rect">
            <a:avLst/>
          </a:prstGeom>
          <a:ln w="12700">
            <a:miter lim="400000"/>
          </a:ln>
          <a:extLst>
            <a:ext uri="{C572A759-6A51-4108-AA02-DFA0A04FC94B}">
              <ma14:wrappingTextBoxFlag xmlns:ma14="http://schemas.microsoft.com/office/mac/drawingml/2011/main" val="1"/>
            </a:ext>
          </a:extLst>
        </p:spPr>
        <p:txBody>
          <a:bodyPr lIns="48766" tIns="48766" rIns="48766" bIns="48766">
            <a:spAutoFit/>
          </a:bodyPr>
          <a:lstStyle>
            <a:lvl1pPr defTabSz="650240">
              <a:defRPr b="0">
                <a:latin typeface="Calibri"/>
                <a:ea typeface="Calibri"/>
                <a:cs typeface="Calibri"/>
                <a:sym typeface="Calibri"/>
              </a:defRPr>
            </a:lvl1pPr>
          </a:lstStyle>
          <a:p>
            <a:pPr/>
            <a:r>
              <a:t>Offered age-specific faith formation on another day</a:t>
            </a:r>
          </a:p>
        </p:txBody>
      </p:sp>
      <p:sp>
        <p:nvSpPr>
          <p:cNvPr id="388" name="Candidates could get into misconduct"/>
          <p:cNvSpPr txBox="1"/>
          <p:nvPr/>
        </p:nvSpPr>
        <p:spPr>
          <a:xfrm>
            <a:off x="9911251" y="3611240"/>
            <a:ext cx="1746252" cy="1164334"/>
          </a:xfrm>
          <a:prstGeom prst="rect">
            <a:avLst/>
          </a:prstGeom>
          <a:ln w="12700">
            <a:miter lim="400000"/>
          </a:ln>
          <a:extLst>
            <a:ext uri="{C572A759-6A51-4108-AA02-DFA0A04FC94B}">
              <ma14:wrappingTextBoxFlag xmlns:ma14="http://schemas.microsoft.com/office/mac/drawingml/2011/main" val="1"/>
            </a:ext>
          </a:extLst>
        </p:spPr>
        <p:txBody>
          <a:bodyPr lIns="48766" tIns="48766" rIns="48766" bIns="48766">
            <a:spAutoFit/>
          </a:bodyPr>
          <a:lstStyle>
            <a:lvl1pPr defTabSz="650240">
              <a:defRPr b="0" sz="1800">
                <a:latin typeface="Calibri"/>
                <a:ea typeface="Calibri"/>
                <a:cs typeface="Calibri"/>
                <a:sym typeface="Calibri"/>
              </a:defRPr>
            </a:lvl1pPr>
          </a:lstStyle>
          <a:p>
            <a:pPr/>
            <a:r>
              <a:t>People across age groups form relationships</a:t>
            </a:r>
          </a:p>
        </p:txBody>
      </p:sp>
      <p:sp>
        <p:nvSpPr>
          <p:cNvPr id="389" name="Candidates could get into misconduct"/>
          <p:cNvSpPr txBox="1"/>
          <p:nvPr/>
        </p:nvSpPr>
        <p:spPr>
          <a:xfrm>
            <a:off x="9795874" y="2583389"/>
            <a:ext cx="1746253" cy="630934"/>
          </a:xfrm>
          <a:prstGeom prst="rect">
            <a:avLst/>
          </a:prstGeom>
          <a:ln w="12700">
            <a:miter lim="400000"/>
          </a:ln>
          <a:extLst>
            <a:ext uri="{C572A759-6A51-4108-AA02-DFA0A04FC94B}">
              <ma14:wrappingTextBoxFlag xmlns:ma14="http://schemas.microsoft.com/office/mac/drawingml/2011/main" val="1"/>
            </a:ext>
          </a:extLst>
        </p:spPr>
        <p:txBody>
          <a:bodyPr lIns="48766" tIns="48766" rIns="48766" bIns="48766">
            <a:spAutoFit/>
          </a:bodyPr>
          <a:lstStyle>
            <a:lvl1pPr defTabSz="650240">
              <a:defRPr b="0" sz="1800">
                <a:latin typeface="Calibri"/>
                <a:ea typeface="Calibri"/>
                <a:cs typeface="Calibri"/>
                <a:sym typeface="Calibri"/>
              </a:defRPr>
            </a:lvl1pPr>
          </a:lstStyle>
          <a:p>
            <a:pPr/>
            <a:r>
              <a:t>New leaders would emerge</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1" name="Title 1"/>
          <p:cNvSpPr txBox="1"/>
          <p:nvPr>
            <p:ph type="title"/>
          </p:nvPr>
        </p:nvSpPr>
        <p:spPr>
          <a:xfrm>
            <a:off x="2034474" y="7374780"/>
            <a:ext cx="9418298" cy="1051715"/>
          </a:xfrm>
          <a:prstGeom prst="rect">
            <a:avLst/>
          </a:prstGeom>
        </p:spPr>
        <p:txBody>
          <a:bodyPr/>
          <a:lstStyle>
            <a:lvl1pPr defTabSz="474675">
              <a:defRPr b="0" cap="none" sz="3600">
                <a:latin typeface="Calibri Light"/>
                <a:ea typeface="Calibri Light"/>
                <a:cs typeface="Calibri Light"/>
                <a:sym typeface="Calibri Light"/>
              </a:defRPr>
            </a:lvl1pPr>
          </a:lstStyle>
          <a:p>
            <a:pPr/>
            <a:r>
              <a:t>Trends, Innovation, Paradigm Shifts - T.I.P.S.</a:t>
            </a:r>
          </a:p>
        </p:txBody>
      </p:sp>
      <p:sp>
        <p:nvSpPr>
          <p:cNvPr id="392" name="Oval"/>
          <p:cNvSpPr/>
          <p:nvPr/>
        </p:nvSpPr>
        <p:spPr>
          <a:xfrm>
            <a:off x="5351808" y="3770958"/>
            <a:ext cx="2301188" cy="2211684"/>
          </a:xfrm>
          <a:prstGeom prst="ellipse">
            <a:avLst/>
          </a:prstGeom>
          <a:solidFill>
            <a:srgbClr val="FFFFFF"/>
          </a:solidFill>
          <a:ln w="12700">
            <a:solidFill>
              <a:srgbClr val="4F81BD"/>
            </a:solidFill>
          </a:ln>
          <a:effectLst>
            <a:outerShdw sx="100000" sy="100000" kx="0" ky="0" algn="b" rotWithShape="0" blurRad="25400" dist="12700" dir="5400000">
              <a:srgbClr val="000000">
                <a:alpha val="35000"/>
              </a:srgbClr>
            </a:outerShdw>
          </a:effectLst>
        </p:spPr>
        <p:txBody>
          <a:bodyPr lIns="65022" tIns="65022" rIns="65022" bIns="65022" anchor="ctr"/>
          <a:lstStyle/>
          <a:p>
            <a:pPr algn="l" defTabSz="650240">
              <a:defRPr b="0">
                <a:latin typeface="Calibri"/>
                <a:ea typeface="Calibri"/>
                <a:cs typeface="Calibri"/>
                <a:sym typeface="Calibri"/>
              </a:defRPr>
            </a:pPr>
          </a:p>
        </p:txBody>
      </p:sp>
      <p:sp>
        <p:nvSpPr>
          <p:cNvPr id="393" name="Oval"/>
          <p:cNvSpPr/>
          <p:nvPr/>
        </p:nvSpPr>
        <p:spPr>
          <a:xfrm>
            <a:off x="5742391" y="4165987"/>
            <a:ext cx="1520018" cy="1421626"/>
          </a:xfrm>
          <a:prstGeom prst="ellipse">
            <a:avLst/>
          </a:prstGeom>
          <a:solidFill>
            <a:srgbClr val="FFFFFF"/>
          </a:solidFill>
          <a:ln w="12700">
            <a:solidFill>
              <a:srgbClr val="4F81BD"/>
            </a:solidFill>
          </a:ln>
          <a:effectLst>
            <a:outerShdw sx="100000" sy="100000" kx="0" ky="0" algn="b" rotWithShape="0" blurRad="25400" dist="12700" dir="5400000">
              <a:srgbClr val="000000">
                <a:alpha val="35000"/>
              </a:srgbClr>
            </a:outerShdw>
          </a:effectLst>
        </p:spPr>
        <p:txBody>
          <a:bodyPr lIns="65022" tIns="65022" rIns="65022" bIns="65022" anchor="ctr"/>
          <a:lstStyle/>
          <a:p>
            <a:pPr algn="l" defTabSz="650240">
              <a:defRPr b="0">
                <a:latin typeface="Calibri"/>
                <a:ea typeface="Calibri"/>
                <a:cs typeface="Calibri"/>
                <a:sym typeface="Calibri"/>
              </a:defRPr>
            </a:pPr>
          </a:p>
        </p:txBody>
      </p:sp>
      <p:sp>
        <p:nvSpPr>
          <p:cNvPr id="394" name="Circle"/>
          <p:cNvSpPr/>
          <p:nvPr/>
        </p:nvSpPr>
        <p:spPr>
          <a:xfrm>
            <a:off x="6163733" y="4538133"/>
            <a:ext cx="677334" cy="677334"/>
          </a:xfrm>
          <a:prstGeom prst="ellipse">
            <a:avLst/>
          </a:prstGeom>
          <a:solidFill>
            <a:srgbClr val="FFFFFF"/>
          </a:solidFill>
          <a:ln w="12700">
            <a:solidFill>
              <a:srgbClr val="4F81BD"/>
            </a:solidFill>
          </a:ln>
          <a:effectLst>
            <a:outerShdw sx="100000" sy="100000" kx="0" ky="0" algn="b" rotWithShape="0" blurRad="25400" dist="12700" dir="5400000">
              <a:srgbClr val="000000">
                <a:alpha val="35000"/>
              </a:srgbClr>
            </a:outerShdw>
          </a:effectLst>
        </p:spPr>
        <p:txBody>
          <a:bodyPr lIns="65022" tIns="65022" rIns="65022" bIns="65022" anchor="ctr"/>
          <a:lstStyle/>
          <a:p>
            <a:pPr algn="l" defTabSz="650240">
              <a:defRPr b="0">
                <a:latin typeface="Calibri"/>
                <a:ea typeface="Calibri"/>
                <a:cs typeface="Calibri"/>
                <a:sym typeface="Calibri"/>
              </a:defRPr>
            </a:pPr>
          </a:p>
        </p:txBody>
      </p:sp>
      <p:sp>
        <p:nvSpPr>
          <p:cNvPr id="395" name="Line"/>
          <p:cNvSpPr/>
          <p:nvPr/>
        </p:nvSpPr>
        <p:spPr>
          <a:xfrm flipV="1">
            <a:off x="6472690" y="3048756"/>
            <a:ext cx="59421" cy="3656088"/>
          </a:xfrm>
          <a:prstGeom prst="line">
            <a:avLst/>
          </a:prstGeom>
          <a:ln w="12700">
            <a:solidFill>
              <a:srgbClr val="4F81BD"/>
            </a:solidFill>
          </a:ln>
          <a:effectLst>
            <a:outerShdw sx="100000" sy="100000" kx="0" ky="0" algn="b" rotWithShape="0" blurRad="25400" dist="12700" dir="5400000">
              <a:srgbClr val="000000">
                <a:alpha val="38000"/>
              </a:srgbClr>
            </a:outerShdw>
          </a:effectLst>
        </p:spPr>
        <p:txBody>
          <a:bodyPr lIns="65022" tIns="65022" rIns="65022" bIns="65022"/>
          <a:lstStyle/>
          <a:p>
            <a:pPr algn="l" defTabSz="650240">
              <a:defRPr b="0">
                <a:solidFill>
                  <a:srgbClr val="292934"/>
                </a:solidFill>
                <a:latin typeface="Helvetica"/>
                <a:ea typeface="Helvetica"/>
                <a:cs typeface="Helvetica"/>
                <a:sym typeface="Helvetica"/>
              </a:defRPr>
            </a:pPr>
          </a:p>
        </p:txBody>
      </p:sp>
      <p:sp>
        <p:nvSpPr>
          <p:cNvPr id="396" name="Line"/>
          <p:cNvSpPr/>
          <p:nvPr/>
        </p:nvSpPr>
        <p:spPr>
          <a:xfrm flipH="1" flipV="1">
            <a:off x="5126715" y="3706046"/>
            <a:ext cx="2751370" cy="2341508"/>
          </a:xfrm>
          <a:prstGeom prst="line">
            <a:avLst/>
          </a:prstGeom>
          <a:ln w="12700">
            <a:solidFill>
              <a:srgbClr val="4F81BD"/>
            </a:solidFill>
          </a:ln>
          <a:effectLst>
            <a:outerShdw sx="100000" sy="100000" kx="0" ky="0" algn="b" rotWithShape="0" blurRad="25400" dist="12700" dir="5400000">
              <a:srgbClr val="000000">
                <a:alpha val="38000"/>
              </a:srgbClr>
            </a:outerShdw>
          </a:effectLst>
        </p:spPr>
        <p:txBody>
          <a:bodyPr lIns="65022" tIns="65022" rIns="65022" bIns="65022"/>
          <a:lstStyle/>
          <a:p>
            <a:pPr algn="l" defTabSz="650240">
              <a:defRPr b="0">
                <a:solidFill>
                  <a:srgbClr val="292934"/>
                </a:solidFill>
                <a:latin typeface="Helvetica"/>
                <a:ea typeface="Helvetica"/>
                <a:cs typeface="Helvetica"/>
                <a:sym typeface="Helvetica"/>
              </a:defRPr>
            </a:pPr>
          </a:p>
        </p:txBody>
      </p:sp>
      <p:sp>
        <p:nvSpPr>
          <p:cNvPr id="397" name="Line"/>
          <p:cNvSpPr/>
          <p:nvPr/>
        </p:nvSpPr>
        <p:spPr>
          <a:xfrm flipV="1">
            <a:off x="5392325" y="3457367"/>
            <a:ext cx="2447199" cy="2631875"/>
          </a:xfrm>
          <a:prstGeom prst="line">
            <a:avLst/>
          </a:prstGeom>
          <a:ln w="12700">
            <a:solidFill>
              <a:srgbClr val="4F81BD"/>
            </a:solidFill>
          </a:ln>
          <a:effectLst>
            <a:outerShdw sx="100000" sy="100000" kx="0" ky="0" algn="b" rotWithShape="0" blurRad="25400" dist="12700" dir="5400000">
              <a:srgbClr val="000000">
                <a:alpha val="38000"/>
              </a:srgbClr>
            </a:outerShdw>
          </a:effectLst>
        </p:spPr>
        <p:txBody>
          <a:bodyPr lIns="65022" tIns="65022" rIns="65022" bIns="65022"/>
          <a:lstStyle/>
          <a:p>
            <a:pPr algn="l" defTabSz="650240">
              <a:defRPr b="0">
                <a:solidFill>
                  <a:srgbClr val="292934"/>
                </a:solidFill>
                <a:latin typeface="Helvetica"/>
                <a:ea typeface="Helvetica"/>
                <a:cs typeface="Helvetica"/>
                <a:sym typeface="Helvetica"/>
              </a:defRPr>
            </a:pPr>
          </a:p>
        </p:txBody>
      </p:sp>
      <p:sp>
        <p:nvSpPr>
          <p:cNvPr id="398" name="Technology"/>
          <p:cNvSpPr txBox="1"/>
          <p:nvPr/>
        </p:nvSpPr>
        <p:spPr>
          <a:xfrm>
            <a:off x="3823572" y="4685791"/>
            <a:ext cx="1619797" cy="453134"/>
          </a:xfrm>
          <a:prstGeom prst="rect">
            <a:avLst/>
          </a:prstGeom>
          <a:ln w="12700">
            <a:miter lim="400000"/>
          </a:ln>
          <a:extLst>
            <a:ext uri="{C572A759-6A51-4108-AA02-DFA0A04FC94B}">
              <ma14:wrappingTextBoxFlag xmlns:ma14="http://schemas.microsoft.com/office/mac/drawingml/2011/main" val="1"/>
            </a:ext>
          </a:extLst>
        </p:spPr>
        <p:txBody>
          <a:bodyPr wrap="none" lIns="48766" tIns="48766" rIns="48766" bIns="48766">
            <a:spAutoFit/>
          </a:bodyPr>
          <a:lstStyle>
            <a:lvl1pPr algn="l" defTabSz="650240">
              <a:defRPr b="0">
                <a:latin typeface="Calibri"/>
                <a:ea typeface="Calibri"/>
                <a:cs typeface="Calibri"/>
                <a:sym typeface="Calibri"/>
              </a:defRPr>
            </a:lvl1pPr>
          </a:lstStyle>
          <a:p>
            <a:pPr/>
            <a:r>
              <a:t>Technology</a:t>
            </a:r>
          </a:p>
        </p:txBody>
      </p:sp>
      <p:sp>
        <p:nvSpPr>
          <p:cNvPr id="399" name="Education"/>
          <p:cNvSpPr txBox="1"/>
          <p:nvPr/>
        </p:nvSpPr>
        <p:spPr>
          <a:xfrm>
            <a:off x="7869266" y="4685791"/>
            <a:ext cx="1458766" cy="453134"/>
          </a:xfrm>
          <a:prstGeom prst="rect">
            <a:avLst/>
          </a:prstGeom>
          <a:ln w="12700">
            <a:miter lim="400000"/>
          </a:ln>
          <a:extLst>
            <a:ext uri="{C572A759-6A51-4108-AA02-DFA0A04FC94B}">
              <ma14:wrappingTextBoxFlag xmlns:ma14="http://schemas.microsoft.com/office/mac/drawingml/2011/main" val="1"/>
            </a:ext>
          </a:extLst>
        </p:spPr>
        <p:txBody>
          <a:bodyPr wrap="none" lIns="48766" tIns="48766" rIns="48766" bIns="48766">
            <a:spAutoFit/>
          </a:bodyPr>
          <a:lstStyle>
            <a:lvl1pPr algn="l" defTabSz="650240">
              <a:defRPr b="0">
                <a:latin typeface="Calibri"/>
                <a:ea typeface="Calibri"/>
                <a:cs typeface="Calibri"/>
                <a:sym typeface="Calibri"/>
              </a:defRPr>
            </a:lvl1pPr>
          </a:lstStyle>
          <a:p>
            <a:pPr/>
            <a:r>
              <a:t>Education</a:t>
            </a:r>
          </a:p>
        </p:txBody>
      </p:sp>
      <p:sp>
        <p:nvSpPr>
          <p:cNvPr id="400" name="Demographics"/>
          <p:cNvSpPr txBox="1"/>
          <p:nvPr/>
        </p:nvSpPr>
        <p:spPr>
          <a:xfrm>
            <a:off x="4355740" y="6299638"/>
            <a:ext cx="2009132" cy="453134"/>
          </a:xfrm>
          <a:prstGeom prst="rect">
            <a:avLst/>
          </a:prstGeom>
          <a:ln w="12700">
            <a:miter lim="400000"/>
          </a:ln>
          <a:extLst>
            <a:ext uri="{C572A759-6A51-4108-AA02-DFA0A04FC94B}">
              <ma14:wrappingTextBoxFlag xmlns:ma14="http://schemas.microsoft.com/office/mac/drawingml/2011/main" val="1"/>
            </a:ext>
          </a:extLst>
        </p:spPr>
        <p:txBody>
          <a:bodyPr wrap="none" lIns="48766" tIns="48766" rIns="48766" bIns="48766">
            <a:spAutoFit/>
          </a:bodyPr>
          <a:lstStyle>
            <a:lvl1pPr algn="l" defTabSz="650240">
              <a:defRPr b="0">
                <a:latin typeface="Calibri"/>
                <a:ea typeface="Calibri"/>
                <a:cs typeface="Calibri"/>
                <a:sym typeface="Calibri"/>
              </a:defRPr>
            </a:lvl1pPr>
          </a:lstStyle>
          <a:p>
            <a:pPr/>
            <a:r>
              <a:t>Demographics</a:t>
            </a:r>
          </a:p>
        </p:txBody>
      </p:sp>
      <p:sp>
        <p:nvSpPr>
          <p:cNvPr id="401" name="Economics"/>
          <p:cNvSpPr txBox="1"/>
          <p:nvPr/>
        </p:nvSpPr>
        <p:spPr>
          <a:xfrm>
            <a:off x="6631785" y="6301896"/>
            <a:ext cx="1532287" cy="453134"/>
          </a:xfrm>
          <a:prstGeom prst="rect">
            <a:avLst/>
          </a:prstGeom>
          <a:ln w="12700">
            <a:miter lim="400000"/>
          </a:ln>
          <a:extLst>
            <a:ext uri="{C572A759-6A51-4108-AA02-DFA0A04FC94B}">
              <ma14:wrappingTextBoxFlag xmlns:ma14="http://schemas.microsoft.com/office/mac/drawingml/2011/main" val="1"/>
            </a:ext>
          </a:extLst>
        </p:spPr>
        <p:txBody>
          <a:bodyPr wrap="none" lIns="48766" tIns="48766" rIns="48766" bIns="48766">
            <a:spAutoFit/>
          </a:bodyPr>
          <a:lstStyle>
            <a:lvl1pPr algn="l" defTabSz="650240">
              <a:defRPr b="0">
                <a:latin typeface="Calibri"/>
                <a:ea typeface="Calibri"/>
                <a:cs typeface="Calibri"/>
                <a:sym typeface="Calibri"/>
              </a:defRPr>
            </a:lvl1pPr>
          </a:lstStyle>
          <a:p>
            <a:pPr/>
            <a:r>
              <a:t>Economics</a:t>
            </a:r>
          </a:p>
        </p:txBody>
      </p:sp>
      <p:sp>
        <p:nvSpPr>
          <p:cNvPr id="402" name="Cultural Shifts"/>
          <p:cNvSpPr txBox="1"/>
          <p:nvPr/>
        </p:nvSpPr>
        <p:spPr>
          <a:xfrm>
            <a:off x="4332007" y="3067848"/>
            <a:ext cx="2053632" cy="453134"/>
          </a:xfrm>
          <a:prstGeom prst="rect">
            <a:avLst/>
          </a:prstGeom>
          <a:ln w="12700">
            <a:miter lim="400000"/>
          </a:ln>
          <a:extLst>
            <a:ext uri="{C572A759-6A51-4108-AA02-DFA0A04FC94B}">
              <ma14:wrappingTextBoxFlag xmlns:ma14="http://schemas.microsoft.com/office/mac/drawingml/2011/main" val="1"/>
            </a:ext>
          </a:extLst>
        </p:spPr>
        <p:txBody>
          <a:bodyPr wrap="none" lIns="48766" tIns="48766" rIns="48766" bIns="48766">
            <a:spAutoFit/>
          </a:bodyPr>
          <a:lstStyle>
            <a:lvl1pPr algn="l" defTabSz="650240">
              <a:defRPr b="0">
                <a:latin typeface="Calibri"/>
                <a:ea typeface="Calibri"/>
                <a:cs typeface="Calibri"/>
                <a:sym typeface="Calibri"/>
              </a:defRPr>
            </a:lvl1pPr>
          </a:lstStyle>
          <a:p>
            <a:pPr/>
            <a:r>
              <a:t>Cultural Shifts</a:t>
            </a:r>
          </a:p>
        </p:txBody>
      </p:sp>
      <p:sp>
        <p:nvSpPr>
          <p:cNvPr id="403" name="Spirituality"/>
          <p:cNvSpPr txBox="1"/>
          <p:nvPr/>
        </p:nvSpPr>
        <p:spPr>
          <a:xfrm>
            <a:off x="6596781" y="3067848"/>
            <a:ext cx="1614440" cy="453134"/>
          </a:xfrm>
          <a:prstGeom prst="rect">
            <a:avLst/>
          </a:prstGeom>
          <a:ln w="12700">
            <a:miter lim="400000"/>
          </a:ln>
          <a:extLst>
            <a:ext uri="{C572A759-6A51-4108-AA02-DFA0A04FC94B}">
              <ma14:wrappingTextBoxFlag xmlns:ma14="http://schemas.microsoft.com/office/mac/drawingml/2011/main" val="1"/>
            </a:ext>
          </a:extLst>
        </p:spPr>
        <p:txBody>
          <a:bodyPr wrap="none" lIns="48766" tIns="48766" rIns="48766" bIns="48766">
            <a:spAutoFit/>
          </a:bodyPr>
          <a:lstStyle>
            <a:lvl1pPr algn="l" defTabSz="650240">
              <a:defRPr b="0">
                <a:latin typeface="Calibri"/>
                <a:ea typeface="Calibri"/>
                <a:cs typeface="Calibri"/>
                <a:sym typeface="Calibri"/>
              </a:defRPr>
            </a:lvl1pPr>
          </a:lstStyle>
          <a:p>
            <a:pPr/>
            <a:r>
              <a:t>Spirituality</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5" name="Title 1"/>
          <p:cNvSpPr txBox="1"/>
          <p:nvPr>
            <p:ph type="title"/>
          </p:nvPr>
        </p:nvSpPr>
        <p:spPr>
          <a:xfrm>
            <a:off x="2021741" y="7928168"/>
            <a:ext cx="9418299" cy="1051714"/>
          </a:xfrm>
          <a:prstGeom prst="rect">
            <a:avLst/>
          </a:prstGeom>
        </p:spPr>
        <p:txBody>
          <a:bodyPr/>
          <a:lstStyle>
            <a:lvl1pPr defTabSz="448665">
              <a:defRPr cap="none" sz="3450">
                <a:latin typeface="Calibri Light"/>
                <a:ea typeface="Calibri Light"/>
                <a:cs typeface="Calibri Light"/>
                <a:sym typeface="Calibri Light"/>
              </a:defRPr>
            </a:lvl1pPr>
          </a:lstStyle>
          <a:p>
            <a:pPr/>
            <a:r>
              <a:t>Trends, Innovation, Paradigm Shifts - T.I.P.S.</a:t>
            </a:r>
          </a:p>
        </p:txBody>
      </p:sp>
      <p:sp>
        <p:nvSpPr>
          <p:cNvPr id="406" name="Oval"/>
          <p:cNvSpPr/>
          <p:nvPr/>
        </p:nvSpPr>
        <p:spPr>
          <a:xfrm>
            <a:off x="5351808" y="3770958"/>
            <a:ext cx="2301185" cy="2211684"/>
          </a:xfrm>
          <a:prstGeom prst="ellipse">
            <a:avLst/>
          </a:prstGeom>
          <a:solidFill>
            <a:srgbClr val="FFFFFF"/>
          </a:solidFill>
          <a:ln w="25400">
            <a:solidFill>
              <a:srgbClr val="4F81BD"/>
            </a:solidFill>
          </a:ln>
          <a:effectLst>
            <a:outerShdw sx="100000" sy="100000" kx="0" ky="0" algn="b" rotWithShape="0" blurRad="38100" dist="12700" dir="5400000">
              <a:srgbClr val="000000">
                <a:alpha val="35000"/>
              </a:srgbClr>
            </a:outerShdw>
          </a:effectLst>
        </p:spPr>
        <p:txBody>
          <a:bodyPr lIns="48767" tIns="48767" rIns="48767" bIns="48767" anchor="ctr"/>
          <a:lstStyle/>
          <a:p>
            <a:pPr algn="l" defTabSz="650240">
              <a:defRPr b="0">
                <a:latin typeface="Calibri"/>
                <a:ea typeface="Calibri"/>
                <a:cs typeface="Calibri"/>
                <a:sym typeface="Calibri"/>
              </a:defRPr>
            </a:pPr>
          </a:p>
        </p:txBody>
      </p:sp>
      <p:sp>
        <p:nvSpPr>
          <p:cNvPr id="407" name="Oval"/>
          <p:cNvSpPr/>
          <p:nvPr/>
        </p:nvSpPr>
        <p:spPr>
          <a:xfrm>
            <a:off x="5742392" y="4165988"/>
            <a:ext cx="1520016" cy="1421624"/>
          </a:xfrm>
          <a:prstGeom prst="ellipse">
            <a:avLst/>
          </a:prstGeom>
          <a:solidFill>
            <a:srgbClr val="FFFFFF"/>
          </a:solidFill>
          <a:ln w="25400">
            <a:solidFill>
              <a:srgbClr val="4F81BD"/>
            </a:solidFill>
          </a:ln>
          <a:effectLst>
            <a:outerShdw sx="100000" sy="100000" kx="0" ky="0" algn="b" rotWithShape="0" blurRad="38100" dist="12700" dir="5400000">
              <a:srgbClr val="000000">
                <a:alpha val="35000"/>
              </a:srgbClr>
            </a:outerShdw>
          </a:effectLst>
        </p:spPr>
        <p:txBody>
          <a:bodyPr lIns="48767" tIns="48767" rIns="48767" bIns="48767" anchor="ctr"/>
          <a:lstStyle/>
          <a:p>
            <a:pPr algn="l" defTabSz="650240">
              <a:defRPr b="0">
                <a:latin typeface="Calibri"/>
                <a:ea typeface="Calibri"/>
                <a:cs typeface="Calibri"/>
                <a:sym typeface="Calibri"/>
              </a:defRPr>
            </a:pPr>
          </a:p>
        </p:txBody>
      </p:sp>
      <p:sp>
        <p:nvSpPr>
          <p:cNvPr id="408" name="Circle"/>
          <p:cNvSpPr/>
          <p:nvPr/>
        </p:nvSpPr>
        <p:spPr>
          <a:xfrm>
            <a:off x="6163733" y="4538133"/>
            <a:ext cx="677334" cy="677334"/>
          </a:xfrm>
          <a:prstGeom prst="ellipse">
            <a:avLst/>
          </a:prstGeom>
          <a:solidFill>
            <a:srgbClr val="FFFFFF"/>
          </a:solidFill>
          <a:ln w="25400">
            <a:solidFill>
              <a:srgbClr val="4F81BD"/>
            </a:solidFill>
          </a:ln>
          <a:effectLst>
            <a:outerShdw sx="100000" sy="100000" kx="0" ky="0" algn="b" rotWithShape="0" blurRad="38100" dist="12700" dir="5400000">
              <a:srgbClr val="000000">
                <a:alpha val="35000"/>
              </a:srgbClr>
            </a:outerShdw>
          </a:effectLst>
        </p:spPr>
        <p:txBody>
          <a:bodyPr lIns="48767" tIns="48767" rIns="48767" bIns="48767" anchor="ctr"/>
          <a:lstStyle/>
          <a:p>
            <a:pPr algn="l" defTabSz="650240">
              <a:defRPr b="0">
                <a:latin typeface="Calibri"/>
                <a:ea typeface="Calibri"/>
                <a:cs typeface="Calibri"/>
                <a:sym typeface="Calibri"/>
              </a:defRPr>
            </a:pPr>
          </a:p>
        </p:txBody>
      </p:sp>
      <p:sp>
        <p:nvSpPr>
          <p:cNvPr id="409" name="Line"/>
          <p:cNvSpPr/>
          <p:nvPr/>
        </p:nvSpPr>
        <p:spPr>
          <a:xfrm flipV="1">
            <a:off x="6472689" y="3048757"/>
            <a:ext cx="59421" cy="3656086"/>
          </a:xfrm>
          <a:prstGeom prst="line">
            <a:avLst/>
          </a:prstGeom>
          <a:ln w="25400">
            <a:solidFill>
              <a:srgbClr val="4F81BD"/>
            </a:solidFill>
          </a:ln>
          <a:effectLst>
            <a:outerShdw sx="100000" sy="100000" kx="0" ky="0" algn="b" rotWithShape="0" blurRad="38100" dist="12700" dir="5400000">
              <a:srgbClr val="000000">
                <a:alpha val="38000"/>
              </a:srgbClr>
            </a:outerShdw>
          </a:effectLst>
        </p:spPr>
        <p:txBody>
          <a:bodyPr lIns="48767" tIns="48767" rIns="48767" bIns="48767"/>
          <a:lstStyle/>
          <a:p>
            <a:pPr algn="l" defTabSz="650240">
              <a:defRPr b="0">
                <a:latin typeface="Calibri"/>
                <a:ea typeface="Calibri"/>
                <a:cs typeface="Calibri"/>
                <a:sym typeface="Calibri"/>
              </a:defRPr>
            </a:pPr>
          </a:p>
        </p:txBody>
      </p:sp>
      <p:sp>
        <p:nvSpPr>
          <p:cNvPr id="410" name="Line"/>
          <p:cNvSpPr/>
          <p:nvPr/>
        </p:nvSpPr>
        <p:spPr>
          <a:xfrm flipH="1" flipV="1">
            <a:off x="5126715" y="3706047"/>
            <a:ext cx="2751370" cy="2341506"/>
          </a:xfrm>
          <a:prstGeom prst="line">
            <a:avLst/>
          </a:prstGeom>
          <a:ln w="25400">
            <a:solidFill>
              <a:srgbClr val="4F81BD"/>
            </a:solidFill>
          </a:ln>
          <a:effectLst>
            <a:outerShdw sx="100000" sy="100000" kx="0" ky="0" algn="b" rotWithShape="0" blurRad="38100" dist="12700" dir="5400000">
              <a:srgbClr val="000000">
                <a:alpha val="38000"/>
              </a:srgbClr>
            </a:outerShdw>
          </a:effectLst>
        </p:spPr>
        <p:txBody>
          <a:bodyPr lIns="48767" tIns="48767" rIns="48767" bIns="48767"/>
          <a:lstStyle/>
          <a:p>
            <a:pPr algn="l" defTabSz="650240">
              <a:defRPr b="0">
                <a:latin typeface="Calibri"/>
                <a:ea typeface="Calibri"/>
                <a:cs typeface="Calibri"/>
                <a:sym typeface="Calibri"/>
              </a:defRPr>
            </a:pPr>
          </a:p>
        </p:txBody>
      </p:sp>
      <p:sp>
        <p:nvSpPr>
          <p:cNvPr id="411" name="Line"/>
          <p:cNvSpPr/>
          <p:nvPr/>
        </p:nvSpPr>
        <p:spPr>
          <a:xfrm flipV="1">
            <a:off x="5392326" y="3457368"/>
            <a:ext cx="2447198" cy="2631874"/>
          </a:xfrm>
          <a:prstGeom prst="line">
            <a:avLst/>
          </a:prstGeom>
          <a:ln w="25400">
            <a:solidFill>
              <a:srgbClr val="4F81BD"/>
            </a:solidFill>
          </a:ln>
          <a:effectLst>
            <a:outerShdw sx="100000" sy="100000" kx="0" ky="0" algn="b" rotWithShape="0" blurRad="38100" dist="12700" dir="5400000">
              <a:srgbClr val="000000">
                <a:alpha val="38000"/>
              </a:srgbClr>
            </a:outerShdw>
          </a:effectLst>
        </p:spPr>
        <p:txBody>
          <a:bodyPr lIns="48767" tIns="48767" rIns="48767" bIns="48767"/>
          <a:lstStyle/>
          <a:p>
            <a:pPr algn="l" defTabSz="650240">
              <a:defRPr b="0">
                <a:latin typeface="Calibri"/>
                <a:ea typeface="Calibri"/>
                <a:cs typeface="Calibri"/>
                <a:sym typeface="Calibri"/>
              </a:defRPr>
            </a:pPr>
          </a:p>
        </p:txBody>
      </p:sp>
      <p:sp>
        <p:nvSpPr>
          <p:cNvPr id="412" name="Technology"/>
          <p:cNvSpPr txBox="1"/>
          <p:nvPr/>
        </p:nvSpPr>
        <p:spPr>
          <a:xfrm>
            <a:off x="3823572" y="4685791"/>
            <a:ext cx="1619801" cy="453137"/>
          </a:xfrm>
          <a:prstGeom prst="rect">
            <a:avLst/>
          </a:prstGeom>
          <a:ln w="12700">
            <a:miter lim="400000"/>
          </a:ln>
          <a:extLst>
            <a:ext uri="{C572A759-6A51-4108-AA02-DFA0A04FC94B}">
              <ma14:wrappingTextBoxFlag xmlns:ma14="http://schemas.microsoft.com/office/mac/drawingml/2011/main" val="1"/>
            </a:ext>
          </a:extLst>
        </p:spPr>
        <p:txBody>
          <a:bodyPr wrap="none" lIns="48767" tIns="48767" rIns="48767" bIns="48767">
            <a:spAutoFit/>
          </a:bodyPr>
          <a:lstStyle>
            <a:lvl1pPr algn="l" defTabSz="650240">
              <a:defRPr b="0">
                <a:latin typeface="Calibri"/>
                <a:ea typeface="Calibri"/>
                <a:cs typeface="Calibri"/>
                <a:sym typeface="Calibri"/>
              </a:defRPr>
            </a:lvl1pPr>
          </a:lstStyle>
          <a:p>
            <a:pPr/>
            <a:r>
              <a:t>Technology</a:t>
            </a:r>
          </a:p>
        </p:txBody>
      </p:sp>
      <p:sp>
        <p:nvSpPr>
          <p:cNvPr id="413" name="Education"/>
          <p:cNvSpPr txBox="1"/>
          <p:nvPr/>
        </p:nvSpPr>
        <p:spPr>
          <a:xfrm>
            <a:off x="7869266" y="4685791"/>
            <a:ext cx="1458769" cy="453137"/>
          </a:xfrm>
          <a:prstGeom prst="rect">
            <a:avLst/>
          </a:prstGeom>
          <a:ln w="12700">
            <a:miter lim="400000"/>
          </a:ln>
          <a:extLst>
            <a:ext uri="{C572A759-6A51-4108-AA02-DFA0A04FC94B}">
              <ma14:wrappingTextBoxFlag xmlns:ma14="http://schemas.microsoft.com/office/mac/drawingml/2011/main" val="1"/>
            </a:ext>
          </a:extLst>
        </p:spPr>
        <p:txBody>
          <a:bodyPr wrap="none" lIns="48767" tIns="48767" rIns="48767" bIns="48767">
            <a:spAutoFit/>
          </a:bodyPr>
          <a:lstStyle>
            <a:lvl1pPr algn="l" defTabSz="650240">
              <a:defRPr b="0">
                <a:latin typeface="Calibri"/>
                <a:ea typeface="Calibri"/>
                <a:cs typeface="Calibri"/>
                <a:sym typeface="Calibri"/>
              </a:defRPr>
            </a:lvl1pPr>
          </a:lstStyle>
          <a:p>
            <a:pPr/>
            <a:r>
              <a:t>Education</a:t>
            </a:r>
          </a:p>
        </p:txBody>
      </p:sp>
      <p:sp>
        <p:nvSpPr>
          <p:cNvPr id="414" name="Demographics"/>
          <p:cNvSpPr txBox="1"/>
          <p:nvPr/>
        </p:nvSpPr>
        <p:spPr>
          <a:xfrm>
            <a:off x="4398883" y="6301897"/>
            <a:ext cx="2009135" cy="453137"/>
          </a:xfrm>
          <a:prstGeom prst="rect">
            <a:avLst/>
          </a:prstGeom>
          <a:ln w="12700">
            <a:miter lim="400000"/>
          </a:ln>
          <a:extLst>
            <a:ext uri="{C572A759-6A51-4108-AA02-DFA0A04FC94B}">
              <ma14:wrappingTextBoxFlag xmlns:ma14="http://schemas.microsoft.com/office/mac/drawingml/2011/main" val="1"/>
            </a:ext>
          </a:extLst>
        </p:spPr>
        <p:txBody>
          <a:bodyPr wrap="none" lIns="48767" tIns="48767" rIns="48767" bIns="48767">
            <a:spAutoFit/>
          </a:bodyPr>
          <a:lstStyle>
            <a:lvl1pPr algn="l" defTabSz="650240">
              <a:defRPr b="0">
                <a:latin typeface="Calibri"/>
                <a:ea typeface="Calibri"/>
                <a:cs typeface="Calibri"/>
                <a:sym typeface="Calibri"/>
              </a:defRPr>
            </a:lvl1pPr>
          </a:lstStyle>
          <a:p>
            <a:pPr/>
            <a:r>
              <a:t>Demographics</a:t>
            </a:r>
          </a:p>
        </p:txBody>
      </p:sp>
      <p:sp>
        <p:nvSpPr>
          <p:cNvPr id="415" name="Economics"/>
          <p:cNvSpPr txBox="1"/>
          <p:nvPr/>
        </p:nvSpPr>
        <p:spPr>
          <a:xfrm>
            <a:off x="6631786" y="6301897"/>
            <a:ext cx="1532290" cy="453137"/>
          </a:xfrm>
          <a:prstGeom prst="rect">
            <a:avLst/>
          </a:prstGeom>
          <a:ln w="12700">
            <a:miter lim="400000"/>
          </a:ln>
          <a:extLst>
            <a:ext uri="{C572A759-6A51-4108-AA02-DFA0A04FC94B}">
              <ma14:wrappingTextBoxFlag xmlns:ma14="http://schemas.microsoft.com/office/mac/drawingml/2011/main" val="1"/>
            </a:ext>
          </a:extLst>
        </p:spPr>
        <p:txBody>
          <a:bodyPr wrap="none" lIns="48767" tIns="48767" rIns="48767" bIns="48767">
            <a:spAutoFit/>
          </a:bodyPr>
          <a:lstStyle>
            <a:lvl1pPr algn="l" defTabSz="650240">
              <a:defRPr b="0">
                <a:latin typeface="Calibri"/>
                <a:ea typeface="Calibri"/>
                <a:cs typeface="Calibri"/>
                <a:sym typeface="Calibri"/>
              </a:defRPr>
            </a:lvl1pPr>
          </a:lstStyle>
          <a:p>
            <a:pPr/>
            <a:r>
              <a:t>Economics</a:t>
            </a:r>
          </a:p>
        </p:txBody>
      </p:sp>
      <p:sp>
        <p:nvSpPr>
          <p:cNvPr id="416" name="Cultural Shifts"/>
          <p:cNvSpPr txBox="1"/>
          <p:nvPr/>
        </p:nvSpPr>
        <p:spPr>
          <a:xfrm>
            <a:off x="4376633" y="3067849"/>
            <a:ext cx="2053635" cy="453137"/>
          </a:xfrm>
          <a:prstGeom prst="rect">
            <a:avLst/>
          </a:prstGeom>
          <a:ln w="12700">
            <a:miter lim="400000"/>
          </a:ln>
          <a:extLst>
            <a:ext uri="{C572A759-6A51-4108-AA02-DFA0A04FC94B}">
              <ma14:wrappingTextBoxFlag xmlns:ma14="http://schemas.microsoft.com/office/mac/drawingml/2011/main" val="1"/>
            </a:ext>
          </a:extLst>
        </p:spPr>
        <p:txBody>
          <a:bodyPr wrap="none" lIns="48767" tIns="48767" rIns="48767" bIns="48767">
            <a:spAutoFit/>
          </a:bodyPr>
          <a:lstStyle>
            <a:lvl1pPr algn="l" defTabSz="650240">
              <a:defRPr b="0">
                <a:latin typeface="Calibri"/>
                <a:ea typeface="Calibri"/>
                <a:cs typeface="Calibri"/>
                <a:sym typeface="Calibri"/>
              </a:defRPr>
            </a:lvl1pPr>
          </a:lstStyle>
          <a:p>
            <a:pPr/>
            <a:r>
              <a:t>Cultural Shifts</a:t>
            </a:r>
          </a:p>
        </p:txBody>
      </p:sp>
      <p:sp>
        <p:nvSpPr>
          <p:cNvPr id="417" name="Spirituality"/>
          <p:cNvSpPr txBox="1"/>
          <p:nvPr/>
        </p:nvSpPr>
        <p:spPr>
          <a:xfrm>
            <a:off x="6596782" y="3067849"/>
            <a:ext cx="1614443" cy="453137"/>
          </a:xfrm>
          <a:prstGeom prst="rect">
            <a:avLst/>
          </a:prstGeom>
          <a:ln w="12700">
            <a:miter lim="400000"/>
          </a:ln>
          <a:extLst>
            <a:ext uri="{C572A759-6A51-4108-AA02-DFA0A04FC94B}">
              <ma14:wrappingTextBoxFlag xmlns:ma14="http://schemas.microsoft.com/office/mac/drawingml/2011/main" val="1"/>
            </a:ext>
          </a:extLst>
        </p:spPr>
        <p:txBody>
          <a:bodyPr wrap="none" lIns="48767" tIns="48767" rIns="48767" bIns="48767">
            <a:spAutoFit/>
          </a:bodyPr>
          <a:lstStyle>
            <a:lvl1pPr algn="l" defTabSz="650240">
              <a:defRPr b="0">
                <a:latin typeface="Calibri"/>
                <a:ea typeface="Calibri"/>
                <a:cs typeface="Calibri"/>
                <a:sym typeface="Calibri"/>
              </a:defRPr>
            </a:lvl1pPr>
          </a:lstStyle>
          <a:p>
            <a:pPr/>
            <a:r>
              <a:t>Spirituality</a:t>
            </a:r>
          </a:p>
        </p:txBody>
      </p:sp>
      <p:sp>
        <p:nvSpPr>
          <p:cNvPr id="418" name="Diversified, Centralized Communication"/>
          <p:cNvSpPr txBox="1"/>
          <p:nvPr/>
        </p:nvSpPr>
        <p:spPr>
          <a:xfrm>
            <a:off x="1746345" y="3373916"/>
            <a:ext cx="2600565" cy="11976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chemeClr val="accent1">
                    <a:lumOff val="-13575"/>
                  </a:schemeClr>
                </a:solidFill>
              </a:defRPr>
            </a:lvl1pPr>
          </a:lstStyle>
          <a:p>
            <a:pPr/>
            <a:r>
              <a:t>Diversified, Centralized Communication</a:t>
            </a:r>
          </a:p>
        </p:txBody>
      </p:sp>
      <p:sp>
        <p:nvSpPr>
          <p:cNvPr id="419" name="Artificial Intelligence"/>
          <p:cNvSpPr txBox="1"/>
          <p:nvPr/>
        </p:nvSpPr>
        <p:spPr>
          <a:xfrm>
            <a:off x="1746345" y="5302177"/>
            <a:ext cx="2600565" cy="8293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chemeClr val="accent1">
                    <a:lumOff val="-13575"/>
                  </a:schemeClr>
                </a:solidFill>
              </a:defRPr>
            </a:lvl1pPr>
          </a:lstStyle>
          <a:p>
            <a:pPr/>
            <a:r>
              <a:t>Artificial Intelligence</a:t>
            </a:r>
          </a:p>
        </p:txBody>
      </p:sp>
      <p:sp>
        <p:nvSpPr>
          <p:cNvPr id="420" name="Immigrant Patterns"/>
          <p:cNvSpPr txBox="1"/>
          <p:nvPr/>
        </p:nvSpPr>
        <p:spPr>
          <a:xfrm>
            <a:off x="3757853" y="2063099"/>
            <a:ext cx="2600564" cy="8293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chemeClr val="accent2">
                    <a:hueOff val="167855"/>
                    <a:satOff val="17755"/>
                    <a:lumOff val="-16671"/>
                  </a:schemeClr>
                </a:solidFill>
              </a:defRPr>
            </a:lvl1pPr>
          </a:lstStyle>
          <a:p>
            <a:pPr/>
            <a:r>
              <a:t>Immigrant Patterns</a:t>
            </a:r>
          </a:p>
        </p:txBody>
      </p:sp>
      <p:sp>
        <p:nvSpPr>
          <p:cNvPr id="421" name="eCommerce"/>
          <p:cNvSpPr txBox="1"/>
          <p:nvPr/>
        </p:nvSpPr>
        <p:spPr>
          <a:xfrm>
            <a:off x="6890210" y="6834377"/>
            <a:ext cx="2600564" cy="4610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chemeClr val="accent4">
                    <a:hueOff val="-1081314"/>
                    <a:satOff val="4338"/>
                    <a:lumOff val="-8931"/>
                  </a:schemeClr>
                </a:solidFill>
              </a:defRPr>
            </a:lvl1pPr>
          </a:lstStyle>
          <a:p>
            <a:pPr/>
            <a:r>
              <a:t>eCommerce</a:t>
            </a:r>
          </a:p>
        </p:txBody>
      </p:sp>
      <p:sp>
        <p:nvSpPr>
          <p:cNvPr id="422" name="Online learning"/>
          <p:cNvSpPr txBox="1"/>
          <p:nvPr/>
        </p:nvSpPr>
        <p:spPr>
          <a:xfrm>
            <a:off x="8176259" y="5486327"/>
            <a:ext cx="2600565" cy="4610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chemeClr val="accent5">
                    <a:hueOff val="-82419"/>
                    <a:satOff val="-9513"/>
                    <a:lumOff val="-16343"/>
                  </a:schemeClr>
                </a:solidFill>
              </a:defRPr>
            </a:lvl1pPr>
          </a:lstStyle>
          <a:p>
            <a:pPr/>
            <a:r>
              <a:t>Online learning</a:t>
            </a:r>
          </a:p>
        </p:txBody>
      </p:sp>
      <p:sp>
        <p:nvSpPr>
          <p:cNvPr id="423" name="Problem-based learning"/>
          <p:cNvSpPr txBox="1"/>
          <p:nvPr/>
        </p:nvSpPr>
        <p:spPr>
          <a:xfrm>
            <a:off x="8405456" y="3659268"/>
            <a:ext cx="2600565" cy="8293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chemeClr val="accent5">
                    <a:hueOff val="-82419"/>
                    <a:satOff val="-9513"/>
                    <a:lumOff val="-16343"/>
                  </a:schemeClr>
                </a:solidFill>
              </a:defRPr>
            </a:lvl1pPr>
          </a:lstStyle>
          <a:p>
            <a:pPr/>
            <a:r>
              <a:t>Problem-based learning</a:t>
            </a:r>
          </a:p>
        </p:txBody>
      </p:sp>
      <p:sp>
        <p:nvSpPr>
          <p:cNvPr id="424" name="Less commitment to organized religion"/>
          <p:cNvSpPr txBox="1"/>
          <p:nvPr/>
        </p:nvSpPr>
        <p:spPr>
          <a:xfrm>
            <a:off x="6890210" y="1414195"/>
            <a:ext cx="2600564" cy="156595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chemeClr val="accent6">
                    <a:hueOff val="-146070"/>
                    <a:satOff val="-10048"/>
                    <a:lumOff val="-30626"/>
                  </a:schemeClr>
                </a:solidFill>
              </a:defRPr>
            </a:lvl1pPr>
          </a:lstStyle>
          <a:p>
            <a:pPr/>
            <a:r>
              <a:t>Less commitment to organized religion</a:t>
            </a:r>
          </a:p>
        </p:txBody>
      </p:sp>
      <p:sp>
        <p:nvSpPr>
          <p:cNvPr id="425" name="Aging population"/>
          <p:cNvSpPr txBox="1"/>
          <p:nvPr/>
        </p:nvSpPr>
        <p:spPr>
          <a:xfrm>
            <a:off x="2704961" y="6799322"/>
            <a:ext cx="2600564" cy="4610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chemeClr val="accent3">
                    <a:hueOff val="914337"/>
                    <a:satOff val="31515"/>
                    <a:lumOff val="-30790"/>
                  </a:schemeClr>
                </a:solidFill>
              </a:defRPr>
            </a:lvl1pPr>
          </a:lstStyle>
          <a:p>
            <a:pPr/>
            <a:r>
              <a:t>Aging population</a:t>
            </a:r>
          </a:p>
        </p:txBody>
      </p:sp>
      <p:sp>
        <p:nvSpPr>
          <p:cNvPr id="426" name="Increasing ethnic diversity"/>
          <p:cNvSpPr txBox="1"/>
          <p:nvPr/>
        </p:nvSpPr>
        <p:spPr>
          <a:xfrm>
            <a:off x="4801972" y="7160887"/>
            <a:ext cx="2600564" cy="8293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chemeClr val="accent3">
                    <a:hueOff val="914337"/>
                    <a:satOff val="31515"/>
                    <a:lumOff val="-30790"/>
                  </a:schemeClr>
                </a:solidFill>
              </a:defRPr>
            </a:lvl1pPr>
          </a:lstStyle>
          <a:p>
            <a:pPr/>
            <a:r>
              <a:t>Increasing ethnic diversity</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4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4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4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4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6" fill="hold">
                                  <p:stCondLst>
                                    <p:cond delay="0"/>
                                  </p:stCondLst>
                                  <p:iterate type="el" backwards="0">
                                    <p:tmAbs val="0"/>
                                  </p:iterate>
                                  <p:childTnLst>
                                    <p:set>
                                      <p:cBhvr>
                                        <p:cTn id="26" fill="hold"/>
                                        <p:tgtEl>
                                          <p:spTgt spid="4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0" presetID="1" grpId="7" fill="hold">
                                  <p:stCondLst>
                                    <p:cond delay="0"/>
                                  </p:stCondLst>
                                  <p:iterate type="el" backwards="0">
                                    <p:tmAbs val="0"/>
                                  </p:iterate>
                                  <p:childTnLst>
                                    <p:set>
                                      <p:cBhvr>
                                        <p:cTn id="30" fill="hold"/>
                                        <p:tgtEl>
                                          <p:spTgt spid="4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0" presetID="1" grpId="8" fill="hold">
                                  <p:stCondLst>
                                    <p:cond delay="0"/>
                                  </p:stCondLst>
                                  <p:iterate type="el" backwards="0">
                                    <p:tmAbs val="0"/>
                                  </p:iterate>
                                  <p:childTnLst>
                                    <p:set>
                                      <p:cBhvr>
                                        <p:cTn id="34" fill="hold"/>
                                        <p:tgtEl>
                                          <p:spTgt spid="4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Class="entr" nodeType="clickEffect" presetSubtype="0" presetID="1" grpId="9" fill="hold">
                                  <p:stCondLst>
                                    <p:cond delay="0"/>
                                  </p:stCondLst>
                                  <p:iterate type="el" backwards="0">
                                    <p:tmAbs val="0"/>
                                  </p:iterate>
                                  <p:childTnLst>
                                    <p:set>
                                      <p:cBhvr>
                                        <p:cTn id="38" fill="hold"/>
                                        <p:tgtEl>
                                          <p:spTgt spid="4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23" grpId="7"/>
      <p:bldP build="whole" bldLvl="1" animBg="1" rev="0" advAuto="0" spid="418" grpId="4"/>
      <p:bldP build="whole" bldLvl="1" animBg="1" rev="0" advAuto="0" spid="422" grpId="8"/>
      <p:bldP build="whole" bldLvl="1" animBg="1" rev="0" advAuto="0" spid="420" grpId="5"/>
      <p:bldP build="whole" bldLvl="1" animBg="1" rev="0" advAuto="0" spid="419" grpId="3"/>
      <p:bldP build="whole" bldLvl="1" animBg="1" rev="0" advAuto="0" spid="421" grpId="9"/>
      <p:bldP build="whole" bldLvl="1" animBg="1" rev="0" advAuto="0" spid="425" grpId="1"/>
      <p:bldP build="whole" bldLvl="1" animBg="1" rev="0" advAuto="0" spid="424" grpId="6"/>
      <p:bldP build="whole" bldLvl="1" animBg="1" rev="0" advAuto="0" spid="426" grpId="2"/>
    </p:bldLst>
  </p:timing>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28" name="081617_curiousity.jpg" descr="081617_curiousity.jpg"/>
          <p:cNvPicPr>
            <a:picLocks noChangeAspect="1"/>
          </p:cNvPicPr>
          <p:nvPr/>
        </p:nvPicPr>
        <p:blipFill>
          <a:blip r:embed="rId2">
            <a:extLst/>
          </a:blip>
          <a:stretch>
            <a:fillRect/>
          </a:stretch>
        </p:blipFill>
        <p:spPr>
          <a:xfrm>
            <a:off x="-2601009" y="1465100"/>
            <a:ext cx="13004801" cy="5588001"/>
          </a:xfrm>
          <a:prstGeom prst="rect">
            <a:avLst/>
          </a:prstGeom>
          <a:ln w="12700">
            <a:miter lim="400000"/>
          </a:ln>
        </p:spPr>
      </p:pic>
      <p:sp>
        <p:nvSpPr>
          <p:cNvPr id="429" name="WHAT does this mean?"/>
          <p:cNvSpPr txBox="1"/>
          <p:nvPr>
            <p:ph type="title"/>
          </p:nvPr>
        </p:nvSpPr>
        <p:spPr>
          <a:xfrm>
            <a:off x="4746722" y="4289567"/>
            <a:ext cx="6487324" cy="3856558"/>
          </a:xfrm>
          <a:prstGeom prst="rect">
            <a:avLst/>
          </a:prstGeom>
        </p:spPr>
        <p:txBody>
          <a:bodyPr/>
          <a:lstStyle/>
          <a:p>
            <a:pPr/>
            <a:r>
              <a:t>WHAT does this mean?</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31" name="images-3.jpg" descr="images-3.jpg"/>
          <p:cNvPicPr>
            <a:picLocks noChangeAspect="1"/>
          </p:cNvPicPr>
          <p:nvPr/>
        </p:nvPicPr>
        <p:blipFill>
          <a:blip r:embed="rId2">
            <a:alphaModFix amt="57502"/>
            <a:extLst/>
          </a:blip>
          <a:stretch>
            <a:fillRect/>
          </a:stretch>
        </p:blipFill>
        <p:spPr>
          <a:xfrm>
            <a:off x="1456312" y="3400454"/>
            <a:ext cx="3623937" cy="4667191"/>
          </a:xfrm>
          <a:prstGeom prst="rect">
            <a:avLst/>
          </a:prstGeom>
          <a:ln w="12700">
            <a:miter lim="400000"/>
          </a:ln>
        </p:spPr>
      </p:pic>
      <p:pic>
        <p:nvPicPr>
          <p:cNvPr id="432" name="series_missio_dei.jpg" descr="series_missio_dei.jpg"/>
          <p:cNvPicPr>
            <a:picLocks noChangeAspect="1"/>
          </p:cNvPicPr>
          <p:nvPr>
            <p:ph type="pic" idx="13"/>
          </p:nvPr>
        </p:nvPicPr>
        <p:blipFill>
          <a:blip r:embed="rId3">
            <a:extLst/>
          </a:blip>
          <a:srcRect l="0" t="0" r="1666" b="0"/>
          <a:stretch>
            <a:fillRect/>
          </a:stretch>
        </p:blipFill>
        <p:spPr>
          <a:xfrm>
            <a:off x="6515100" y="2904865"/>
            <a:ext cx="5245101" cy="2711970"/>
          </a:xfrm>
          <a:prstGeom prst="rect">
            <a:avLst/>
          </a:prstGeom>
        </p:spPr>
      </p:pic>
      <p:sp>
        <p:nvSpPr>
          <p:cNvPr id="433" name="God’s Mission"/>
          <p:cNvSpPr txBox="1"/>
          <p:nvPr>
            <p:ph type="title"/>
          </p:nvPr>
        </p:nvSpPr>
        <p:spPr>
          <a:prstGeom prst="rect">
            <a:avLst/>
          </a:prstGeom>
        </p:spPr>
        <p:txBody>
          <a:bodyPr/>
          <a:lstStyle>
            <a:lvl1pPr>
              <a:defRPr sz="8200">
                <a:latin typeface="Comic Sans MS"/>
                <a:ea typeface="Comic Sans MS"/>
                <a:cs typeface="Comic Sans MS"/>
                <a:sym typeface="Comic Sans MS"/>
              </a:defRPr>
            </a:lvl1pPr>
          </a:lstStyle>
          <a:p>
            <a:pPr/>
            <a:r>
              <a:t>God’s Mission</a:t>
            </a:r>
          </a:p>
        </p:txBody>
      </p:sp>
      <p:sp>
        <p:nvSpPr>
          <p:cNvPr id="434" name="God so loved the world……"/>
          <p:cNvSpPr txBox="1"/>
          <p:nvPr>
            <p:ph type="body" sz="half" idx="1"/>
          </p:nvPr>
        </p:nvSpPr>
        <p:spPr>
          <a:xfrm>
            <a:off x="1041400" y="2463800"/>
            <a:ext cx="5334000" cy="6286500"/>
          </a:xfrm>
          <a:prstGeom prst="rect">
            <a:avLst/>
          </a:prstGeom>
        </p:spPr>
        <p:txBody>
          <a:bodyPr/>
          <a:lstStyle/>
          <a:p>
            <a:pPr/>
          </a:p>
          <a:p>
            <a:pPr/>
          </a:p>
          <a:p>
            <a:pPr>
              <a:defRPr b="1"/>
            </a:pPr>
            <a:r>
              <a:t>God so loved the world…</a:t>
            </a:r>
          </a:p>
          <a:p>
            <a:pPr/>
            <a:r>
              <a:t>Love God, love your neighbor.</a:t>
            </a:r>
          </a:p>
          <a:p>
            <a:pPr/>
            <a:r>
              <a:t>Co-creators of God’s Future.</a:t>
            </a:r>
          </a:p>
        </p:txBody>
      </p:sp>
      <p:pic>
        <p:nvPicPr>
          <p:cNvPr id="435" name="images.jpg" descr="images.jpg"/>
          <p:cNvPicPr>
            <a:picLocks noChangeAspect="1"/>
          </p:cNvPicPr>
          <p:nvPr/>
        </p:nvPicPr>
        <p:blipFill>
          <a:blip r:embed="rId4">
            <a:extLst/>
          </a:blip>
          <a:stretch>
            <a:fillRect/>
          </a:stretch>
        </p:blipFill>
        <p:spPr>
          <a:xfrm>
            <a:off x="6515100" y="5665192"/>
            <a:ext cx="5245100" cy="2541105"/>
          </a:xfrm>
          <a:prstGeom prst="rect">
            <a:avLst/>
          </a:prstGeom>
          <a:ln w="12700">
            <a:miter lim="400000"/>
          </a:ln>
        </p:spPr>
      </p:pic>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7" name="2 movements"/>
          <p:cNvSpPr txBox="1"/>
          <p:nvPr>
            <p:ph type="title"/>
          </p:nvPr>
        </p:nvSpPr>
        <p:spPr>
          <a:prstGeom prst="rect">
            <a:avLst/>
          </a:prstGeom>
        </p:spPr>
        <p:txBody>
          <a:bodyPr/>
          <a:lstStyle/>
          <a:p>
            <a:pPr/>
            <a:r>
              <a:t>2 movements</a:t>
            </a:r>
          </a:p>
        </p:txBody>
      </p:sp>
      <p:pic>
        <p:nvPicPr>
          <p:cNvPr id="438" name="Screen Shot 2019-03-22 at 11.47.13 AM.png" descr="Screen Shot 2019-03-22 at 11.47.13 AM.png"/>
          <p:cNvPicPr>
            <a:picLocks noChangeAspect="1"/>
          </p:cNvPicPr>
          <p:nvPr/>
        </p:nvPicPr>
        <p:blipFill>
          <a:blip r:embed="rId3">
            <a:extLst/>
          </a:blip>
          <a:srcRect l="0" t="16650" r="0" b="0"/>
          <a:stretch>
            <a:fillRect/>
          </a:stretch>
        </p:blipFill>
        <p:spPr>
          <a:xfrm>
            <a:off x="1730244" y="2716957"/>
            <a:ext cx="8966753" cy="5571340"/>
          </a:xfrm>
          <a:prstGeom prst="rect">
            <a:avLst/>
          </a:prstGeom>
          <a:ln w="12700">
            <a:miter lim="400000"/>
          </a:ln>
        </p:spPr>
      </p:pic>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42" name="download.png" descr="download.png"/>
          <p:cNvPicPr>
            <a:picLocks noChangeAspect="1"/>
          </p:cNvPicPr>
          <p:nvPr/>
        </p:nvPicPr>
        <p:blipFill>
          <a:blip r:embed="rId3">
            <a:extLst/>
          </a:blip>
          <a:stretch>
            <a:fillRect/>
          </a:stretch>
        </p:blipFill>
        <p:spPr>
          <a:xfrm>
            <a:off x="1267480" y="2547581"/>
            <a:ext cx="2857501" cy="2857501"/>
          </a:xfrm>
          <a:prstGeom prst="rect">
            <a:avLst/>
          </a:prstGeom>
          <a:ln w="12700">
            <a:miter lim="400000"/>
          </a:ln>
        </p:spPr>
      </p:pic>
      <p:sp>
        <p:nvSpPr>
          <p:cNvPr id="443" name="4 commitments"/>
          <p:cNvSpPr txBox="1"/>
          <p:nvPr>
            <p:ph type="title"/>
          </p:nvPr>
        </p:nvSpPr>
        <p:spPr>
          <a:prstGeom prst="rect">
            <a:avLst/>
          </a:prstGeom>
        </p:spPr>
        <p:txBody>
          <a:bodyPr/>
          <a:lstStyle/>
          <a:p>
            <a:pPr/>
            <a:r>
              <a:t>4 commitments</a:t>
            </a:r>
          </a:p>
        </p:txBody>
      </p:sp>
      <p:sp>
        <p:nvSpPr>
          <p:cNvPr id="444" name="Gift of love…"/>
          <p:cNvSpPr txBox="1"/>
          <p:nvPr>
            <p:ph type="body" sz="half" idx="1"/>
          </p:nvPr>
        </p:nvSpPr>
        <p:spPr>
          <a:xfrm>
            <a:off x="952500" y="3162300"/>
            <a:ext cx="5334000" cy="6286500"/>
          </a:xfrm>
          <a:prstGeom prst="rect">
            <a:avLst/>
          </a:prstGeom>
        </p:spPr>
        <p:txBody>
          <a:bodyPr/>
          <a:lstStyle/>
          <a:p>
            <a:pPr/>
            <a:r>
              <a:t>Gift of love </a:t>
            </a:r>
          </a:p>
          <a:p>
            <a:pPr/>
            <a:r>
              <a:t>Compass for living</a:t>
            </a:r>
          </a:p>
          <a:p>
            <a:pPr/>
            <a:r>
              <a:t>Witness to God’s Story</a:t>
            </a:r>
          </a:p>
          <a:p>
            <a:pPr/>
            <a:r>
              <a:t>Agent of God’s love</a:t>
            </a:r>
          </a:p>
        </p:txBody>
      </p:sp>
      <p:pic>
        <p:nvPicPr>
          <p:cNvPr id="445" name="download-3.jpg" descr="download-3.jpg"/>
          <p:cNvPicPr>
            <a:picLocks noChangeAspect="1"/>
          </p:cNvPicPr>
          <p:nvPr/>
        </p:nvPicPr>
        <p:blipFill>
          <a:blip r:embed="rId4">
            <a:extLst/>
          </a:blip>
          <a:stretch>
            <a:fillRect/>
          </a:stretch>
        </p:blipFill>
        <p:spPr>
          <a:xfrm>
            <a:off x="8987733" y="3737952"/>
            <a:ext cx="1621435" cy="1621435"/>
          </a:xfrm>
          <a:prstGeom prst="rect">
            <a:avLst/>
          </a:prstGeom>
          <a:ln w="12700">
            <a:miter lim="400000"/>
          </a:ln>
        </p:spPr>
      </p:pic>
      <p:pic>
        <p:nvPicPr>
          <p:cNvPr id="446" name="download-4.jpg" descr="download-4.jpg"/>
          <p:cNvPicPr>
            <a:picLocks noChangeAspect="1"/>
          </p:cNvPicPr>
          <p:nvPr/>
        </p:nvPicPr>
        <p:blipFill>
          <a:blip r:embed="rId5">
            <a:extLst/>
          </a:blip>
          <a:stretch>
            <a:fillRect/>
          </a:stretch>
        </p:blipFill>
        <p:spPr>
          <a:xfrm>
            <a:off x="9950549" y="6114046"/>
            <a:ext cx="1352905" cy="2532572"/>
          </a:xfrm>
          <a:prstGeom prst="rect">
            <a:avLst/>
          </a:prstGeom>
          <a:ln w="12700">
            <a:miter lim="400000"/>
          </a:ln>
        </p:spPr>
      </p:pic>
      <p:pic>
        <p:nvPicPr>
          <p:cNvPr id="447" name="download.jpg" descr="download.jpg"/>
          <p:cNvPicPr>
            <a:picLocks noChangeAspect="1"/>
          </p:cNvPicPr>
          <p:nvPr/>
        </p:nvPicPr>
        <p:blipFill>
          <a:blip r:embed="rId6">
            <a:extLst/>
          </a:blip>
          <a:stretch>
            <a:fillRect/>
          </a:stretch>
        </p:blipFill>
        <p:spPr>
          <a:xfrm>
            <a:off x="6949453" y="5677101"/>
            <a:ext cx="1352905" cy="1953392"/>
          </a:xfrm>
          <a:prstGeom prst="rect">
            <a:avLst/>
          </a:prstGeom>
          <a:ln w="12700">
            <a:miter lim="400000"/>
          </a:ln>
        </p:spPr>
      </p:pic>
      <p:pic>
        <p:nvPicPr>
          <p:cNvPr id="448" name="images.jpg" descr="images.jpg"/>
          <p:cNvPicPr>
            <a:picLocks noChangeAspect="1"/>
          </p:cNvPicPr>
          <p:nvPr/>
        </p:nvPicPr>
        <p:blipFill>
          <a:blip r:embed="rId7">
            <a:extLst/>
          </a:blip>
          <a:stretch>
            <a:fillRect/>
          </a:stretch>
        </p:blipFill>
        <p:spPr>
          <a:xfrm>
            <a:off x="5247973" y="2770536"/>
            <a:ext cx="2857502" cy="2857502"/>
          </a:xfrm>
          <a:prstGeom prst="rect">
            <a:avLst/>
          </a:prstGeom>
          <a:ln w="12700">
            <a:miter lim="400000"/>
          </a:ln>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2" name="What is Faith Formation?"/>
          <p:cNvSpPr txBox="1"/>
          <p:nvPr>
            <p:ph type="title"/>
          </p:nvPr>
        </p:nvSpPr>
        <p:spPr>
          <a:xfrm>
            <a:off x="2659353" y="254000"/>
            <a:ext cx="9392947" cy="2159000"/>
          </a:xfrm>
          <a:prstGeom prst="rect">
            <a:avLst/>
          </a:prstGeom>
        </p:spPr>
        <p:txBody>
          <a:bodyPr/>
          <a:lstStyle>
            <a:lvl1pPr defTabSz="472967">
              <a:defRPr sz="6624"/>
            </a:lvl1pPr>
          </a:lstStyle>
          <a:p>
            <a:pPr/>
            <a:r>
              <a:t>What is a life of Faith?</a:t>
            </a:r>
          </a:p>
        </p:txBody>
      </p:sp>
      <p:sp>
        <p:nvSpPr>
          <p:cNvPr id="453" name="In its simplest form faith formation has to do with how the Christian faith shapes people as they encounter God, others, and the world.…"/>
          <p:cNvSpPr txBox="1"/>
          <p:nvPr>
            <p:ph type="body" sz="half" idx="4294967295"/>
          </p:nvPr>
        </p:nvSpPr>
        <p:spPr>
          <a:xfrm>
            <a:off x="1165904" y="2590800"/>
            <a:ext cx="10672992" cy="4461491"/>
          </a:xfrm>
          <a:prstGeom prst="rect">
            <a:avLst/>
          </a:prstGeom>
        </p:spPr>
        <p:txBody>
          <a:bodyPr/>
          <a:lstStyle/>
          <a:p>
            <a:pPr marL="0" indent="0" algn="ctr" defTabSz="457200">
              <a:lnSpc>
                <a:spcPct val="117999"/>
              </a:lnSpc>
              <a:spcBef>
                <a:spcPts val="0"/>
              </a:spcBef>
              <a:buSzTx/>
              <a:buNone/>
              <a:defRPr b="1" sz="3400"/>
            </a:pPr>
            <a:r>
              <a:t>In its simplest form how the Christian faith shapes our encounters with God, others, and the world.</a:t>
            </a:r>
            <a:endParaRPr sz="2400"/>
          </a:p>
          <a:p>
            <a:pPr marL="342900" indent="-342900">
              <a:spcBef>
                <a:spcPts val="3200"/>
              </a:spcBef>
              <a:defRPr sz="2800"/>
            </a:pPr>
            <a:r>
              <a:rPr b="1"/>
              <a:t>Lifelong pursuit of </a:t>
            </a:r>
            <a:r>
              <a:t>discovering a Christian way of life.</a:t>
            </a:r>
          </a:p>
          <a:p>
            <a:pPr marL="342900" indent="-342900">
              <a:spcBef>
                <a:spcPts val="3200"/>
              </a:spcBef>
              <a:defRPr sz="2800"/>
            </a:pPr>
            <a:r>
              <a:rPr b="1"/>
              <a:t>Discerning and joining</a:t>
            </a:r>
            <a:r>
              <a:t> God’s activity in our lives and in the world. </a:t>
            </a:r>
          </a:p>
        </p:txBody>
      </p:sp>
      <p:pic>
        <p:nvPicPr>
          <p:cNvPr id="454" name="images-1.png" descr="images-1.png"/>
          <p:cNvPicPr>
            <a:picLocks noChangeAspect="1"/>
          </p:cNvPicPr>
          <p:nvPr/>
        </p:nvPicPr>
        <p:blipFill>
          <a:blip r:embed="rId3">
            <a:extLst/>
          </a:blip>
          <a:stretch>
            <a:fillRect/>
          </a:stretch>
        </p:blipFill>
        <p:spPr>
          <a:xfrm>
            <a:off x="6403975" y="8200797"/>
            <a:ext cx="6032502" cy="1346202"/>
          </a:xfrm>
          <a:prstGeom prst="rect">
            <a:avLst/>
          </a:prstGeom>
          <a:ln w="12700">
            <a:miter lim="400000"/>
          </a:ln>
        </p:spPr>
      </p:pic>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8" name="God’s Promised Future"/>
          <p:cNvSpPr txBox="1"/>
          <p:nvPr>
            <p:ph type="title"/>
          </p:nvPr>
        </p:nvSpPr>
        <p:spPr>
          <a:xfrm>
            <a:off x="2733900" y="254000"/>
            <a:ext cx="9318400" cy="2159000"/>
          </a:xfrm>
          <a:prstGeom prst="rect">
            <a:avLst/>
          </a:prstGeom>
        </p:spPr>
        <p:txBody>
          <a:bodyPr/>
          <a:lstStyle>
            <a:lvl1pPr defTabSz="496570">
              <a:defRPr sz="6970"/>
            </a:lvl1pPr>
          </a:lstStyle>
          <a:p>
            <a:pPr/>
            <a:r>
              <a:t>God’s Promised Future</a:t>
            </a:r>
          </a:p>
        </p:txBody>
      </p:sp>
      <p:pic>
        <p:nvPicPr>
          <p:cNvPr id="459" name="shutterstock_408082588.jpg" descr="shutterstock_408082588.jpg"/>
          <p:cNvPicPr>
            <a:picLocks noChangeAspect="1"/>
          </p:cNvPicPr>
          <p:nvPr/>
        </p:nvPicPr>
        <p:blipFill>
          <a:blip r:embed="rId3">
            <a:extLst/>
          </a:blip>
          <a:stretch>
            <a:fillRect/>
          </a:stretch>
        </p:blipFill>
        <p:spPr>
          <a:xfrm>
            <a:off x="8957387" y="6930373"/>
            <a:ext cx="3496344" cy="2330632"/>
          </a:xfrm>
          <a:prstGeom prst="rect">
            <a:avLst/>
          </a:prstGeom>
          <a:ln w="12700">
            <a:miter lim="400000"/>
          </a:ln>
        </p:spPr>
      </p:pic>
      <p:sp>
        <p:nvSpPr>
          <p:cNvPr id="460" name="God is about life, full and abundant life for all of creation, and for us.…"/>
          <p:cNvSpPr txBox="1"/>
          <p:nvPr>
            <p:ph type="body" idx="4294967295"/>
          </p:nvPr>
        </p:nvSpPr>
        <p:spPr>
          <a:xfrm>
            <a:off x="1084957" y="2093167"/>
            <a:ext cx="10834886" cy="6286502"/>
          </a:xfrm>
          <a:prstGeom prst="rect">
            <a:avLst/>
          </a:prstGeom>
        </p:spPr>
        <p:txBody>
          <a:bodyPr/>
          <a:lstStyle/>
          <a:p>
            <a:pPr marL="342900" indent="-342900">
              <a:spcBef>
                <a:spcPts val="3200"/>
              </a:spcBef>
              <a:defRPr sz="2800"/>
            </a:pPr>
            <a:r>
              <a:rPr b="1"/>
              <a:t>God is about abundant life</a:t>
            </a:r>
            <a:r>
              <a:t>, for all of creation and for us.</a:t>
            </a:r>
          </a:p>
          <a:p>
            <a:pPr marL="342900" indent="-342900">
              <a:spcBef>
                <a:spcPts val="3200"/>
              </a:spcBef>
              <a:defRPr sz="2800"/>
            </a:pPr>
            <a:r>
              <a:rPr b="1"/>
              <a:t>God’s kingdom unfolding around us</a:t>
            </a:r>
            <a:r>
              <a:t> about about God’s promised future breaking into our current time,</a:t>
            </a:r>
          </a:p>
          <a:p>
            <a:pPr marL="342900" indent="-342900">
              <a:spcBef>
                <a:spcPts val="3200"/>
              </a:spcBef>
              <a:defRPr sz="2800"/>
            </a:pPr>
            <a:r>
              <a:t>While God’s vision is real, we live in a </a:t>
            </a:r>
            <a:r>
              <a:rPr b="1"/>
              <a:t>“now and not yet” world</a:t>
            </a:r>
            <a:r>
              <a:t>.</a:t>
            </a:r>
          </a:p>
          <a:p>
            <a:pPr marL="342900" indent="-342900">
              <a:spcBef>
                <a:spcPts val="3200"/>
              </a:spcBef>
              <a:defRPr sz="2800"/>
            </a:pPr>
            <a:r>
              <a:t>Revelation 21:1,3-7</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4" name="Title 1"/>
          <p:cNvSpPr txBox="1"/>
          <p:nvPr>
            <p:ph type="title"/>
          </p:nvPr>
        </p:nvSpPr>
        <p:spPr>
          <a:xfrm>
            <a:off x="2642666" y="3462050"/>
            <a:ext cx="9262096" cy="4523180"/>
          </a:xfrm>
          <a:prstGeom prst="rect">
            <a:avLst/>
          </a:prstGeom>
        </p:spPr>
        <p:txBody>
          <a:bodyPr/>
          <a:lstStyle>
            <a:lvl1pPr>
              <a:defRPr b="0" cap="none">
                <a:latin typeface="Calibri Light"/>
                <a:ea typeface="Calibri Light"/>
                <a:cs typeface="Calibri Light"/>
                <a:sym typeface="Calibri Light"/>
              </a:defRPr>
            </a:lvl1pPr>
          </a:lstStyle>
          <a:p>
            <a:pPr/>
            <a:r>
              <a:t>What are you taking away?</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