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8.jpeg" ContentType="image/jpeg"/>
  <Override PartName="/ppt/notesSlides/notesSlide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3" name="Shape 20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4" name="Shape 2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7999"/>
              </a:lnSpc>
            </a:lvl1pPr>
          </a:lstStyle>
          <a:p>
            <a:pPr/>
            <a:r>
              <a:t>We need GPS for forming faith - a way to navigating our VUCA world that allows us to find balance and meaning in the midst of unending changes.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8" name="Shape 21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7999"/>
              </a:lnSpc>
            </a:lvl1pPr>
          </a:lstStyle>
          <a:p>
            <a:pPr/>
            <a:r>
              <a:t>We need GPS for forming faith - a way to navigating our VUCA world that allows us to find balance and meaning in the midst of unending changes.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2" name="Shape 35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Gathering God’s beloved people as the body of Christ - faith forming and informing our lives. </a:t>
            </a:r>
          </a:p>
          <a:p>
            <a:pPr>
              <a:lnSpc>
                <a:spcPct val="117999"/>
              </a:lnSpc>
            </a:pPr>
            <a:r>
              <a:t>Scattered in the world, God’s people are co-creators of God’s mission transforming the world.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2" name="Shape 36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7999"/>
              </a:lnSpc>
            </a:lvl1pPr>
          </a:lstStyle>
          <a:p>
            <a:pPr/>
            <a:r>
              <a:t>To these two movements we add four commitments that highlight the multi-multi-faceted nature of faith.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8" name="Shape 3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Faith formation is a messy term that can be used as an umbrella term for: Christian education, discipleship, ministry with children and youth, and intergenerational ministry.</a:t>
            </a:r>
          </a:p>
          <a:p>
            <a:pPr>
              <a:lnSpc>
                <a:spcPct val="117999"/>
              </a:lnSpc>
            </a:pPr>
            <a:r>
              <a:t>In its simplest form faith formation has to do with how the Christian faith shapes people as they encounter God, others, and the world. </a:t>
            </a:r>
          </a:p>
          <a:p>
            <a:pPr>
              <a:lnSpc>
                <a:spcPct val="117999"/>
              </a:lnSpc>
            </a:pPr>
            <a:r>
              <a:t>Aim - Discovering a Christian way of life - </a:t>
            </a:r>
          </a:p>
          <a:p>
            <a:pPr>
              <a:lnSpc>
                <a:spcPct val="117999"/>
              </a:lnSpc>
            </a:pPr>
            <a:r>
              <a:t>Faith as a way of life - pattern of our being, doing, and thinking that are shared and to which we assign meaning.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4" name="Shape 3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God’s vision is a view of life that is abundant - there is enough for all to thrive. It is not scarcity, but love that when shared multiples.</a:t>
            </a:r>
          </a:p>
          <a:p>
            <a:pPr>
              <a:lnSpc>
                <a:spcPct val="117999"/>
              </a:lnSpc>
            </a:pPr>
            <a:r>
              <a:t>God’s overflowing love flows through us into the world as we love and serve our neighbor.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8" name="Shape 3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Organizations arise to “change lives, change communities” (Peter Drucker)</a:t>
            </a:r>
          </a:p>
          <a:p>
            <a:pPr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Does An Organization’s Structure HINDER or FOSTER connections, meaning, impact?</a:t>
            </a:r>
          </a:p>
          <a:p>
            <a:pPr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Structure becomes invisible-hence, need to raise question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200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200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2357119" y="3491653"/>
            <a:ext cx="8290562" cy="1568027"/>
          </a:xfrm>
          <a:prstGeom prst="rect">
            <a:avLst/>
          </a:prstGeom>
        </p:spPr>
        <p:txBody>
          <a:bodyPr lIns="48767" tIns="48767" rIns="48767" bIns="48767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quarter" idx="1"/>
          </p:nvPr>
        </p:nvSpPr>
        <p:spPr>
          <a:xfrm>
            <a:off x="3088639" y="5364479"/>
            <a:ext cx="6827522" cy="1869442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0" indent="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0568162" y="8024622"/>
            <a:ext cx="323359" cy="338837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65024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2396066" y="5919893"/>
            <a:ext cx="8290562" cy="1452881"/>
          </a:xfrm>
          <a:prstGeom prst="rect">
            <a:avLst/>
          </a:prstGeom>
        </p:spPr>
        <p:txBody>
          <a:bodyPr lIns="48767" tIns="48767" rIns="48767" bIns="48767" anchor="t"/>
          <a:lstStyle>
            <a:lvl1pPr algn="l" defTabSz="650240">
              <a:defRPr b="1" cap="all"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Body Level One…"/>
          <p:cNvSpPr txBox="1"/>
          <p:nvPr>
            <p:ph type="body" sz="quarter" idx="1"/>
          </p:nvPr>
        </p:nvSpPr>
        <p:spPr>
          <a:xfrm>
            <a:off x="2396066" y="4319694"/>
            <a:ext cx="8290562" cy="1600200"/>
          </a:xfrm>
          <a:prstGeom prst="rect">
            <a:avLst/>
          </a:prstGeom>
        </p:spPr>
        <p:txBody>
          <a:bodyPr lIns="48767" tIns="48767" rIns="48767" bIns="48767" anchor="b"/>
          <a:lstStyle>
            <a:lvl1pPr marL="0" indent="0" defTabSz="650240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defTabSz="650240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defTabSz="650240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defTabSz="650240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defTabSz="650240">
              <a:spcBef>
                <a:spcPts val="6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0568162" y="8024622"/>
            <a:ext cx="323359" cy="338837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65024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/>
          <p:nvPr>
            <p:ph type="title"/>
          </p:nvPr>
        </p:nvSpPr>
        <p:spPr>
          <a:xfrm>
            <a:off x="2113279" y="1512147"/>
            <a:ext cx="8778241" cy="1219201"/>
          </a:xfrm>
          <a:prstGeom prst="rect">
            <a:avLst/>
          </a:prstGeom>
        </p:spPr>
        <p:txBody>
          <a:bodyPr lIns="48767" tIns="48767" rIns="48767" bIns="48767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4" name="Body Level One…"/>
          <p:cNvSpPr txBox="1"/>
          <p:nvPr>
            <p:ph type="body" sz="quarter" idx="1"/>
          </p:nvPr>
        </p:nvSpPr>
        <p:spPr>
          <a:xfrm>
            <a:off x="2113279" y="2856653"/>
            <a:ext cx="4309535" cy="682414"/>
          </a:xfrm>
          <a:prstGeom prst="rect">
            <a:avLst/>
          </a:prstGeom>
        </p:spPr>
        <p:txBody>
          <a:bodyPr lIns="48767" tIns="48767" rIns="48767" bIns="48767" anchor="b"/>
          <a:lstStyle>
            <a:lvl1pPr marL="0" indent="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4"/>
          <p:cNvSpPr/>
          <p:nvPr>
            <p:ph type="body" sz="quarter" idx="13"/>
          </p:nvPr>
        </p:nvSpPr>
        <p:spPr>
          <a:xfrm>
            <a:off x="6580293" y="2856653"/>
            <a:ext cx="4311228" cy="682414"/>
          </a:xfrm>
          <a:prstGeom prst="rect">
            <a:avLst/>
          </a:prstGeom>
        </p:spPr>
        <p:txBody>
          <a:bodyPr lIns="48767" tIns="48767" rIns="48767" bIns="48767" anchor="b"/>
          <a:lstStyle/>
          <a:p>
            <a:pPr marL="0" indent="0" defTabSz="650240">
              <a:spcBef>
                <a:spcPts val="800"/>
              </a:spcBef>
              <a:buSzTx/>
              <a:buNone/>
              <a:defRPr b="1" sz="3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6" name="Slide Number"/>
          <p:cNvSpPr txBox="1"/>
          <p:nvPr>
            <p:ph type="sldNum" sz="quarter" idx="2"/>
          </p:nvPr>
        </p:nvSpPr>
        <p:spPr>
          <a:xfrm>
            <a:off x="10568162" y="8024622"/>
            <a:ext cx="323359" cy="338837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65024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/>
          <p:nvPr>
            <p:ph type="title"/>
          </p:nvPr>
        </p:nvSpPr>
        <p:spPr>
          <a:xfrm>
            <a:off x="2113279" y="1510453"/>
            <a:ext cx="3208869" cy="1239521"/>
          </a:xfrm>
          <a:prstGeom prst="rect">
            <a:avLst/>
          </a:prstGeom>
        </p:spPr>
        <p:txBody>
          <a:bodyPr lIns="48767" tIns="48767" rIns="48767" bIns="48767" anchor="b"/>
          <a:lstStyle>
            <a:lvl1pPr algn="l" defTabSz="650240">
              <a:defRPr b="1"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4" name="Body Level One…"/>
          <p:cNvSpPr txBox="1"/>
          <p:nvPr>
            <p:ph type="body" sz="half" idx="1"/>
          </p:nvPr>
        </p:nvSpPr>
        <p:spPr>
          <a:xfrm>
            <a:off x="5438986" y="1510453"/>
            <a:ext cx="5452535" cy="6243322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Text Placeholder 3"/>
          <p:cNvSpPr/>
          <p:nvPr>
            <p:ph type="body" sz="quarter" idx="13"/>
          </p:nvPr>
        </p:nvSpPr>
        <p:spPr>
          <a:xfrm>
            <a:off x="2113279" y="2749973"/>
            <a:ext cx="3208869" cy="5003802"/>
          </a:xfrm>
          <a:prstGeom prst="rect">
            <a:avLst/>
          </a:prstGeom>
        </p:spPr>
        <p:txBody>
          <a:bodyPr lIns="48767" tIns="48767" rIns="48767" bIns="48767" anchor="t"/>
          <a:lstStyle/>
          <a:p>
            <a:pPr marL="0" indent="0" defTabSz="650240">
              <a:spcBef>
                <a:spcPts val="400"/>
              </a:spcBef>
              <a:buSz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10568162" y="8024622"/>
            <a:ext cx="323359" cy="338837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65024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9"/>
          <p:cNvSpPr/>
          <p:nvPr/>
        </p:nvSpPr>
        <p:spPr>
          <a:xfrm>
            <a:off x="-1" y="314005"/>
            <a:ext cx="13004801" cy="3251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2" tIns="65022" rIns="65022" bIns="65022" anchor="ctr"/>
          <a:lstStyle/>
          <a:p>
            <a:pPr defTabSz="650240">
              <a:defRPr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4" name="Rectangle 6"/>
          <p:cNvSpPr/>
          <p:nvPr/>
        </p:nvSpPr>
        <p:spPr>
          <a:xfrm>
            <a:off x="-1" y="-2"/>
            <a:ext cx="13004801" cy="520196"/>
          </a:xfrm>
          <a:prstGeom prst="rect">
            <a:avLst/>
          </a:prstGeom>
          <a:solidFill>
            <a:srgbClr val="93A299"/>
          </a:solidFill>
          <a:ln w="12700">
            <a:miter lim="400000"/>
          </a:ln>
        </p:spPr>
        <p:txBody>
          <a:bodyPr lIns="65022" tIns="65022" rIns="65022" bIns="65022" anchor="ctr"/>
          <a:lstStyle/>
          <a:p>
            <a:pPr defTabSz="650240">
              <a:defRPr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5" name="Title Text"/>
          <p:cNvSpPr txBox="1"/>
          <p:nvPr>
            <p:ph type="title"/>
          </p:nvPr>
        </p:nvSpPr>
        <p:spPr>
          <a:xfrm>
            <a:off x="650239" y="758613"/>
            <a:ext cx="11704322" cy="1408854"/>
          </a:xfrm>
          <a:prstGeom prst="rect">
            <a:avLst/>
          </a:prstGeom>
        </p:spPr>
        <p:txBody>
          <a:bodyPr lIns="65022" tIns="65022" rIns="65022" bIns="65022"/>
          <a:lstStyle>
            <a:lvl1pPr algn="l" defTabSz="1300480">
              <a:defRPr spc="-140" sz="5600">
                <a:solidFill>
                  <a:srgbClr val="D2533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6" name="Body Level One…"/>
          <p:cNvSpPr txBox="1"/>
          <p:nvPr>
            <p:ph type="body" idx="1"/>
          </p:nvPr>
        </p:nvSpPr>
        <p:spPr>
          <a:xfrm>
            <a:off x="650239" y="2275839"/>
            <a:ext cx="11704322" cy="6935895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259078" indent="-259078" defTabSz="1300480">
              <a:spcBef>
                <a:spcPts val="700"/>
              </a:spcBef>
              <a:buClr>
                <a:srgbClr val="93A299"/>
              </a:buClr>
              <a:buSzPct val="85000"/>
              <a:buFont typeface="Arial"/>
              <a:defRPr sz="34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85214" indent="-310894" defTabSz="1300480">
              <a:spcBef>
                <a:spcPts val="700"/>
              </a:spcBef>
              <a:buClr>
                <a:srgbClr val="93A299"/>
              </a:buClr>
              <a:buSzPct val="85000"/>
              <a:buFont typeface="Arial"/>
              <a:defRPr sz="34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94078" indent="-345439" defTabSz="1300480">
              <a:spcBef>
                <a:spcPts val="700"/>
              </a:spcBef>
              <a:buClr>
                <a:srgbClr val="93A299"/>
              </a:buClr>
              <a:buSzPct val="90000"/>
              <a:buFont typeface="Arial"/>
              <a:defRPr sz="34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1578" indent="-388618" defTabSz="1300480">
              <a:spcBef>
                <a:spcPts val="700"/>
              </a:spcBef>
              <a:buClr>
                <a:srgbClr val="93A299"/>
              </a:buClr>
              <a:buSzPct val="100000"/>
              <a:buFont typeface="Arial"/>
              <a:defRPr sz="34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84662" indent="-333102" defTabSz="1300480">
              <a:spcBef>
                <a:spcPts val="700"/>
              </a:spcBef>
              <a:buClr>
                <a:srgbClr val="93A299"/>
              </a:buClr>
              <a:buSzPct val="100000"/>
              <a:buFont typeface="Arial"/>
              <a:defRPr sz="34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7" name="Slide Number"/>
          <p:cNvSpPr txBox="1"/>
          <p:nvPr>
            <p:ph type="sldNum" sz="quarter" idx="2"/>
          </p:nvPr>
        </p:nvSpPr>
        <p:spPr>
          <a:xfrm>
            <a:off x="10837333" y="65462"/>
            <a:ext cx="397019" cy="389268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l" defTabSz="650240">
              <a:def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itle Text"/>
          <p:cNvSpPr txBox="1"/>
          <p:nvPr>
            <p:ph type="title"/>
          </p:nvPr>
        </p:nvSpPr>
        <p:spPr>
          <a:xfrm>
            <a:off x="2396065" y="5919893"/>
            <a:ext cx="8290564" cy="1452882"/>
          </a:xfrm>
          <a:prstGeom prst="rect">
            <a:avLst/>
          </a:prstGeom>
        </p:spPr>
        <p:txBody>
          <a:bodyPr lIns="48766" tIns="48766" rIns="48766" bIns="48766" anchor="t"/>
          <a:lstStyle>
            <a:lvl1pPr algn="l" defTabSz="650240">
              <a:defRPr b="1" cap="all"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5" name="Body Level One…"/>
          <p:cNvSpPr txBox="1"/>
          <p:nvPr>
            <p:ph type="body" sz="quarter" idx="1"/>
          </p:nvPr>
        </p:nvSpPr>
        <p:spPr>
          <a:xfrm>
            <a:off x="2396065" y="4319692"/>
            <a:ext cx="8290564" cy="1600203"/>
          </a:xfrm>
          <a:prstGeom prst="rect">
            <a:avLst/>
          </a:prstGeom>
        </p:spPr>
        <p:txBody>
          <a:bodyPr lIns="48766" tIns="48766" rIns="48766" bIns="48766" anchor="b"/>
          <a:lstStyle>
            <a:lvl1pPr marL="0" indent="0" defTabSz="650240">
              <a:spcBef>
                <a:spcPts val="5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defTabSz="650240">
              <a:spcBef>
                <a:spcPts val="5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defTabSz="650240">
              <a:spcBef>
                <a:spcPts val="5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defTabSz="650240">
              <a:spcBef>
                <a:spcPts val="5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defTabSz="650240">
              <a:spcBef>
                <a:spcPts val="5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6" name="Slide Number"/>
          <p:cNvSpPr txBox="1"/>
          <p:nvPr>
            <p:ph type="sldNum" sz="quarter" idx="2"/>
          </p:nvPr>
        </p:nvSpPr>
        <p:spPr>
          <a:xfrm>
            <a:off x="10568165" y="8024623"/>
            <a:ext cx="323356" cy="338834"/>
          </a:xfrm>
          <a:prstGeom prst="rect">
            <a:avLst/>
          </a:prstGeom>
        </p:spPr>
        <p:txBody>
          <a:bodyPr lIns="48766" tIns="48766" rIns="48766" bIns="48766" anchor="ctr"/>
          <a:lstStyle>
            <a:lvl1pPr algn="r" defTabSz="65024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95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Relationship Id="rId3" Type="http://schemas.openxmlformats.org/officeDocument/2006/relationships/hyperlink" Target="http://terrielton.com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599" y="756676"/>
            <a:ext cx="9753602" cy="480366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itle 1"/>
          <p:cNvSpPr txBox="1"/>
          <p:nvPr>
            <p:ph type="title"/>
          </p:nvPr>
        </p:nvSpPr>
        <p:spPr>
          <a:xfrm>
            <a:off x="2133503" y="2753337"/>
            <a:ext cx="8737794" cy="1568028"/>
          </a:xfrm>
          <a:prstGeom prst="rect">
            <a:avLst/>
          </a:prstGeom>
        </p:spPr>
        <p:txBody>
          <a:bodyPr/>
          <a:lstStyle>
            <a:lvl1pPr defTabSz="559206">
              <a:defRPr b="1" sz="4816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Rethinking Church in a Connected World 2</a:t>
            </a:r>
          </a:p>
        </p:txBody>
      </p:sp>
      <p:sp>
        <p:nvSpPr>
          <p:cNvPr id="207" name="Subtitle 2"/>
          <p:cNvSpPr txBox="1"/>
          <p:nvPr>
            <p:ph type="body" sz="quarter" idx="1"/>
          </p:nvPr>
        </p:nvSpPr>
        <p:spPr>
          <a:xfrm>
            <a:off x="6628908" y="6255537"/>
            <a:ext cx="4113821" cy="1171823"/>
          </a:xfrm>
          <a:prstGeom prst="rect">
            <a:avLst/>
          </a:prstGeom>
        </p:spPr>
        <p:txBody>
          <a:bodyPr/>
          <a:lstStyle/>
          <a:p>
            <a:pPr defTabSz="487680">
              <a:lnSpc>
                <a:spcPct val="90000"/>
              </a:lnSpc>
              <a:spcBef>
                <a:spcPts val="800"/>
              </a:spcBef>
              <a:defRPr sz="33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Terri Martinson Elton</a:t>
            </a:r>
          </a:p>
          <a:p>
            <a:pPr defTabSz="487680">
              <a:lnSpc>
                <a:spcPct val="90000"/>
              </a:lnSpc>
              <a:spcBef>
                <a:spcPts val="800"/>
              </a:spcBef>
              <a:defRPr sz="33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terrielton.com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Placeholder 2" descr="Picture Placeholder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87419" y="1406127"/>
            <a:ext cx="5904391" cy="3941183"/>
          </a:xfrm>
          <a:prstGeom prst="rect">
            <a:avLst/>
          </a:prstGeom>
          <a:ln w="76200">
            <a:solidFill>
              <a:srgbClr val="FFFFFF"/>
            </a:solidFill>
            <a:miter/>
          </a:ln>
          <a:effectLst>
            <a:outerShdw sx="100000" sy="100000" kx="0" ky="0" algn="b" rotWithShape="0" blurRad="50800" dist="12700" dir="5400000">
              <a:srgbClr val="000000">
                <a:alpha val="58999"/>
              </a:srgbClr>
            </a:outerShdw>
          </a:effectLst>
        </p:spPr>
      </p:pic>
      <p:sp>
        <p:nvSpPr>
          <p:cNvPr id="210" name="Are we ready for the future?"/>
          <p:cNvSpPr txBox="1"/>
          <p:nvPr>
            <p:ph type="title" idx="4294967295"/>
          </p:nvPr>
        </p:nvSpPr>
        <p:spPr>
          <a:xfrm>
            <a:off x="1117408" y="5378361"/>
            <a:ext cx="6092967" cy="3302001"/>
          </a:xfrm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/>
            <a:r>
              <a:t>Are we ready for the future?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creen Shot 2019-03-22 at 11.45.47 AM.png" descr="Screen Shot 2019-03-22 at 11.45.47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7154" y="1229497"/>
            <a:ext cx="10155237" cy="72946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Screen Shot 2019-03-22 at 11.46.47 AM.png" descr="Screen Shot 2019-03-22 at 11.46.47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5742" y="1337969"/>
            <a:ext cx="10533315" cy="7431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081617_curiousity.jpg" descr="081617_curiousit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01009" y="1465100"/>
            <a:ext cx="13004801" cy="55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HOW are we working with our environment?"/>
          <p:cNvSpPr txBox="1"/>
          <p:nvPr>
            <p:ph type="title"/>
          </p:nvPr>
        </p:nvSpPr>
        <p:spPr>
          <a:xfrm>
            <a:off x="4746722" y="4289567"/>
            <a:ext cx="6487324" cy="3856558"/>
          </a:xfrm>
          <a:prstGeom prst="rect">
            <a:avLst/>
          </a:prstGeom>
        </p:spPr>
        <p:txBody>
          <a:bodyPr/>
          <a:lstStyle>
            <a:lvl1pPr defTabSz="473201">
              <a:defRPr sz="6480"/>
            </a:lvl1pPr>
          </a:lstStyle>
          <a:p>
            <a:pPr/>
            <a:r>
              <a:t>HOW are we working with our environment?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PS for church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GPS for church</a:t>
            </a:r>
          </a:p>
          <a:p>
            <a:pPr>
              <a:defRPr sz="5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what tools allow us to recalibrate along the way?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Innovation - Practi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Practices</a:t>
            </a:r>
          </a:p>
        </p:txBody>
      </p:sp>
      <p:sp>
        <p:nvSpPr>
          <p:cNvPr id="226" name="Discovering the real challenge - 5 Why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2400"/>
              </a:spcBef>
            </a:pPr>
            <a:r>
              <a:t>Discovering the real challenge -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5 Whys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2400"/>
              </a:spcBef>
            </a:pPr>
            <a:r>
              <a:rPr>
                <a:latin typeface="Arial"/>
                <a:ea typeface="Arial"/>
                <a:cs typeface="Arial"/>
                <a:sym typeface="Arial"/>
              </a:rPr>
              <a:t>Who is the user? </a:t>
            </a:r>
            <a:r>
              <a:t>Doing deeper -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Guided Tour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2400"/>
              </a:spcBef>
            </a:pPr>
            <a:r>
              <a:t>Imagining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 - Get Visual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2400"/>
              </a:spcBef>
            </a:pPr>
            <a:r>
              <a:t>Preparing for possible situations -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Scenario Planning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2400"/>
              </a:spcBef>
            </a:pPr>
            <a:r>
              <a:t>Consequences for choices -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Implications Wheel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2400"/>
              </a:spcBef>
            </a:pPr>
            <a:r>
              <a:t>Looking into the future -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T.I.P.S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Acts 6:1-4"/>
          <p:cNvSpPr txBox="1"/>
          <p:nvPr>
            <p:ph type="title"/>
          </p:nvPr>
        </p:nvSpPr>
        <p:spPr>
          <a:xfrm>
            <a:off x="5814209" y="4518444"/>
            <a:ext cx="3531228" cy="2159001"/>
          </a:xfrm>
          <a:prstGeom prst="rect">
            <a:avLst/>
          </a:prstGeom>
        </p:spPr>
        <p:txBody>
          <a:bodyPr/>
          <a:lstStyle/>
          <a:p>
            <a:pPr/>
            <a:r>
              <a:t>Whys</a:t>
            </a:r>
          </a:p>
        </p:txBody>
      </p:sp>
      <p:sp>
        <p:nvSpPr>
          <p:cNvPr id="229" name="Acts 6:1-4"/>
          <p:cNvSpPr txBox="1"/>
          <p:nvPr/>
        </p:nvSpPr>
        <p:spPr>
          <a:xfrm>
            <a:off x="1185355" y="426366"/>
            <a:ext cx="11099801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8000"/>
            </a:lvl1pPr>
          </a:lstStyle>
          <a:p>
            <a:pPr/>
            <a:r>
              <a:t>Defining the Challenge</a:t>
            </a:r>
          </a:p>
        </p:txBody>
      </p:sp>
      <p:sp>
        <p:nvSpPr>
          <p:cNvPr id="230" name="Acts 6:1-4"/>
          <p:cNvSpPr txBox="1"/>
          <p:nvPr/>
        </p:nvSpPr>
        <p:spPr>
          <a:xfrm>
            <a:off x="4602959" y="4403490"/>
            <a:ext cx="2109687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0" sz="1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/>
          <p:nvPr>
            <p:ph type="title"/>
          </p:nvPr>
        </p:nvSpPr>
        <p:spPr>
          <a:xfrm>
            <a:off x="2034474" y="7374780"/>
            <a:ext cx="8564101" cy="1051715"/>
          </a:xfrm>
          <a:prstGeom prst="rect">
            <a:avLst/>
          </a:prstGeom>
        </p:spPr>
        <p:txBody>
          <a:bodyPr/>
          <a:lstStyle>
            <a:lvl1pPr>
              <a:defRPr b="0" cap="none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Guided Tour</a:t>
            </a:r>
          </a:p>
        </p:txBody>
      </p:sp>
      <p:sp>
        <p:nvSpPr>
          <p:cNvPr id="233" name="Title 1"/>
          <p:cNvSpPr txBox="1"/>
          <p:nvPr/>
        </p:nvSpPr>
        <p:spPr>
          <a:xfrm>
            <a:off x="9961865" y="1770406"/>
            <a:ext cx="2534993" cy="610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defTabSz="461668">
              <a:defRPr b="0" sz="3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Arrange for a tour of a home or work place of someone you are designing. With another person have them give you a tour of the space.</a:t>
            </a:r>
          </a:p>
        </p:txBody>
      </p:sp>
      <p:sp>
        <p:nvSpPr>
          <p:cNvPr id="234" name="What questions would you ask? Why?…"/>
          <p:cNvSpPr txBox="1"/>
          <p:nvPr/>
        </p:nvSpPr>
        <p:spPr>
          <a:xfrm>
            <a:off x="6507217" y="7741310"/>
            <a:ext cx="5597229" cy="1164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/>
          <a:p>
            <a:pPr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What questions would you ask? Why?</a:t>
            </a:r>
          </a:p>
          <a:p>
            <a:pPr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What would you want to discover?</a:t>
            </a:r>
          </a:p>
          <a:p>
            <a:pPr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What would be important to remember?</a:t>
            </a:r>
          </a:p>
        </p:txBody>
      </p:sp>
      <p:pic>
        <p:nvPicPr>
          <p:cNvPr id="235" name="maxresdefault.jpg" descr="maxresdefaul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698" y="1765377"/>
            <a:ext cx="8010221" cy="450946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itle 1"/>
          <p:cNvSpPr txBox="1"/>
          <p:nvPr/>
        </p:nvSpPr>
        <p:spPr>
          <a:xfrm>
            <a:off x="2447181" y="560716"/>
            <a:ext cx="8564102" cy="105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algn="l" defTabSz="650240">
              <a:defRPr b="0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Getting to Know the User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le 1"/>
          <p:cNvSpPr txBox="1"/>
          <p:nvPr>
            <p:ph type="title"/>
          </p:nvPr>
        </p:nvSpPr>
        <p:spPr>
          <a:xfrm>
            <a:off x="9614056" y="652547"/>
            <a:ext cx="8564103" cy="1051716"/>
          </a:xfrm>
          <a:prstGeom prst="rect">
            <a:avLst/>
          </a:prstGeom>
        </p:spPr>
        <p:txBody>
          <a:bodyPr/>
          <a:lstStyle>
            <a:lvl1pPr>
              <a:defRPr b="0" cap="none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Get Visual</a:t>
            </a:r>
          </a:p>
        </p:txBody>
      </p:sp>
      <p:sp>
        <p:nvSpPr>
          <p:cNvPr id="239" name="Title 1"/>
          <p:cNvSpPr txBox="1"/>
          <p:nvPr/>
        </p:nvSpPr>
        <p:spPr>
          <a:xfrm>
            <a:off x="9961865" y="1770406"/>
            <a:ext cx="2534993" cy="610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/>
          <a:p>
            <a:pPr defTabSz="325120">
              <a:defRPr b="0" sz="2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Brainstorm as many ideas as possible (divergent thinking). Then before narrowing the list (convergent thinking) connect visuals to your ideas.</a:t>
            </a:r>
          </a:p>
          <a:p>
            <a:pPr defTabSz="325120">
              <a:defRPr b="0" sz="2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Share then with the group.</a:t>
            </a:r>
          </a:p>
          <a:p>
            <a:pPr defTabSz="325120">
              <a:defRPr b="0" sz="2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After sharing have each member of the group vote on their top 5 visuals.</a:t>
            </a:r>
          </a:p>
        </p:txBody>
      </p:sp>
      <p:sp>
        <p:nvSpPr>
          <p:cNvPr id="240" name="C"/>
          <p:cNvSpPr txBox="1"/>
          <p:nvPr/>
        </p:nvSpPr>
        <p:spPr>
          <a:xfrm>
            <a:off x="830847" y="379072"/>
            <a:ext cx="362863" cy="47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241" name="B"/>
          <p:cNvSpPr txBox="1"/>
          <p:nvPr/>
        </p:nvSpPr>
        <p:spPr>
          <a:xfrm>
            <a:off x="4048871" y="528568"/>
            <a:ext cx="362863" cy="47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242" name="D"/>
          <p:cNvSpPr txBox="1"/>
          <p:nvPr/>
        </p:nvSpPr>
        <p:spPr>
          <a:xfrm>
            <a:off x="1015415" y="4429043"/>
            <a:ext cx="362863" cy="47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243" name="E"/>
          <p:cNvSpPr txBox="1"/>
          <p:nvPr/>
        </p:nvSpPr>
        <p:spPr>
          <a:xfrm>
            <a:off x="683345" y="8312133"/>
            <a:ext cx="346045" cy="47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</a:t>
            </a:r>
          </a:p>
        </p:txBody>
      </p:sp>
      <p:sp>
        <p:nvSpPr>
          <p:cNvPr id="244" name="F"/>
          <p:cNvSpPr txBox="1"/>
          <p:nvPr/>
        </p:nvSpPr>
        <p:spPr>
          <a:xfrm>
            <a:off x="5669633" y="7668863"/>
            <a:ext cx="328930" cy="475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245" name="G"/>
          <p:cNvSpPr txBox="1"/>
          <p:nvPr/>
        </p:nvSpPr>
        <p:spPr>
          <a:xfrm>
            <a:off x="8862655" y="8728471"/>
            <a:ext cx="379829" cy="47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</a:t>
            </a:r>
          </a:p>
        </p:txBody>
      </p:sp>
      <p:sp>
        <p:nvSpPr>
          <p:cNvPr id="246" name="F"/>
          <p:cNvSpPr txBox="1"/>
          <p:nvPr/>
        </p:nvSpPr>
        <p:spPr>
          <a:xfrm>
            <a:off x="8871138" y="4429043"/>
            <a:ext cx="362863" cy="475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>
            <a:lvl1pPr algn="l" defTabSz="650240">
              <a:defRPr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</a:t>
            </a:r>
          </a:p>
        </p:txBody>
      </p:sp>
      <p:pic>
        <p:nvPicPr>
          <p:cNvPr id="247" name="download-4.jpg" descr="download-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7304" y="1001863"/>
            <a:ext cx="328930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s-8.jpg" descr="images-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257" y="5979030"/>
            <a:ext cx="38100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download-5.jpg" descr="download-5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39097" y="3612779"/>
            <a:ext cx="3848101" cy="2108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s-9.jpg" descr="images-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454238" y="7423954"/>
            <a:ext cx="3142776" cy="1903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download-6.jpg" descr="download-6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69674" y="556754"/>
            <a:ext cx="4371312" cy="2908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s-10.jpg" descr="images-10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083485" y="6158766"/>
            <a:ext cx="2534993" cy="2534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s-7.jpg" descr="images-7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548017" y="3542048"/>
            <a:ext cx="3162301" cy="2565401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itle 1"/>
          <p:cNvSpPr txBox="1"/>
          <p:nvPr/>
        </p:nvSpPr>
        <p:spPr>
          <a:xfrm>
            <a:off x="1423878" y="8440450"/>
            <a:ext cx="8564103" cy="105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algn="l" defTabSz="650240">
              <a:defRPr b="0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A Life of Faith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1"/>
          <p:cNvSpPr txBox="1"/>
          <p:nvPr>
            <p:ph type="title"/>
          </p:nvPr>
        </p:nvSpPr>
        <p:spPr>
          <a:xfrm>
            <a:off x="2034474" y="7699899"/>
            <a:ext cx="8564101" cy="1051716"/>
          </a:xfrm>
          <a:prstGeom prst="rect">
            <a:avLst/>
          </a:prstGeom>
        </p:spPr>
        <p:txBody>
          <a:bodyPr/>
          <a:lstStyle>
            <a:lvl1pPr>
              <a:defRPr b="0" cap="none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Scenario Planning</a:t>
            </a:r>
          </a:p>
        </p:txBody>
      </p:sp>
      <p:sp>
        <p:nvSpPr>
          <p:cNvPr id="257" name="Line"/>
          <p:cNvSpPr/>
          <p:nvPr/>
        </p:nvSpPr>
        <p:spPr>
          <a:xfrm flipV="1">
            <a:off x="5710235" y="2297808"/>
            <a:ext cx="2" cy="4245700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8" name="Line"/>
          <p:cNvSpPr/>
          <p:nvPr/>
        </p:nvSpPr>
        <p:spPr>
          <a:xfrm flipH="1" flipV="1">
            <a:off x="3512412" y="4278418"/>
            <a:ext cx="4395649" cy="3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" name="Title 1"/>
          <p:cNvSpPr txBox="1"/>
          <p:nvPr/>
        </p:nvSpPr>
        <p:spPr>
          <a:xfrm>
            <a:off x="9961865" y="1770406"/>
            <a:ext cx="2534993" cy="610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/>
          <a:p>
            <a:pPr defTabSz="455166">
              <a:defRPr b="0" sz="3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Take two dimensions of an issue,</a:t>
            </a:r>
          </a:p>
          <a:p>
            <a:pPr defTabSz="455166">
              <a:defRPr b="0" sz="3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Place one on the horizontal axis and the other on the vertical axis.</a:t>
            </a:r>
          </a:p>
          <a:p>
            <a:pPr defTabSz="455166">
              <a:defRPr b="0" sz="3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Then complete the four quadrants.</a:t>
            </a:r>
          </a:p>
        </p:txBody>
      </p:sp>
      <p:sp>
        <p:nvSpPr>
          <p:cNvPr id="260" name="Academic…"/>
          <p:cNvSpPr txBox="1"/>
          <p:nvPr/>
        </p:nvSpPr>
        <p:spPr>
          <a:xfrm>
            <a:off x="1937639" y="4087409"/>
            <a:ext cx="1448348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Real Time</a:t>
            </a:r>
          </a:p>
        </p:txBody>
      </p:sp>
      <p:sp>
        <p:nvSpPr>
          <p:cNvPr id="261" name="Traditional…"/>
          <p:cNvSpPr txBox="1"/>
          <p:nvPr/>
        </p:nvSpPr>
        <p:spPr>
          <a:xfrm>
            <a:off x="5091373" y="1636279"/>
            <a:ext cx="1384649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Gathered</a:t>
            </a:r>
          </a:p>
        </p:txBody>
      </p:sp>
      <p:sp>
        <p:nvSpPr>
          <p:cNvPr id="262" name="Innovative…"/>
          <p:cNvSpPr txBox="1"/>
          <p:nvPr/>
        </p:nvSpPr>
        <p:spPr>
          <a:xfrm>
            <a:off x="5052812" y="6538539"/>
            <a:ext cx="1430339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Scattered</a:t>
            </a:r>
          </a:p>
        </p:txBody>
      </p:sp>
      <p:sp>
        <p:nvSpPr>
          <p:cNvPr id="263" name="Hands-on…"/>
          <p:cNvSpPr txBox="1"/>
          <p:nvPr/>
        </p:nvSpPr>
        <p:spPr>
          <a:xfrm>
            <a:off x="8181781" y="3945168"/>
            <a:ext cx="1363665" cy="453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Any Time</a:t>
            </a:r>
          </a:p>
        </p:txBody>
      </p:sp>
      <p:sp>
        <p:nvSpPr>
          <p:cNvPr id="264" name="Title 1"/>
          <p:cNvSpPr txBox="1"/>
          <p:nvPr/>
        </p:nvSpPr>
        <p:spPr>
          <a:xfrm>
            <a:off x="3341001" y="376168"/>
            <a:ext cx="8564102" cy="105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algn="l" defTabSz="650240">
              <a:defRPr b="0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Possible Futures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itle 1"/>
          <p:cNvSpPr txBox="1"/>
          <p:nvPr>
            <p:ph type="title"/>
          </p:nvPr>
        </p:nvSpPr>
        <p:spPr>
          <a:xfrm>
            <a:off x="2034474" y="7820895"/>
            <a:ext cx="9418298" cy="1051716"/>
          </a:xfrm>
          <a:prstGeom prst="rect">
            <a:avLst/>
          </a:prstGeom>
        </p:spPr>
        <p:txBody>
          <a:bodyPr/>
          <a:lstStyle>
            <a:lvl1pPr>
              <a:defRPr b="0" cap="none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Implications Wheel</a:t>
            </a:r>
          </a:p>
        </p:txBody>
      </p:sp>
      <p:sp>
        <p:nvSpPr>
          <p:cNvPr id="267" name="Oval"/>
          <p:cNvSpPr/>
          <p:nvPr/>
        </p:nvSpPr>
        <p:spPr>
          <a:xfrm>
            <a:off x="2514808" y="4448959"/>
            <a:ext cx="2585917" cy="148000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68" name="Line"/>
          <p:cNvSpPr/>
          <p:nvPr/>
        </p:nvSpPr>
        <p:spPr>
          <a:xfrm flipV="1">
            <a:off x="4034662" y="3179801"/>
            <a:ext cx="280408" cy="1256833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9" name="No longer requiring CPE for ordination"/>
          <p:cNvSpPr txBox="1"/>
          <p:nvPr/>
        </p:nvSpPr>
        <p:spPr>
          <a:xfrm>
            <a:off x="2668851" y="4428995"/>
            <a:ext cx="2277831" cy="1875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 longer offering Sunday age-specific faith formation</a:t>
            </a:r>
          </a:p>
        </p:txBody>
      </p:sp>
      <p:sp>
        <p:nvSpPr>
          <p:cNvPr id="270" name="Oval"/>
          <p:cNvSpPr/>
          <p:nvPr/>
        </p:nvSpPr>
        <p:spPr>
          <a:xfrm>
            <a:off x="3720696" y="2333677"/>
            <a:ext cx="2585917" cy="148000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1" name="Oval"/>
          <p:cNvSpPr/>
          <p:nvPr/>
        </p:nvSpPr>
        <p:spPr>
          <a:xfrm>
            <a:off x="447432" y="2158853"/>
            <a:ext cx="2585917" cy="148000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2" name="Line"/>
          <p:cNvSpPr/>
          <p:nvPr/>
        </p:nvSpPr>
        <p:spPr>
          <a:xfrm flipH="1" flipV="1">
            <a:off x="4457435" y="5822236"/>
            <a:ext cx="1112440" cy="790668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3" name="Line"/>
          <p:cNvSpPr/>
          <p:nvPr/>
        </p:nvSpPr>
        <p:spPr>
          <a:xfrm flipV="1">
            <a:off x="5047089" y="4297945"/>
            <a:ext cx="1167663" cy="751023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4" name="Line"/>
          <p:cNvSpPr/>
          <p:nvPr/>
        </p:nvSpPr>
        <p:spPr>
          <a:xfrm flipH="1" flipV="1">
            <a:off x="1938641" y="3685057"/>
            <a:ext cx="705349" cy="1192476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5" name="Oval"/>
          <p:cNvSpPr/>
          <p:nvPr/>
        </p:nvSpPr>
        <p:spPr>
          <a:xfrm>
            <a:off x="5767849" y="3408955"/>
            <a:ext cx="2585917" cy="148000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6" name="Oval"/>
          <p:cNvSpPr/>
          <p:nvPr/>
        </p:nvSpPr>
        <p:spPr>
          <a:xfrm>
            <a:off x="5450665" y="6002453"/>
            <a:ext cx="2585917" cy="148000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7" name="Oval"/>
          <p:cNvSpPr/>
          <p:nvPr/>
        </p:nvSpPr>
        <p:spPr>
          <a:xfrm>
            <a:off x="7303921" y="1950237"/>
            <a:ext cx="1719161" cy="923885"/>
          </a:xfrm>
          <a:prstGeom prst="ellipse">
            <a:avLst/>
          </a:prstGeom>
          <a:ln w="12700">
            <a:solidFill>
              <a:srgbClr val="8C3A38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8" name="Oval"/>
          <p:cNvSpPr/>
          <p:nvPr/>
        </p:nvSpPr>
        <p:spPr>
          <a:xfrm>
            <a:off x="9806870" y="2374317"/>
            <a:ext cx="1454761" cy="1049078"/>
          </a:xfrm>
          <a:prstGeom prst="ellipse">
            <a:avLst/>
          </a:prstGeom>
          <a:ln w="12700">
            <a:solidFill>
              <a:srgbClr val="8C3A38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79" name="Oval"/>
          <p:cNvSpPr/>
          <p:nvPr/>
        </p:nvSpPr>
        <p:spPr>
          <a:xfrm>
            <a:off x="10068086" y="3777262"/>
            <a:ext cx="1576042" cy="923885"/>
          </a:xfrm>
          <a:prstGeom prst="ellipse">
            <a:avLst/>
          </a:prstGeom>
          <a:ln w="12700">
            <a:solidFill>
              <a:srgbClr val="8C3A38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0" name="Oval"/>
          <p:cNvSpPr/>
          <p:nvPr/>
        </p:nvSpPr>
        <p:spPr>
          <a:xfrm>
            <a:off x="8522376" y="5130394"/>
            <a:ext cx="1709299" cy="992533"/>
          </a:xfrm>
          <a:prstGeom prst="ellipse">
            <a:avLst/>
          </a:prstGeom>
          <a:ln w="12700">
            <a:solidFill>
              <a:srgbClr val="8C3A38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1" name="Line"/>
          <p:cNvSpPr/>
          <p:nvPr/>
        </p:nvSpPr>
        <p:spPr>
          <a:xfrm flipV="1">
            <a:off x="8342700" y="3348584"/>
            <a:ext cx="1736392" cy="667280"/>
          </a:xfrm>
          <a:prstGeom prst="line">
            <a:avLst/>
          </a:prstGeom>
          <a:ln w="12700">
            <a:solidFill>
              <a:srgbClr val="C0504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2" name="Line"/>
          <p:cNvSpPr/>
          <p:nvPr/>
        </p:nvSpPr>
        <p:spPr>
          <a:xfrm>
            <a:off x="8037268" y="4614931"/>
            <a:ext cx="783778" cy="783778"/>
          </a:xfrm>
          <a:prstGeom prst="line">
            <a:avLst/>
          </a:prstGeom>
          <a:ln w="12700">
            <a:solidFill>
              <a:srgbClr val="C0504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3" name="Line"/>
          <p:cNvSpPr/>
          <p:nvPr/>
        </p:nvSpPr>
        <p:spPr>
          <a:xfrm>
            <a:off x="8342700" y="4353368"/>
            <a:ext cx="1736392" cy="3"/>
          </a:xfrm>
          <a:prstGeom prst="line">
            <a:avLst/>
          </a:prstGeom>
          <a:ln w="12700">
            <a:solidFill>
              <a:srgbClr val="C0504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4" name="Line"/>
          <p:cNvSpPr/>
          <p:nvPr/>
        </p:nvSpPr>
        <p:spPr>
          <a:xfrm flipV="1">
            <a:off x="7615344" y="2780680"/>
            <a:ext cx="146870" cy="667279"/>
          </a:xfrm>
          <a:prstGeom prst="line">
            <a:avLst/>
          </a:prstGeom>
          <a:ln w="12700">
            <a:solidFill>
              <a:srgbClr val="C0504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5" name="Oval"/>
          <p:cNvSpPr/>
          <p:nvPr/>
        </p:nvSpPr>
        <p:spPr>
          <a:xfrm>
            <a:off x="10535910" y="5172760"/>
            <a:ext cx="971470" cy="703921"/>
          </a:xfrm>
          <a:prstGeom prst="ellips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6" name="Oval"/>
          <p:cNvSpPr/>
          <p:nvPr/>
        </p:nvSpPr>
        <p:spPr>
          <a:xfrm>
            <a:off x="11639560" y="5397828"/>
            <a:ext cx="942588" cy="703922"/>
          </a:xfrm>
          <a:prstGeom prst="ellips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7" name="Oval"/>
          <p:cNvSpPr/>
          <p:nvPr/>
        </p:nvSpPr>
        <p:spPr>
          <a:xfrm>
            <a:off x="11757588" y="4366560"/>
            <a:ext cx="971470" cy="703922"/>
          </a:xfrm>
          <a:prstGeom prst="ellips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8" name="Oval"/>
          <p:cNvSpPr/>
          <p:nvPr/>
        </p:nvSpPr>
        <p:spPr>
          <a:xfrm>
            <a:off x="11757588" y="3115329"/>
            <a:ext cx="971470" cy="923885"/>
          </a:xfrm>
          <a:prstGeom prst="ellips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9" name="Line"/>
          <p:cNvSpPr/>
          <p:nvPr/>
        </p:nvSpPr>
        <p:spPr>
          <a:xfrm>
            <a:off x="11084298" y="4614931"/>
            <a:ext cx="783778" cy="783778"/>
          </a:xfrm>
          <a:prstGeom prst="lin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0" name="Line"/>
          <p:cNvSpPr/>
          <p:nvPr/>
        </p:nvSpPr>
        <p:spPr>
          <a:xfrm flipV="1">
            <a:off x="11475546" y="3695096"/>
            <a:ext cx="347131" cy="226243"/>
          </a:xfrm>
          <a:prstGeom prst="lin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1" name="Line"/>
          <p:cNvSpPr/>
          <p:nvPr/>
        </p:nvSpPr>
        <p:spPr>
          <a:xfrm>
            <a:off x="10816183" y="4614931"/>
            <a:ext cx="79847" cy="523738"/>
          </a:xfrm>
          <a:prstGeom prst="lin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2" name="Line"/>
          <p:cNvSpPr/>
          <p:nvPr/>
        </p:nvSpPr>
        <p:spPr>
          <a:xfrm>
            <a:off x="11475545" y="4484910"/>
            <a:ext cx="347132" cy="122079"/>
          </a:xfrm>
          <a:prstGeom prst="line">
            <a:avLst/>
          </a:prstGeom>
          <a:ln w="12700">
            <a:solidFill>
              <a:srgbClr val="FF40FF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3" name="Candidates would be less self-aware"/>
          <p:cNvSpPr txBox="1"/>
          <p:nvPr/>
        </p:nvSpPr>
        <p:spPr>
          <a:xfrm>
            <a:off x="5870497" y="6160289"/>
            <a:ext cx="1746252" cy="1164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No one would participate</a:t>
            </a:r>
          </a:p>
        </p:txBody>
      </p:sp>
      <p:sp>
        <p:nvSpPr>
          <p:cNvPr id="294" name="Synod could be sued"/>
          <p:cNvSpPr txBox="1"/>
          <p:nvPr/>
        </p:nvSpPr>
        <p:spPr>
          <a:xfrm>
            <a:off x="11628734" y="4110954"/>
            <a:ext cx="1190732" cy="1215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 sz="19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People care for each other</a:t>
            </a:r>
          </a:p>
        </p:txBody>
      </p:sp>
      <p:sp>
        <p:nvSpPr>
          <p:cNvPr id="295" name="Candidates would be less self-aware"/>
          <p:cNvSpPr txBox="1"/>
          <p:nvPr/>
        </p:nvSpPr>
        <p:spPr>
          <a:xfrm>
            <a:off x="5873763" y="3433440"/>
            <a:ext cx="2484993" cy="1519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/>
          <a:p>
            <a:pPr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Offer all </a:t>
            </a:r>
          </a:p>
          <a:p>
            <a:pPr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types of intergenerational faith formation</a:t>
            </a:r>
          </a:p>
        </p:txBody>
      </p:sp>
      <p:sp>
        <p:nvSpPr>
          <p:cNvPr id="296" name="Candidates would be less self-aware"/>
          <p:cNvSpPr txBox="1"/>
          <p:nvPr/>
        </p:nvSpPr>
        <p:spPr>
          <a:xfrm>
            <a:off x="3569969" y="2300098"/>
            <a:ext cx="3197332" cy="1519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Equip people of all ages with resources for forming with “on their own”</a:t>
            </a:r>
          </a:p>
        </p:txBody>
      </p:sp>
      <p:sp>
        <p:nvSpPr>
          <p:cNvPr id="297" name="Candidates would be less self-aware"/>
          <p:cNvSpPr txBox="1"/>
          <p:nvPr/>
        </p:nvSpPr>
        <p:spPr>
          <a:xfrm>
            <a:off x="601475" y="2138889"/>
            <a:ext cx="2277831" cy="1519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Offer age-specific faith formation on another day</a:t>
            </a:r>
          </a:p>
        </p:txBody>
      </p:sp>
      <p:sp>
        <p:nvSpPr>
          <p:cNvPr id="298" name="Candidates could get into misconduct"/>
          <p:cNvSpPr txBox="1"/>
          <p:nvPr/>
        </p:nvSpPr>
        <p:spPr>
          <a:xfrm>
            <a:off x="9911251" y="3611240"/>
            <a:ext cx="1746252" cy="1164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People across age groups form relationships</a:t>
            </a:r>
          </a:p>
        </p:txBody>
      </p:sp>
      <p:sp>
        <p:nvSpPr>
          <p:cNvPr id="299" name="Candidates could get into misconduct"/>
          <p:cNvSpPr txBox="1"/>
          <p:nvPr/>
        </p:nvSpPr>
        <p:spPr>
          <a:xfrm>
            <a:off x="9795874" y="2583389"/>
            <a:ext cx="1746253" cy="630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spAutoFit/>
          </a:bodyPr>
          <a:lstStyle>
            <a:lvl1pPr defTabSz="650240"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New leaders would emerge</a:t>
            </a:r>
          </a:p>
        </p:txBody>
      </p:sp>
      <p:sp>
        <p:nvSpPr>
          <p:cNvPr id="300" name="Title 1"/>
          <p:cNvSpPr txBox="1"/>
          <p:nvPr/>
        </p:nvSpPr>
        <p:spPr>
          <a:xfrm>
            <a:off x="1911894" y="474302"/>
            <a:ext cx="9418298" cy="105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algn="l" defTabSz="630732">
              <a:defRPr b="0" sz="485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Consequences of Various 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le 1"/>
          <p:cNvSpPr txBox="1"/>
          <p:nvPr>
            <p:ph type="title"/>
          </p:nvPr>
        </p:nvSpPr>
        <p:spPr>
          <a:xfrm>
            <a:off x="2034474" y="7374780"/>
            <a:ext cx="9418298" cy="1051715"/>
          </a:xfrm>
          <a:prstGeom prst="rect">
            <a:avLst/>
          </a:prstGeom>
        </p:spPr>
        <p:txBody>
          <a:bodyPr/>
          <a:lstStyle>
            <a:lvl1pPr defTabSz="474675">
              <a:defRPr b="0" cap="none" sz="3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Trends, Innovation, Paradigm Shifts - T.I.P.S.</a:t>
            </a:r>
          </a:p>
        </p:txBody>
      </p:sp>
      <p:sp>
        <p:nvSpPr>
          <p:cNvPr id="303" name="Oval"/>
          <p:cNvSpPr/>
          <p:nvPr/>
        </p:nvSpPr>
        <p:spPr>
          <a:xfrm>
            <a:off x="5351808" y="3770958"/>
            <a:ext cx="2301188" cy="22116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04" name="Oval"/>
          <p:cNvSpPr/>
          <p:nvPr/>
        </p:nvSpPr>
        <p:spPr>
          <a:xfrm>
            <a:off x="5742391" y="4165987"/>
            <a:ext cx="1520018" cy="142162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05" name="Circle"/>
          <p:cNvSpPr/>
          <p:nvPr/>
        </p:nvSpPr>
        <p:spPr>
          <a:xfrm>
            <a:off x="6163733" y="4538133"/>
            <a:ext cx="677334" cy="67733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5000"/>
              </a:srgbClr>
            </a:outerShdw>
          </a:effectLst>
        </p:spPr>
        <p:txBody>
          <a:bodyPr lIns="65022" tIns="65022" rIns="65022" bIns="65022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06" name="Line"/>
          <p:cNvSpPr/>
          <p:nvPr/>
        </p:nvSpPr>
        <p:spPr>
          <a:xfrm flipV="1">
            <a:off x="6472690" y="3048756"/>
            <a:ext cx="59421" cy="3656088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7" name="Line"/>
          <p:cNvSpPr/>
          <p:nvPr/>
        </p:nvSpPr>
        <p:spPr>
          <a:xfrm flipH="1" flipV="1">
            <a:off x="5126715" y="3706046"/>
            <a:ext cx="2751370" cy="2341508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8" name="Line"/>
          <p:cNvSpPr/>
          <p:nvPr/>
        </p:nvSpPr>
        <p:spPr>
          <a:xfrm flipV="1">
            <a:off x="5392325" y="3457367"/>
            <a:ext cx="2447199" cy="2631875"/>
          </a:xfrm>
          <a:prstGeom prst="line">
            <a:avLst/>
          </a:prstGeom>
          <a:ln w="12700">
            <a:solidFill>
              <a:srgbClr val="4F81BD"/>
            </a:solidFill>
          </a:ln>
          <a:effectLst>
            <a:outerShdw sx="100000" sy="100000" kx="0" ky="0" algn="b" rotWithShape="0" blurRad="25400" dist="12700" dir="5400000">
              <a:srgbClr val="000000">
                <a:alpha val="38000"/>
              </a:srgbClr>
            </a:outerShdw>
          </a:effectLst>
        </p:spPr>
        <p:txBody>
          <a:bodyPr lIns="65022" tIns="65022" rIns="65022" bIns="65022"/>
          <a:lstStyle/>
          <a:p>
            <a:pPr algn="l" defTabSz="650240">
              <a:defRPr b="0">
                <a:solidFill>
                  <a:srgbClr val="292934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9" name="Technology"/>
          <p:cNvSpPr txBox="1"/>
          <p:nvPr/>
        </p:nvSpPr>
        <p:spPr>
          <a:xfrm>
            <a:off x="3823572" y="4685791"/>
            <a:ext cx="1619797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310" name="Education"/>
          <p:cNvSpPr txBox="1"/>
          <p:nvPr/>
        </p:nvSpPr>
        <p:spPr>
          <a:xfrm>
            <a:off x="7869266" y="4685791"/>
            <a:ext cx="1458766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Education</a:t>
            </a:r>
          </a:p>
        </p:txBody>
      </p:sp>
      <p:sp>
        <p:nvSpPr>
          <p:cNvPr id="311" name="Demographics"/>
          <p:cNvSpPr txBox="1"/>
          <p:nvPr/>
        </p:nvSpPr>
        <p:spPr>
          <a:xfrm>
            <a:off x="4355740" y="6299638"/>
            <a:ext cx="2009132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Demographics</a:t>
            </a:r>
          </a:p>
        </p:txBody>
      </p:sp>
      <p:sp>
        <p:nvSpPr>
          <p:cNvPr id="312" name="Economics"/>
          <p:cNvSpPr txBox="1"/>
          <p:nvPr/>
        </p:nvSpPr>
        <p:spPr>
          <a:xfrm>
            <a:off x="6631785" y="6301896"/>
            <a:ext cx="1532287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Economics</a:t>
            </a:r>
          </a:p>
        </p:txBody>
      </p:sp>
      <p:sp>
        <p:nvSpPr>
          <p:cNvPr id="313" name="Cultural Shifts"/>
          <p:cNvSpPr txBox="1"/>
          <p:nvPr/>
        </p:nvSpPr>
        <p:spPr>
          <a:xfrm>
            <a:off x="4332007" y="3067848"/>
            <a:ext cx="2053632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Cultural Shifts</a:t>
            </a:r>
          </a:p>
        </p:txBody>
      </p:sp>
      <p:sp>
        <p:nvSpPr>
          <p:cNvPr id="314" name="Spirituality"/>
          <p:cNvSpPr txBox="1"/>
          <p:nvPr/>
        </p:nvSpPr>
        <p:spPr>
          <a:xfrm>
            <a:off x="6596781" y="3067848"/>
            <a:ext cx="1614440" cy="45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6" tIns="48766" rIns="48766" bIns="48766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Spirituality</a:t>
            </a:r>
          </a:p>
        </p:txBody>
      </p:sp>
      <p:sp>
        <p:nvSpPr>
          <p:cNvPr id="315" name="Title 1"/>
          <p:cNvSpPr txBox="1"/>
          <p:nvPr/>
        </p:nvSpPr>
        <p:spPr>
          <a:xfrm>
            <a:off x="3516444" y="1120114"/>
            <a:ext cx="9418298" cy="105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6" tIns="48766" rIns="48766" bIns="48766">
            <a:normAutofit fontScale="100000" lnSpcReduction="0"/>
          </a:bodyPr>
          <a:lstStyle>
            <a:lvl1pPr algn="l" defTabSz="650240">
              <a:defRPr b="0" sz="5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Environmental Forces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1"/>
          <p:cNvSpPr txBox="1"/>
          <p:nvPr>
            <p:ph type="title"/>
          </p:nvPr>
        </p:nvSpPr>
        <p:spPr>
          <a:xfrm>
            <a:off x="2021741" y="7928168"/>
            <a:ext cx="9418299" cy="1051714"/>
          </a:xfrm>
          <a:prstGeom prst="rect">
            <a:avLst/>
          </a:prstGeom>
        </p:spPr>
        <p:txBody>
          <a:bodyPr/>
          <a:lstStyle>
            <a:lvl1pPr defTabSz="448665">
              <a:defRPr cap="none" sz="345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Trends, Innovation, Paradigm Shifts - T.I.P.S.</a:t>
            </a:r>
          </a:p>
        </p:txBody>
      </p:sp>
      <p:sp>
        <p:nvSpPr>
          <p:cNvPr id="318" name="Oval"/>
          <p:cNvSpPr/>
          <p:nvPr/>
        </p:nvSpPr>
        <p:spPr>
          <a:xfrm>
            <a:off x="5351808" y="3770958"/>
            <a:ext cx="2301185" cy="2211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5000"/>
              </a:srgbClr>
            </a:outerShdw>
          </a:effectLst>
        </p:spPr>
        <p:txBody>
          <a:bodyPr lIns="48767" tIns="48767" rIns="48767" bIns="48767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9" name="Oval"/>
          <p:cNvSpPr/>
          <p:nvPr/>
        </p:nvSpPr>
        <p:spPr>
          <a:xfrm>
            <a:off x="5742392" y="4165988"/>
            <a:ext cx="1520016" cy="142162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5000"/>
              </a:srgbClr>
            </a:outerShdw>
          </a:effectLst>
        </p:spPr>
        <p:txBody>
          <a:bodyPr lIns="48767" tIns="48767" rIns="48767" bIns="48767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0" name="Circle"/>
          <p:cNvSpPr/>
          <p:nvPr/>
        </p:nvSpPr>
        <p:spPr>
          <a:xfrm>
            <a:off x="6163733" y="4538133"/>
            <a:ext cx="677334" cy="67733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5000"/>
              </a:srgbClr>
            </a:outerShdw>
          </a:effectLst>
        </p:spPr>
        <p:txBody>
          <a:bodyPr lIns="48767" tIns="48767" rIns="48767" bIns="48767" anchor="ctr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1" name="Line"/>
          <p:cNvSpPr/>
          <p:nvPr/>
        </p:nvSpPr>
        <p:spPr>
          <a:xfrm flipV="1">
            <a:off x="6472689" y="3048757"/>
            <a:ext cx="59421" cy="3656086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8000"/>
              </a:srgbClr>
            </a:outerShdw>
          </a:effectLst>
        </p:spPr>
        <p:txBody>
          <a:bodyPr lIns="48767" tIns="48767" rIns="48767" bIns="48767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2" name="Line"/>
          <p:cNvSpPr/>
          <p:nvPr/>
        </p:nvSpPr>
        <p:spPr>
          <a:xfrm flipH="1" flipV="1">
            <a:off x="5126715" y="3706047"/>
            <a:ext cx="2751370" cy="2341506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8000"/>
              </a:srgbClr>
            </a:outerShdw>
          </a:effectLst>
        </p:spPr>
        <p:txBody>
          <a:bodyPr lIns="48767" tIns="48767" rIns="48767" bIns="48767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3" name="Line"/>
          <p:cNvSpPr/>
          <p:nvPr/>
        </p:nvSpPr>
        <p:spPr>
          <a:xfrm flipV="1">
            <a:off x="5392326" y="3457368"/>
            <a:ext cx="2447198" cy="2631874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sx="100000" sy="100000" kx="0" ky="0" algn="b" rotWithShape="0" blurRad="38100" dist="12700" dir="5400000">
              <a:srgbClr val="000000">
                <a:alpha val="38000"/>
              </a:srgbClr>
            </a:outerShdw>
          </a:effectLst>
        </p:spPr>
        <p:txBody>
          <a:bodyPr lIns="48767" tIns="48767" rIns="48767" bIns="48767"/>
          <a:lstStyle/>
          <a:p>
            <a: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24" name="Technology"/>
          <p:cNvSpPr txBox="1"/>
          <p:nvPr/>
        </p:nvSpPr>
        <p:spPr>
          <a:xfrm>
            <a:off x="3823572" y="4685791"/>
            <a:ext cx="1619801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325" name="Education"/>
          <p:cNvSpPr txBox="1"/>
          <p:nvPr/>
        </p:nvSpPr>
        <p:spPr>
          <a:xfrm>
            <a:off x="7869266" y="4685791"/>
            <a:ext cx="1458769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Education</a:t>
            </a:r>
          </a:p>
        </p:txBody>
      </p:sp>
      <p:sp>
        <p:nvSpPr>
          <p:cNvPr id="326" name="Demographics"/>
          <p:cNvSpPr txBox="1"/>
          <p:nvPr/>
        </p:nvSpPr>
        <p:spPr>
          <a:xfrm>
            <a:off x="4398883" y="6301897"/>
            <a:ext cx="2009135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Demographics</a:t>
            </a:r>
          </a:p>
        </p:txBody>
      </p:sp>
      <p:sp>
        <p:nvSpPr>
          <p:cNvPr id="327" name="Economics"/>
          <p:cNvSpPr txBox="1"/>
          <p:nvPr/>
        </p:nvSpPr>
        <p:spPr>
          <a:xfrm>
            <a:off x="6631786" y="6301897"/>
            <a:ext cx="1532290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Economics</a:t>
            </a:r>
          </a:p>
        </p:txBody>
      </p:sp>
      <p:sp>
        <p:nvSpPr>
          <p:cNvPr id="328" name="Cultural Shifts"/>
          <p:cNvSpPr txBox="1"/>
          <p:nvPr/>
        </p:nvSpPr>
        <p:spPr>
          <a:xfrm>
            <a:off x="4376633" y="3067849"/>
            <a:ext cx="2053635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Cultural Shifts</a:t>
            </a:r>
          </a:p>
        </p:txBody>
      </p:sp>
      <p:sp>
        <p:nvSpPr>
          <p:cNvPr id="329" name="Spirituality"/>
          <p:cNvSpPr txBox="1"/>
          <p:nvPr/>
        </p:nvSpPr>
        <p:spPr>
          <a:xfrm>
            <a:off x="6596782" y="3067849"/>
            <a:ext cx="1614443" cy="453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8767" tIns="48767" rIns="48767" bIns="48767">
            <a:spAutoFit/>
          </a:bodyPr>
          <a:lstStyle>
            <a:lvl1pPr algn="l" defTabSz="65024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Spirituality</a:t>
            </a:r>
          </a:p>
        </p:txBody>
      </p:sp>
      <p:sp>
        <p:nvSpPr>
          <p:cNvPr id="330" name="Diversified, Centralized Communication"/>
          <p:cNvSpPr txBox="1"/>
          <p:nvPr/>
        </p:nvSpPr>
        <p:spPr>
          <a:xfrm>
            <a:off x="1746345" y="3373916"/>
            <a:ext cx="2600565" cy="1197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Diversified, Centralized Communication</a:t>
            </a:r>
          </a:p>
        </p:txBody>
      </p:sp>
      <p:sp>
        <p:nvSpPr>
          <p:cNvPr id="331" name="Artificial Intelligence"/>
          <p:cNvSpPr txBox="1"/>
          <p:nvPr/>
        </p:nvSpPr>
        <p:spPr>
          <a:xfrm>
            <a:off x="1746345" y="5302177"/>
            <a:ext cx="260056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Artificial Intelligence</a:t>
            </a:r>
          </a:p>
        </p:txBody>
      </p:sp>
      <p:sp>
        <p:nvSpPr>
          <p:cNvPr id="332" name="Immigrant Patterns"/>
          <p:cNvSpPr txBox="1"/>
          <p:nvPr/>
        </p:nvSpPr>
        <p:spPr>
          <a:xfrm>
            <a:off x="3757853" y="2063099"/>
            <a:ext cx="260056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2">
                    <a:hueOff val="167855"/>
                    <a:satOff val="17755"/>
                    <a:lumOff val="-16671"/>
                  </a:schemeClr>
                </a:solidFill>
              </a:defRPr>
            </a:lvl1pPr>
          </a:lstStyle>
          <a:p>
            <a:pPr/>
            <a:r>
              <a:t>Immigrant Patterns</a:t>
            </a:r>
          </a:p>
        </p:txBody>
      </p:sp>
      <p:sp>
        <p:nvSpPr>
          <p:cNvPr id="333" name="eCommerce"/>
          <p:cNvSpPr txBox="1"/>
          <p:nvPr/>
        </p:nvSpPr>
        <p:spPr>
          <a:xfrm>
            <a:off x="6890210" y="6834377"/>
            <a:ext cx="260056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pPr/>
            <a:r>
              <a:t>eCommerce</a:t>
            </a:r>
          </a:p>
        </p:txBody>
      </p:sp>
      <p:sp>
        <p:nvSpPr>
          <p:cNvPr id="334" name="Online learning"/>
          <p:cNvSpPr txBox="1"/>
          <p:nvPr/>
        </p:nvSpPr>
        <p:spPr>
          <a:xfrm>
            <a:off x="8176259" y="5486327"/>
            <a:ext cx="260056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Online learning</a:t>
            </a:r>
          </a:p>
        </p:txBody>
      </p:sp>
      <p:sp>
        <p:nvSpPr>
          <p:cNvPr id="335" name="Problem-based learning"/>
          <p:cNvSpPr txBox="1"/>
          <p:nvPr/>
        </p:nvSpPr>
        <p:spPr>
          <a:xfrm>
            <a:off x="8405456" y="3659268"/>
            <a:ext cx="260056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Problem-based learning</a:t>
            </a:r>
          </a:p>
        </p:txBody>
      </p:sp>
      <p:sp>
        <p:nvSpPr>
          <p:cNvPr id="336" name="Less commitment to organized religion"/>
          <p:cNvSpPr txBox="1"/>
          <p:nvPr/>
        </p:nvSpPr>
        <p:spPr>
          <a:xfrm>
            <a:off x="6890210" y="1414195"/>
            <a:ext cx="2600564" cy="1565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-146070"/>
                    <a:satOff val="-10048"/>
                    <a:lumOff val="-30626"/>
                  </a:schemeClr>
                </a:solidFill>
              </a:defRPr>
            </a:lvl1pPr>
          </a:lstStyle>
          <a:p>
            <a:pPr/>
            <a:r>
              <a:t>Less commitment to organized religion</a:t>
            </a:r>
          </a:p>
        </p:txBody>
      </p:sp>
      <p:sp>
        <p:nvSpPr>
          <p:cNvPr id="337" name="Aging population"/>
          <p:cNvSpPr txBox="1"/>
          <p:nvPr/>
        </p:nvSpPr>
        <p:spPr>
          <a:xfrm>
            <a:off x="2704961" y="6799322"/>
            <a:ext cx="260056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lvl1pPr>
          </a:lstStyle>
          <a:p>
            <a:pPr/>
            <a:r>
              <a:t>Aging population</a:t>
            </a:r>
          </a:p>
        </p:txBody>
      </p:sp>
      <p:sp>
        <p:nvSpPr>
          <p:cNvPr id="338" name="Increasing ethnic diversity"/>
          <p:cNvSpPr txBox="1"/>
          <p:nvPr/>
        </p:nvSpPr>
        <p:spPr>
          <a:xfrm>
            <a:off x="4801972" y="7160887"/>
            <a:ext cx="260056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lvl1pPr>
          </a:lstStyle>
          <a:p>
            <a:pPr/>
            <a:r>
              <a:t>Increasing ethnic diversity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6" grpId="6"/>
      <p:bldP build="whole" bldLvl="1" animBg="1" rev="0" advAuto="0" spid="331" grpId="3"/>
      <p:bldP build="whole" bldLvl="1" animBg="1" rev="0" advAuto="0" spid="333" grpId="9"/>
      <p:bldP build="whole" bldLvl="1" animBg="1" rev="0" advAuto="0" spid="338" grpId="2"/>
      <p:bldP build="whole" bldLvl="1" animBg="1" rev="0" advAuto="0" spid="334" grpId="8"/>
      <p:bldP build="whole" bldLvl="1" animBg="1" rev="0" advAuto="0" spid="337" grpId="1"/>
      <p:bldP build="whole" bldLvl="1" animBg="1" rev="0" advAuto="0" spid="330" grpId="4"/>
      <p:bldP build="whole" bldLvl="1" animBg="1" rev="0" advAuto="0" spid="335" grpId="7"/>
      <p:bldP build="whole" bldLvl="1" animBg="1" rev="0" advAuto="0" spid="332" grpId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081617_curiousity.jpg" descr="081617_curiousit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01009" y="1465100"/>
            <a:ext cx="13004801" cy="55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WHAT does this mean?"/>
          <p:cNvSpPr txBox="1"/>
          <p:nvPr>
            <p:ph type="title"/>
          </p:nvPr>
        </p:nvSpPr>
        <p:spPr>
          <a:xfrm>
            <a:off x="4746722" y="4289567"/>
            <a:ext cx="6487324" cy="3856558"/>
          </a:xfrm>
          <a:prstGeom prst="rect">
            <a:avLst/>
          </a:prstGeom>
        </p:spPr>
        <p:txBody>
          <a:bodyPr/>
          <a:lstStyle/>
          <a:p>
            <a:pPr/>
            <a:r>
              <a:t>WHAT does this mean?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images-3.jpg" descr="images-3.jpg"/>
          <p:cNvPicPr>
            <a:picLocks noChangeAspect="1"/>
          </p:cNvPicPr>
          <p:nvPr/>
        </p:nvPicPr>
        <p:blipFill>
          <a:blip r:embed="rId2">
            <a:alphaModFix amt="57502"/>
            <a:extLst/>
          </a:blip>
          <a:stretch>
            <a:fillRect/>
          </a:stretch>
        </p:blipFill>
        <p:spPr>
          <a:xfrm>
            <a:off x="1456312" y="3400454"/>
            <a:ext cx="3623937" cy="4667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series_missio_dei.jpg" descr="series_missio_dei.jpg"/>
          <p:cNvPicPr>
            <a:picLocks noChangeAspect="1"/>
          </p:cNvPicPr>
          <p:nvPr>
            <p:ph type="pic" idx="13"/>
          </p:nvPr>
        </p:nvPicPr>
        <p:blipFill>
          <a:blip r:embed="rId3">
            <a:extLst/>
          </a:blip>
          <a:srcRect l="0" t="0" r="1666" b="0"/>
          <a:stretch>
            <a:fillRect/>
          </a:stretch>
        </p:blipFill>
        <p:spPr>
          <a:xfrm>
            <a:off x="6515100" y="2904865"/>
            <a:ext cx="5245101" cy="2711970"/>
          </a:xfrm>
          <a:prstGeom prst="rect">
            <a:avLst/>
          </a:prstGeom>
        </p:spPr>
      </p:pic>
      <p:sp>
        <p:nvSpPr>
          <p:cNvPr id="345" name="God’s Mi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200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God’s Mission</a:t>
            </a:r>
          </a:p>
        </p:txBody>
      </p:sp>
      <p:sp>
        <p:nvSpPr>
          <p:cNvPr id="346" name="God so loved the world……"/>
          <p:cNvSpPr txBox="1"/>
          <p:nvPr>
            <p:ph type="body" sz="half" idx="1"/>
          </p:nvPr>
        </p:nvSpPr>
        <p:spPr>
          <a:xfrm>
            <a:off x="1041400" y="2463800"/>
            <a:ext cx="5334000" cy="6286500"/>
          </a:xfrm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>
              <a:defRPr b="1"/>
            </a:pPr>
            <a:r>
              <a:t>God so loved the world…</a:t>
            </a:r>
          </a:p>
          <a:p>
            <a:pPr/>
            <a:r>
              <a:t>Love God, love your neighbor.</a:t>
            </a:r>
          </a:p>
          <a:p>
            <a:pPr/>
            <a:r>
              <a:t>Co-creators of God’s Future.</a:t>
            </a:r>
          </a:p>
        </p:txBody>
      </p:sp>
      <p:pic>
        <p:nvPicPr>
          <p:cNvPr id="347" name="images.jpg" descr="image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15100" y="5665192"/>
            <a:ext cx="5245100" cy="2541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2 move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 movements</a:t>
            </a:r>
          </a:p>
        </p:txBody>
      </p:sp>
      <p:pic>
        <p:nvPicPr>
          <p:cNvPr id="350" name="Screen Shot 2019-03-22 at 11.47.13 AM.png" descr="Screen Shot 2019-03-22 at 11.47.13 AM.png"/>
          <p:cNvPicPr>
            <a:picLocks noChangeAspect="1"/>
          </p:cNvPicPr>
          <p:nvPr/>
        </p:nvPicPr>
        <p:blipFill>
          <a:blip r:embed="rId3">
            <a:extLst/>
          </a:blip>
          <a:srcRect l="0" t="16650" r="0" b="0"/>
          <a:stretch>
            <a:fillRect/>
          </a:stretch>
        </p:blipFill>
        <p:spPr>
          <a:xfrm>
            <a:off x="1730244" y="2716957"/>
            <a:ext cx="8966753" cy="5571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download.png" descr="downloa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7480" y="2547581"/>
            <a:ext cx="2857501" cy="2857501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4 commit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 commitments</a:t>
            </a:r>
          </a:p>
        </p:txBody>
      </p:sp>
      <p:sp>
        <p:nvSpPr>
          <p:cNvPr id="356" name="Gift of love…"/>
          <p:cNvSpPr txBox="1"/>
          <p:nvPr>
            <p:ph type="body" sz="half" idx="1"/>
          </p:nvPr>
        </p:nvSpPr>
        <p:spPr>
          <a:xfrm>
            <a:off x="952500" y="3162300"/>
            <a:ext cx="5334000" cy="6286500"/>
          </a:xfrm>
          <a:prstGeom prst="rect">
            <a:avLst/>
          </a:prstGeom>
        </p:spPr>
        <p:txBody>
          <a:bodyPr/>
          <a:lstStyle/>
          <a:p>
            <a:pPr/>
            <a:r>
              <a:t>Gift of love </a:t>
            </a:r>
          </a:p>
          <a:p>
            <a:pPr/>
            <a:r>
              <a:t>Compass for living</a:t>
            </a:r>
          </a:p>
          <a:p>
            <a:pPr/>
            <a:r>
              <a:t>Witness to God’s Story</a:t>
            </a:r>
          </a:p>
          <a:p>
            <a:pPr/>
            <a:r>
              <a:t>Agent of God’s love</a:t>
            </a:r>
          </a:p>
        </p:txBody>
      </p:sp>
      <p:pic>
        <p:nvPicPr>
          <p:cNvPr id="357" name="download-3.jpg" descr="download-3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87733" y="3737952"/>
            <a:ext cx="1621435" cy="1621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download-4.jpg" descr="download-4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50549" y="6114046"/>
            <a:ext cx="1352905" cy="2532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download.jpg" descr="download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49453" y="5677101"/>
            <a:ext cx="1352905" cy="1953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ges.jpg" descr="images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47973" y="2770536"/>
            <a:ext cx="2857502" cy="2857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What is Faith Formation?"/>
          <p:cNvSpPr txBox="1"/>
          <p:nvPr>
            <p:ph type="title"/>
          </p:nvPr>
        </p:nvSpPr>
        <p:spPr>
          <a:xfrm>
            <a:off x="2659353" y="254000"/>
            <a:ext cx="9392947" cy="2159000"/>
          </a:xfrm>
          <a:prstGeom prst="rect">
            <a:avLst/>
          </a:prstGeom>
        </p:spPr>
        <p:txBody>
          <a:bodyPr/>
          <a:lstStyle>
            <a:lvl1pPr defTabSz="472967">
              <a:defRPr sz="6624"/>
            </a:lvl1pPr>
          </a:lstStyle>
          <a:p>
            <a:pPr/>
            <a:r>
              <a:t>What is a life of Faith?</a:t>
            </a:r>
          </a:p>
        </p:txBody>
      </p:sp>
      <p:sp>
        <p:nvSpPr>
          <p:cNvPr id="365" name="In its simplest form faith formation has to do with how the Christian faith shapes people as they encounter God, others, and the world.…"/>
          <p:cNvSpPr txBox="1"/>
          <p:nvPr>
            <p:ph type="body" sz="half" idx="4294967295"/>
          </p:nvPr>
        </p:nvSpPr>
        <p:spPr>
          <a:xfrm>
            <a:off x="1165904" y="2590800"/>
            <a:ext cx="10672992" cy="4461491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17999"/>
              </a:lnSpc>
              <a:spcBef>
                <a:spcPts val="0"/>
              </a:spcBef>
              <a:buSzTx/>
              <a:buNone/>
              <a:defRPr b="1" sz="3400"/>
            </a:pPr>
            <a:r>
              <a:t>In its simplest form how the Christian faith shapes our encounters with God, others, and the world.</a:t>
            </a:r>
            <a:endParaRPr sz="2400"/>
          </a:p>
          <a:p>
            <a:pPr marL="342900" indent="-342900">
              <a:spcBef>
                <a:spcPts val="3200"/>
              </a:spcBef>
              <a:defRPr sz="2800"/>
            </a:pPr>
            <a:r>
              <a:rPr b="1"/>
              <a:t>Lifelong pursuit of </a:t>
            </a:r>
            <a:r>
              <a:t>discovering a Christian way of life.</a:t>
            </a:r>
          </a:p>
          <a:p>
            <a:pPr marL="342900" indent="-342900">
              <a:spcBef>
                <a:spcPts val="3200"/>
              </a:spcBef>
              <a:defRPr sz="2800"/>
            </a:pPr>
            <a:r>
              <a:rPr b="1"/>
              <a:t>Discerning and joining</a:t>
            </a:r>
            <a:r>
              <a:t> God’s activity in our lives and in the world. </a:t>
            </a:r>
          </a:p>
        </p:txBody>
      </p:sp>
      <p:pic>
        <p:nvPicPr>
          <p:cNvPr id="366" name="images-1.png" descr="images-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3975" y="8200797"/>
            <a:ext cx="6032502" cy="1346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d’s Promised Future"/>
          <p:cNvSpPr txBox="1"/>
          <p:nvPr>
            <p:ph type="title"/>
          </p:nvPr>
        </p:nvSpPr>
        <p:spPr>
          <a:xfrm>
            <a:off x="2733900" y="254000"/>
            <a:ext cx="9318400" cy="2159000"/>
          </a:xfrm>
          <a:prstGeom prst="rect">
            <a:avLst/>
          </a:prstGeom>
        </p:spPr>
        <p:txBody>
          <a:bodyPr/>
          <a:lstStyle>
            <a:lvl1pPr defTabSz="496570">
              <a:defRPr sz="6970"/>
            </a:lvl1pPr>
          </a:lstStyle>
          <a:p>
            <a:pPr/>
            <a:r>
              <a:t>God’s Promised Future</a:t>
            </a:r>
          </a:p>
        </p:txBody>
      </p:sp>
      <p:pic>
        <p:nvPicPr>
          <p:cNvPr id="371" name="shutterstock_408082588.jpg" descr="shutterstock_40808258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57387" y="6930373"/>
            <a:ext cx="3496344" cy="2330632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God is about life, full and abundant life for all of creation, and for us.…"/>
          <p:cNvSpPr txBox="1"/>
          <p:nvPr>
            <p:ph type="body" idx="4294967295"/>
          </p:nvPr>
        </p:nvSpPr>
        <p:spPr>
          <a:xfrm>
            <a:off x="1084957" y="2093167"/>
            <a:ext cx="10834886" cy="628650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3200"/>
              </a:spcBef>
              <a:defRPr sz="2800"/>
            </a:pPr>
            <a:r>
              <a:rPr b="1"/>
              <a:t>God is about abundant life</a:t>
            </a:r>
            <a:r>
              <a:t>, for all of creation and for us.</a:t>
            </a:r>
          </a:p>
          <a:p>
            <a:pPr marL="342900" indent="-342900">
              <a:spcBef>
                <a:spcPts val="3200"/>
              </a:spcBef>
              <a:defRPr sz="2800"/>
            </a:pPr>
            <a:r>
              <a:rPr b="1"/>
              <a:t>God’s kingdom unfolding around us</a:t>
            </a:r>
            <a:r>
              <a:t> about about God’s promised future breaking into our current time,</a:t>
            </a:r>
          </a:p>
          <a:p>
            <a:pPr marL="342900" indent="-342900">
              <a:spcBef>
                <a:spcPts val="3200"/>
              </a:spcBef>
              <a:defRPr sz="2800"/>
            </a:pPr>
            <a:r>
              <a:t>While God’s vision is real, we live in a </a:t>
            </a:r>
            <a:r>
              <a:rPr b="1"/>
              <a:t>“now and not yet” world</a:t>
            </a:r>
            <a:r>
              <a:t>.</a:t>
            </a:r>
          </a:p>
          <a:p>
            <a:pPr marL="342900" indent="-342900">
              <a:spcBef>
                <a:spcPts val="3200"/>
              </a:spcBef>
              <a:defRPr sz="2800"/>
            </a:pPr>
            <a:r>
              <a:t>Revelation 21:1,3-7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itle 1"/>
          <p:cNvSpPr txBox="1"/>
          <p:nvPr>
            <p:ph type="title"/>
          </p:nvPr>
        </p:nvSpPr>
        <p:spPr>
          <a:xfrm>
            <a:off x="2642666" y="3462050"/>
            <a:ext cx="9262096" cy="4523180"/>
          </a:xfrm>
          <a:prstGeom prst="rect">
            <a:avLst/>
          </a:prstGeom>
        </p:spPr>
        <p:txBody>
          <a:bodyPr/>
          <a:lstStyle>
            <a:lvl1pPr>
              <a:defRPr b="0" cap="none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What are you taking away?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