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6.jpeg" ContentType="image/jpeg"/>
  <Override PartName="/ppt/media/image7.jpeg" ContentType="image/jpeg"/>
  <Override PartName="/ppt/media/image8.jpeg" ContentType="image/jpeg"/>
  <Override PartName="/ppt/media/image9.jpeg" ContentType="image/jpeg"/>
  <Override PartName="/ppt/notesSlides/notesSlide4.xml" ContentType="application/vnd.openxmlformats-officedocument.presentationml.notesSlide+xml"/>
  <Override PartName="/ppt/media/image10.jpeg" ContentType="image/jpeg"/>
  <Override PartName="/ppt/notesSlides/notesSlide5.xml" ContentType="application/vnd.openxmlformats-officedocument.presentationml.notesSlide+xml"/>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notesSlides/notesSlide6.xml" ContentType="application/vnd.openxmlformats-officedocument.presentationml.notesSlide+xml"/>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notesSlides/notesSlide7.xml" ContentType="application/vnd.openxmlformats-officedocument.presentationml.notesSlide+xml"/>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0.jpeg" ContentType="image/jpeg"/>
  <Override PartName="/ppt/media/image41.jpeg" ContentType="image/jpeg"/>
  <Override PartName="/ppt/media/image42.jpeg" ContentType="image/jpeg"/>
  <Override PartName="/ppt/media/image43.jpeg" ContentType="image/jpeg"/>
  <Override PartName="/ppt/media/image44.jpeg" ContentType="image/jpeg"/>
  <Override PartName="/ppt/media/image45.jpeg" ContentType="image/jpeg"/>
  <Override PartName="/ppt/media/image46.jpe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47.jpeg" ContentType="image/jpeg"/>
  <Override PartName="/ppt/notesSlides/notesSlide11.xml" ContentType="application/vnd.openxmlformats-officedocument.presentationml.notesSlide+xml"/>
  <Override PartName="/ppt/media/image48.jpeg" ContentType="image/jpeg"/>
  <Override PartName="/ppt/notesSlides/notesSlide12.xml" ContentType="application/vnd.openxmlformats-officedocument.presentationml.notesSlide+xml"/>
  <Override PartName="/ppt/media/image49.jpeg" ContentType="image/jpeg"/>
  <Override PartName="/ppt/media/image50.jpeg" ContentType="image/jpeg"/>
  <Override PartName="/ppt/media/image51.jpeg" ContentType="image/jpeg"/>
  <Override PartName="/ppt/media/image52.jpeg" ContentType="image/jpeg"/>
  <Override PartName="/ppt/media/image53.jpeg" ContentType="image/jpeg"/>
  <Override PartName="/ppt/media/image54.jpeg" ContentType="image/jpeg"/>
  <Override PartName="/ppt/media/image55.jpeg" ContentType="image/jpeg"/>
  <Override PartName="/ppt/media/image56.jpeg" ContentType="image/jpeg"/>
  <Override PartName="/ppt/media/image57.jpeg" ContentType="image/jpeg"/>
  <Override PartName="/ppt/media/image58.jpeg" ContentType="image/jpeg"/>
  <Override PartName="/ppt/media/image59.jpeg" ContentType="image/jpeg"/>
  <Override PartName="/ppt/media/image60.jpeg" ContentType="image/jpeg"/>
  <Override PartName="/ppt/media/image61.jpeg" ContentType="image/jpeg"/>
  <Override PartName="/ppt/media/image62.jpeg" ContentType="image/jpeg"/>
  <Override PartName="/ppt/media/image63.jpeg" ContentType="image/jpeg"/>
  <Override PartName="/ppt/media/image64.jpeg" ContentType="image/jpeg"/>
  <Override PartName="/ppt/notesSlides/notesSlide13.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92" name="Shape 192"/>
          <p:cNvSpPr/>
          <p:nvPr>
            <p:ph type="sldImg"/>
          </p:nvPr>
        </p:nvSpPr>
        <p:spPr>
          <a:xfrm>
            <a:off x="1143000" y="685800"/>
            <a:ext cx="4572000" cy="3429000"/>
          </a:xfrm>
          <a:prstGeom prst="rect">
            <a:avLst/>
          </a:prstGeom>
        </p:spPr>
        <p:txBody>
          <a:bodyPr/>
          <a:lstStyle/>
          <a:p>
            <a:pPr/>
          </a:p>
        </p:txBody>
      </p:sp>
      <p:sp>
        <p:nvSpPr>
          <p:cNvPr id="193" name="Shape 19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hape 210"/>
          <p:cNvSpPr/>
          <p:nvPr>
            <p:ph type="sldImg"/>
          </p:nvPr>
        </p:nvSpPr>
        <p:spPr>
          <a:prstGeom prst="rect">
            <a:avLst/>
          </a:prstGeom>
        </p:spPr>
        <p:txBody>
          <a:bodyPr/>
          <a:lstStyle/>
          <a:p>
            <a:pPr/>
          </a:p>
        </p:txBody>
      </p:sp>
      <p:sp>
        <p:nvSpPr>
          <p:cNvPr id="211" name="Shape 211"/>
          <p:cNvSpPr/>
          <p:nvPr>
            <p:ph type="body" sz="quarter" idx="1"/>
          </p:nvPr>
        </p:nvSpPr>
        <p:spPr>
          <a:prstGeom prst="rect">
            <a:avLst/>
          </a:prstGeom>
        </p:spPr>
        <p:txBody>
          <a:bodyPr/>
          <a:lstStyle/>
          <a:p>
            <a:pPr>
              <a:lnSpc>
                <a:spcPct val="117999"/>
              </a:lnSpc>
            </a:pPr>
            <a:r>
              <a:t>Gathering God’s beloved people as the body of Christ - faith forming and informing our lives. </a:t>
            </a:r>
          </a:p>
          <a:p>
            <a:pPr>
              <a:lnSpc>
                <a:spcPct val="117999"/>
              </a:lnSpc>
            </a:pPr>
            <a:r>
              <a:t>Scattered in the world, God’s people are co-creators of God’s mission transforming the world.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Shape 217"/>
          <p:cNvSpPr/>
          <p:nvPr>
            <p:ph type="sldImg"/>
          </p:nvPr>
        </p:nvSpPr>
        <p:spPr>
          <a:prstGeom prst="rect">
            <a:avLst/>
          </a:prstGeom>
        </p:spPr>
        <p:txBody>
          <a:bodyPr/>
          <a:lstStyle/>
          <a:p>
            <a:pPr/>
          </a:p>
        </p:txBody>
      </p:sp>
      <p:sp>
        <p:nvSpPr>
          <p:cNvPr id="218" name="Shape 218"/>
          <p:cNvSpPr/>
          <p:nvPr>
            <p:ph type="body" sz="quarter" idx="1"/>
          </p:nvPr>
        </p:nvSpPr>
        <p:spPr>
          <a:prstGeom prst="rect">
            <a:avLst/>
          </a:prstGeom>
        </p:spPr>
        <p:txBody>
          <a:bodyPr/>
          <a:lstStyle/>
          <a:p>
            <a:pPr>
              <a:lnSpc>
                <a:spcPct val="117999"/>
              </a:lnSpc>
            </a:pPr>
            <a:r>
              <a:t>Gathered in community we discover our identity and participate in Christian practices, encounter God’s story, and live with other people of faith.</a:t>
            </a:r>
          </a:p>
          <a:p>
            <a:pPr>
              <a:lnSpc>
                <a:spcPct val="117999"/>
              </a:lnSpc>
            </a:pPr>
          </a:p>
          <a:p>
            <a:pPr>
              <a:lnSpc>
                <a:spcPct val="117999"/>
              </a:lnSpc>
            </a:pPr>
            <a:r>
              <a:t>Scattered in the world we participate in God’s mission of loving the world as we encounter difference, name pain and injustice, and love and serve others.</a:t>
            </a:r>
          </a:p>
          <a:p>
            <a:pPr>
              <a:lnSpc>
                <a:spcPct val="117999"/>
              </a:lnSpc>
            </a:pPr>
          </a:p>
          <a:p>
            <a:pPr>
              <a:lnSpc>
                <a:spcPct val="117999"/>
              </a:lnSpc>
            </a:pPr>
            <a:r>
              <a:t>Most of our time, in the past, has been on our time gathered. Yet most of our lives are lived scattered in the world. AND faith, as a way of life, is about all of life, not just our time in Christian community. </a:t>
            </a:r>
          </a:p>
          <a:p>
            <a:pPr>
              <a:lnSpc>
                <a:spcPct val="117999"/>
              </a:lnSpc>
            </a:pPr>
            <a:r>
              <a:t>What if we took rethought our time gathered as accompanying people of faith to discover a Christian way of life scattered? What difference would that make?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hape 227"/>
          <p:cNvSpPr/>
          <p:nvPr>
            <p:ph type="sldImg"/>
          </p:nvPr>
        </p:nvSpPr>
        <p:spPr>
          <a:prstGeom prst="rect">
            <a:avLst/>
          </a:prstGeom>
        </p:spPr>
        <p:txBody>
          <a:bodyPr/>
          <a:lstStyle/>
          <a:p>
            <a:pPr/>
          </a:p>
        </p:txBody>
      </p:sp>
      <p:sp>
        <p:nvSpPr>
          <p:cNvPr id="228" name="Shape 228"/>
          <p:cNvSpPr/>
          <p:nvPr>
            <p:ph type="body" sz="quarter" idx="1"/>
          </p:nvPr>
        </p:nvSpPr>
        <p:spPr>
          <a:prstGeom prst="rect">
            <a:avLst/>
          </a:prstGeom>
        </p:spPr>
        <p:txBody>
          <a:bodyPr/>
          <a:lstStyle>
            <a:lvl1pPr>
              <a:lnSpc>
                <a:spcPct val="117999"/>
              </a:lnSpc>
            </a:lvl1pPr>
          </a:lstStyle>
          <a:p>
            <a:pPr/>
            <a:r>
              <a:t>To these two movements we add four commitments that highlight the multi-multi-faceted nature of faith.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Shape 242"/>
          <p:cNvSpPr/>
          <p:nvPr>
            <p:ph type="sldImg"/>
          </p:nvPr>
        </p:nvSpPr>
        <p:spPr>
          <a:prstGeom prst="rect">
            <a:avLst/>
          </a:prstGeom>
        </p:spPr>
        <p:txBody>
          <a:bodyPr/>
          <a:lstStyle/>
          <a:p>
            <a:pPr/>
          </a:p>
        </p:txBody>
      </p:sp>
      <p:sp>
        <p:nvSpPr>
          <p:cNvPr id="243" name="Shape 243"/>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Organizations arise to “change lives, change communities” (Peter Drucker)</a:t>
            </a:r>
          </a:p>
          <a:p>
            <a:pPr>
              <a:lnSpc>
                <a:spcPct val="100000"/>
              </a:lnSpc>
              <a:defRPr sz="1200">
                <a:latin typeface="Calibri"/>
                <a:ea typeface="Calibri"/>
                <a:cs typeface="Calibri"/>
                <a:sym typeface="Calibri"/>
              </a:defRPr>
            </a:pPr>
            <a:r>
              <a:t>Does An Organization’s Structure HINDER or FOSTER connections, meaning, impact?</a:t>
            </a:r>
          </a:p>
          <a:p>
            <a:pPr>
              <a:lnSpc>
                <a:spcPct val="100000"/>
              </a:lnSpc>
              <a:defRPr sz="1200">
                <a:latin typeface="Calibri"/>
                <a:ea typeface="Calibri"/>
                <a:cs typeface="Calibri"/>
                <a:sym typeface="Calibri"/>
              </a:defRPr>
            </a:pPr>
            <a:r>
              <a:t>Structure becomes invisible-hence, need to raise question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hape 259"/>
          <p:cNvSpPr/>
          <p:nvPr>
            <p:ph type="sldImg"/>
          </p:nvPr>
        </p:nvSpPr>
        <p:spPr>
          <a:prstGeom prst="rect">
            <a:avLst/>
          </a:prstGeom>
        </p:spPr>
        <p:txBody>
          <a:bodyPr/>
          <a:lstStyle/>
          <a:p>
            <a:pPr/>
          </a:p>
        </p:txBody>
      </p:sp>
      <p:sp>
        <p:nvSpPr>
          <p:cNvPr id="260" name="Shape 260"/>
          <p:cNvSpPr/>
          <p:nvPr>
            <p:ph type="body" sz="quarter" idx="1"/>
          </p:nvPr>
        </p:nvSpPr>
        <p:spPr>
          <a:prstGeom prst="rect">
            <a:avLst/>
          </a:prstGeom>
        </p:spPr>
        <p:txBody>
          <a:bodyPr/>
          <a:lstStyle/>
          <a:p>
            <a:pPr>
              <a:lnSpc>
                <a:spcPct val="117999"/>
              </a:lnSpc>
            </a:pPr>
            <a:r>
              <a:t>Congregations are called to steward the future witness to the Christian faith. God’s love for us is steady and trustworthy, but the future does not look like the past. </a:t>
            </a:r>
          </a:p>
          <a:p>
            <a:pPr>
              <a:lnSpc>
                <a:spcPct val="117999"/>
              </a:lnSpc>
            </a:pPr>
            <a:r>
              <a:t>This is a pivotal moment. Our highly dynamic context is being disrupted at accelerating speeds and we, the church have the opportunity to join God’s movement in the world or hold tightly to the past. </a:t>
            </a:r>
          </a:p>
          <a:p>
            <a:pPr>
              <a:lnSpc>
                <a:spcPct val="117999"/>
              </a:lnSpc>
            </a:pPr>
            <a:r>
              <a:t>Our God is a God who makes all things new, who brings order out of chaos and life out of death. God’s deepest desire is for all to live abundantly. Our way forward is relying on God, of embracing God’s call for us and letting God’s love orient our lives.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Shape 284"/>
          <p:cNvSpPr/>
          <p:nvPr>
            <p:ph type="sldImg"/>
          </p:nvPr>
        </p:nvSpPr>
        <p:spPr>
          <a:prstGeom prst="rect">
            <a:avLst/>
          </a:prstGeom>
        </p:spPr>
        <p:txBody>
          <a:bodyPr/>
          <a:lstStyle/>
          <a:p>
            <a:pPr/>
          </a:p>
        </p:txBody>
      </p:sp>
      <p:sp>
        <p:nvSpPr>
          <p:cNvPr id="285" name="Shape 285"/>
          <p:cNvSpPr/>
          <p:nvPr>
            <p:ph type="body" sz="quarter" idx="1"/>
          </p:nvPr>
        </p:nvSpPr>
        <p:spPr>
          <a:prstGeom prst="rect">
            <a:avLst/>
          </a:prstGeom>
        </p:spPr>
        <p:txBody>
          <a:bodyPr/>
          <a:lstStyle/>
          <a:p>
            <a:pPr>
              <a:lnSpc>
                <a:spcPct val="117999"/>
              </a:lnSpc>
            </a:pPr>
            <a:r>
              <a:t>Congregations are called to steward the future witness to the Christian faith. God’s love for us is steady and trustworthy, but the future does not look like the past. </a:t>
            </a:r>
          </a:p>
          <a:p>
            <a:pPr>
              <a:lnSpc>
                <a:spcPct val="117999"/>
              </a:lnSpc>
            </a:pPr>
            <a:r>
              <a:t>This is a pivotal moment. Our highly dynamic context is being disrupted at accelerating speeds and we, the church have the opportunity to join God’s movement in the world or hold tightly to the past. </a:t>
            </a:r>
          </a:p>
          <a:p>
            <a:pPr>
              <a:lnSpc>
                <a:spcPct val="117999"/>
              </a:lnSpc>
            </a:pPr>
            <a:r>
              <a:t>Our God is a God who makes all things new, who brings order out of chaos and life out of death. God’s deepest desire is for all to live abundantly. Our way forward is relying on God, of embracing God’s call for us and letting God’s love orient our lives.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Shape 309"/>
          <p:cNvSpPr/>
          <p:nvPr>
            <p:ph type="sldImg"/>
          </p:nvPr>
        </p:nvSpPr>
        <p:spPr>
          <a:prstGeom prst="rect">
            <a:avLst/>
          </a:prstGeom>
        </p:spPr>
        <p:txBody>
          <a:bodyPr/>
          <a:lstStyle/>
          <a:p>
            <a:pPr/>
          </a:p>
        </p:txBody>
      </p:sp>
      <p:sp>
        <p:nvSpPr>
          <p:cNvPr id="310" name="Shape 310"/>
          <p:cNvSpPr/>
          <p:nvPr>
            <p:ph type="body" sz="quarter" idx="1"/>
          </p:nvPr>
        </p:nvSpPr>
        <p:spPr>
          <a:prstGeom prst="rect">
            <a:avLst/>
          </a:prstGeom>
        </p:spPr>
        <p:txBody>
          <a:bodyPr/>
          <a:lstStyle/>
          <a:p>
            <a:pPr>
              <a:lnSpc>
                <a:spcPct val="117999"/>
              </a:lnSpc>
            </a:pPr>
            <a:r>
              <a:t>Congregations are called to steward the future witness to the Christian faith. God’s love for us is steady and trustworthy, but the future does not look like the past. </a:t>
            </a:r>
          </a:p>
          <a:p>
            <a:pPr>
              <a:lnSpc>
                <a:spcPct val="117999"/>
              </a:lnSpc>
            </a:pPr>
            <a:r>
              <a:t>This is a pivotal moment. Our highly dynamic context is being disrupted at accelerating speeds and we, the church have the opportunity to join God’s movement in the world or hold tightly to the past. </a:t>
            </a:r>
          </a:p>
          <a:p>
            <a:pPr>
              <a:lnSpc>
                <a:spcPct val="117999"/>
              </a:lnSpc>
            </a:pPr>
            <a:r>
              <a:t>Our God is a God who makes all things new, who brings order out of chaos and life out of death. God’s deepest desire is for all to live abundantly. Our way forward is relying on God, of embracing God’s call for us and letting God’s love orient our lives.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Shape 374"/>
          <p:cNvSpPr/>
          <p:nvPr>
            <p:ph type="sldImg"/>
          </p:nvPr>
        </p:nvSpPr>
        <p:spPr>
          <a:prstGeom prst="rect">
            <a:avLst/>
          </a:prstGeom>
        </p:spPr>
        <p:txBody>
          <a:bodyPr/>
          <a:lstStyle/>
          <a:p>
            <a:pPr/>
          </a:p>
        </p:txBody>
      </p:sp>
      <p:sp>
        <p:nvSpPr>
          <p:cNvPr id="375" name="Shape 375"/>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Shape 384"/>
          <p:cNvSpPr/>
          <p:nvPr>
            <p:ph type="sldImg"/>
          </p:nvPr>
        </p:nvSpPr>
        <p:spPr>
          <a:prstGeom prst="rect">
            <a:avLst/>
          </a:prstGeom>
        </p:spPr>
        <p:txBody>
          <a:bodyPr/>
          <a:lstStyle/>
          <a:p>
            <a:pPr/>
          </a:p>
        </p:txBody>
      </p:sp>
      <p:sp>
        <p:nvSpPr>
          <p:cNvPr id="385" name="Shape 385"/>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Shape 392"/>
          <p:cNvSpPr/>
          <p:nvPr>
            <p:ph type="sldImg"/>
          </p:nvPr>
        </p:nvSpPr>
        <p:spPr>
          <a:prstGeom prst="rect">
            <a:avLst/>
          </a:prstGeom>
        </p:spPr>
        <p:txBody>
          <a:bodyPr/>
          <a:lstStyle/>
          <a:p>
            <a:pPr/>
          </a:p>
        </p:txBody>
      </p:sp>
      <p:sp>
        <p:nvSpPr>
          <p:cNvPr id="393" name="Shape 393"/>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Shape 400"/>
          <p:cNvSpPr/>
          <p:nvPr>
            <p:ph type="sldImg"/>
          </p:nvPr>
        </p:nvSpPr>
        <p:spPr>
          <a:prstGeom prst="rect">
            <a:avLst/>
          </a:prstGeom>
        </p:spPr>
        <p:txBody>
          <a:bodyPr/>
          <a:lstStyle/>
          <a:p>
            <a:pPr/>
          </a:p>
        </p:txBody>
      </p:sp>
      <p:sp>
        <p:nvSpPr>
          <p:cNvPr id="401" name="Shape 401"/>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Shape 409"/>
          <p:cNvSpPr/>
          <p:nvPr>
            <p:ph type="sldImg"/>
          </p:nvPr>
        </p:nvSpPr>
        <p:spPr>
          <a:prstGeom prst="rect">
            <a:avLst/>
          </a:prstGeom>
        </p:spPr>
        <p:txBody>
          <a:bodyPr/>
          <a:lstStyle/>
          <a:p>
            <a:pPr/>
          </a:p>
        </p:txBody>
      </p:sp>
      <p:sp>
        <p:nvSpPr>
          <p:cNvPr id="410" name="Shape 410"/>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Shape 456"/>
          <p:cNvSpPr/>
          <p:nvPr>
            <p:ph type="sldImg"/>
          </p:nvPr>
        </p:nvSpPr>
        <p:spPr>
          <a:prstGeom prst="rect">
            <a:avLst/>
          </a:prstGeom>
        </p:spPr>
        <p:txBody>
          <a:bodyPr/>
          <a:lstStyle/>
          <a:p>
            <a:pPr/>
          </a:p>
        </p:txBody>
      </p:sp>
      <p:sp>
        <p:nvSpPr>
          <p:cNvPr id="457" name="Shape 457"/>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 1.0- until about mid-1990’s; Central physical address; Command and control; symbol: hierarchical org. chart</a:t>
            </a:r>
          </a:p>
          <a:p>
            <a:pPr>
              <a:lnSpc>
                <a:spcPct val="100000"/>
              </a:lnSpc>
              <a:defRPr sz="1200">
                <a:latin typeface="Calibri"/>
                <a:ea typeface="Calibri"/>
                <a:cs typeface="Calibri"/>
                <a:sym typeface="Calibri"/>
              </a:defRPr>
            </a:pPr>
            <a:r>
              <a:t>Org. 20-from mid-1990’s to June 29, 2007 : Still command control; Central physical address w/</a:t>
            </a:r>
            <a:r>
              <a:rPr b="1"/>
              <a:t>Parallel web presence</a:t>
            </a:r>
          </a:p>
          <a:p>
            <a:pPr>
              <a:lnSpc>
                <a:spcPct val="100000"/>
              </a:lnSpc>
              <a:defRPr sz="1200">
                <a:latin typeface="Calibri"/>
                <a:ea typeface="Calibri"/>
                <a:cs typeface="Calibri"/>
                <a:sym typeface="Calibri"/>
              </a:defRPr>
            </a:pPr>
            <a:r>
              <a:t>Org. 3.0 – iPhone – social networking available to masses</a:t>
            </a:r>
          </a:p>
          <a:p>
            <a:pPr>
              <a:lnSpc>
                <a:spcPct val="100000"/>
              </a:lnSpc>
              <a:defRPr sz="1200">
                <a:latin typeface="Calibri"/>
                <a:ea typeface="Calibri"/>
                <a:cs typeface="Calibri"/>
                <a:sym typeface="Calibri"/>
              </a:defRPr>
            </a:pPr>
            <a:r>
              <a:t>Physical and web locations blur; fluidity of behavior on web flows back into bricks and mortar</a:t>
            </a:r>
          </a:p>
          <a:p>
            <a:pPr>
              <a:lnSpc>
                <a:spcPct val="100000"/>
              </a:lnSpc>
              <a:defRPr sz="1200">
                <a:latin typeface="Calibri"/>
                <a:ea typeface="Calibri"/>
                <a:cs typeface="Calibri"/>
                <a:sym typeface="Calibri"/>
              </a:defRPr>
            </a:pPr>
            <a:r>
              <a:t>24/7/365 availability; need to think I.P address and P.O. (post office) physical address</a:t>
            </a:r>
          </a:p>
          <a:p>
            <a:pPr>
              <a:lnSpc>
                <a:spcPct val="100000"/>
              </a:lnSpc>
              <a:defRPr sz="1200">
                <a:latin typeface="Calibri"/>
                <a:ea typeface="Calibri"/>
                <a:cs typeface="Calibri"/>
                <a:sym typeface="Calibri"/>
              </a:defRPr>
            </a:pPr>
          </a:p>
          <a:p>
            <a:pPr>
              <a:lnSpc>
                <a:spcPct val="100000"/>
              </a:lnSpc>
              <a:defRPr sz="1200">
                <a:latin typeface="Calibri"/>
                <a:ea typeface="Calibri"/>
                <a:cs typeface="Calibri"/>
                <a:sym typeface="Calibri"/>
              </a:defRPr>
            </a:pP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2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126"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2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35" name="Title Text"/>
          <p:cNvSpPr txBox="1"/>
          <p:nvPr>
            <p:ph type="title"/>
          </p:nvPr>
        </p:nvSpPr>
        <p:spPr>
          <a:xfrm>
            <a:off x="2357119" y="3491653"/>
            <a:ext cx="8290562" cy="1568027"/>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36" name="Body Level One…"/>
          <p:cNvSpPr txBox="1"/>
          <p:nvPr>
            <p:ph type="body" sz="quarter" idx="1"/>
          </p:nvPr>
        </p:nvSpPr>
        <p:spPr>
          <a:xfrm>
            <a:off x="3088639" y="5364479"/>
            <a:ext cx="6827522" cy="1869442"/>
          </a:xfrm>
          <a:prstGeom prst="rect">
            <a:avLst/>
          </a:prstGeom>
        </p:spPr>
        <p:txBody>
          <a:bodyPr lIns="48767" tIns="48767" rIns="48767" bIns="48767" anchor="t"/>
          <a:lstStyle>
            <a:lvl1pPr marL="0" indent="0" algn="ctr" defTabSz="650240">
              <a:spcBef>
                <a:spcPts val="1000"/>
              </a:spcBef>
              <a:buSzTx/>
              <a:buNone/>
              <a:defRPr sz="4400">
                <a:solidFill>
                  <a:srgbClr val="888888"/>
                </a:solidFill>
                <a:latin typeface="Calibri"/>
                <a:ea typeface="Calibri"/>
                <a:cs typeface="Calibri"/>
                <a:sym typeface="Calibri"/>
              </a:defRPr>
            </a:lvl1pPr>
            <a:lvl2pPr marL="0" indent="457200" algn="ctr" defTabSz="650240">
              <a:spcBef>
                <a:spcPts val="1000"/>
              </a:spcBef>
              <a:buSzTx/>
              <a:buNone/>
              <a:defRPr sz="4400">
                <a:solidFill>
                  <a:srgbClr val="888888"/>
                </a:solidFill>
                <a:latin typeface="Calibri"/>
                <a:ea typeface="Calibri"/>
                <a:cs typeface="Calibri"/>
                <a:sym typeface="Calibri"/>
              </a:defRPr>
            </a:lvl2pPr>
            <a:lvl3pPr marL="0" indent="914400" algn="ctr" defTabSz="650240">
              <a:spcBef>
                <a:spcPts val="1000"/>
              </a:spcBef>
              <a:buSzTx/>
              <a:buNone/>
              <a:defRPr sz="4400">
                <a:solidFill>
                  <a:srgbClr val="888888"/>
                </a:solidFill>
                <a:latin typeface="Calibri"/>
                <a:ea typeface="Calibri"/>
                <a:cs typeface="Calibri"/>
                <a:sym typeface="Calibri"/>
              </a:defRPr>
            </a:lvl3pPr>
            <a:lvl4pPr marL="0" indent="1371600" algn="ctr" defTabSz="650240">
              <a:spcBef>
                <a:spcPts val="1000"/>
              </a:spcBef>
              <a:buSzTx/>
              <a:buNone/>
              <a:defRPr sz="4400">
                <a:solidFill>
                  <a:srgbClr val="888888"/>
                </a:solidFill>
                <a:latin typeface="Calibri"/>
                <a:ea typeface="Calibri"/>
                <a:cs typeface="Calibri"/>
                <a:sym typeface="Calibri"/>
              </a:defRPr>
            </a:lvl4pPr>
            <a:lvl5pPr marL="0" indent="1828800" algn="ctr" defTabSz="650240">
              <a:spcBef>
                <a:spcPts val="1000"/>
              </a:spcBef>
              <a:buSzTx/>
              <a:buNone/>
              <a:defRPr sz="4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44" name="Title Text"/>
          <p:cNvSpPr txBox="1"/>
          <p:nvPr>
            <p:ph type="title"/>
          </p:nvPr>
        </p:nvSpPr>
        <p:spPr>
          <a:xfrm>
            <a:off x="2396066" y="5919893"/>
            <a:ext cx="8290562" cy="1452881"/>
          </a:xfrm>
          <a:prstGeom prst="rect">
            <a:avLst/>
          </a:prstGeom>
        </p:spPr>
        <p:txBody>
          <a:bodyPr lIns="48767" tIns="48767" rIns="48767" bIns="48767" anchor="t"/>
          <a:lstStyle>
            <a:lvl1pPr algn="l" defTabSz="650240">
              <a:defRPr b="1" cap="all" sz="5600">
                <a:latin typeface="Calibri"/>
                <a:ea typeface="Calibri"/>
                <a:cs typeface="Calibri"/>
                <a:sym typeface="Calibri"/>
              </a:defRPr>
            </a:lvl1pPr>
          </a:lstStyle>
          <a:p>
            <a:pPr/>
            <a:r>
              <a:t>Title Text</a:t>
            </a:r>
          </a:p>
        </p:txBody>
      </p:sp>
      <p:sp>
        <p:nvSpPr>
          <p:cNvPr id="145" name="Body Level One…"/>
          <p:cNvSpPr txBox="1"/>
          <p:nvPr>
            <p:ph type="body" sz="quarter" idx="1"/>
          </p:nvPr>
        </p:nvSpPr>
        <p:spPr>
          <a:xfrm>
            <a:off x="2396066" y="4319694"/>
            <a:ext cx="8290562" cy="1600200"/>
          </a:xfrm>
          <a:prstGeom prst="rect">
            <a:avLst/>
          </a:prstGeom>
        </p:spPr>
        <p:txBody>
          <a:bodyPr lIns="48767" tIns="48767" rIns="48767" bIns="48767" anchor="b"/>
          <a:lstStyle>
            <a:lvl1pPr marL="0" indent="0" defTabSz="650240">
              <a:spcBef>
                <a:spcPts val="600"/>
              </a:spcBef>
              <a:buSzTx/>
              <a:buNone/>
              <a:defRPr sz="2800">
                <a:solidFill>
                  <a:srgbClr val="888888"/>
                </a:solidFill>
                <a:latin typeface="Calibri"/>
                <a:ea typeface="Calibri"/>
                <a:cs typeface="Calibri"/>
                <a:sym typeface="Calibri"/>
              </a:defRPr>
            </a:lvl1pPr>
            <a:lvl2pPr marL="0" indent="457200" defTabSz="650240">
              <a:spcBef>
                <a:spcPts val="600"/>
              </a:spcBef>
              <a:buSzTx/>
              <a:buNone/>
              <a:defRPr sz="2800">
                <a:solidFill>
                  <a:srgbClr val="888888"/>
                </a:solidFill>
                <a:latin typeface="Calibri"/>
                <a:ea typeface="Calibri"/>
                <a:cs typeface="Calibri"/>
                <a:sym typeface="Calibri"/>
              </a:defRPr>
            </a:lvl2pPr>
            <a:lvl3pPr marL="0" indent="914400" defTabSz="650240">
              <a:spcBef>
                <a:spcPts val="600"/>
              </a:spcBef>
              <a:buSzTx/>
              <a:buNone/>
              <a:defRPr sz="2800">
                <a:solidFill>
                  <a:srgbClr val="888888"/>
                </a:solidFill>
                <a:latin typeface="Calibri"/>
                <a:ea typeface="Calibri"/>
                <a:cs typeface="Calibri"/>
                <a:sym typeface="Calibri"/>
              </a:defRPr>
            </a:lvl3pPr>
            <a:lvl4pPr marL="0" indent="1371600" defTabSz="650240">
              <a:spcBef>
                <a:spcPts val="600"/>
              </a:spcBef>
              <a:buSzTx/>
              <a:buNone/>
              <a:defRPr sz="2800">
                <a:solidFill>
                  <a:srgbClr val="888888"/>
                </a:solidFill>
                <a:latin typeface="Calibri"/>
                <a:ea typeface="Calibri"/>
                <a:cs typeface="Calibri"/>
                <a:sym typeface="Calibri"/>
              </a:defRPr>
            </a:lvl4pPr>
            <a:lvl5pPr marL="0" indent="1828800" defTabSz="650240">
              <a:spcBef>
                <a:spcPts val="600"/>
              </a:spcBef>
              <a:buSzTx/>
              <a:buNone/>
              <a:defRPr sz="28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4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153" name="Title Text"/>
          <p:cNvSpPr txBox="1"/>
          <p:nvPr>
            <p:ph type="title"/>
          </p:nvPr>
        </p:nvSpPr>
        <p:spPr>
          <a:xfrm>
            <a:off x="2113279" y="1512147"/>
            <a:ext cx="8778241" cy="1219201"/>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54" name="Body Level One…"/>
          <p:cNvSpPr txBox="1"/>
          <p:nvPr>
            <p:ph type="body" sz="quarter" idx="1"/>
          </p:nvPr>
        </p:nvSpPr>
        <p:spPr>
          <a:xfrm>
            <a:off x="2113279" y="2856653"/>
            <a:ext cx="4309535" cy="682414"/>
          </a:xfrm>
          <a:prstGeom prst="rect">
            <a:avLst/>
          </a:prstGeom>
        </p:spPr>
        <p:txBody>
          <a:bodyPr lIns="48767" tIns="48767" rIns="48767" bIns="48767" anchor="b"/>
          <a:lstStyle>
            <a:lvl1pPr marL="0" indent="0" defTabSz="650240">
              <a:spcBef>
                <a:spcPts val="800"/>
              </a:spcBef>
              <a:buSzTx/>
              <a:buNone/>
              <a:defRPr b="1" sz="3400">
                <a:latin typeface="Calibri"/>
                <a:ea typeface="Calibri"/>
                <a:cs typeface="Calibri"/>
                <a:sym typeface="Calibri"/>
              </a:defRPr>
            </a:lvl1pPr>
            <a:lvl2pPr marL="0" indent="457200" defTabSz="650240">
              <a:spcBef>
                <a:spcPts val="800"/>
              </a:spcBef>
              <a:buSzTx/>
              <a:buNone/>
              <a:defRPr b="1" sz="3400">
                <a:latin typeface="Calibri"/>
                <a:ea typeface="Calibri"/>
                <a:cs typeface="Calibri"/>
                <a:sym typeface="Calibri"/>
              </a:defRPr>
            </a:lvl2pPr>
            <a:lvl3pPr marL="0" indent="914400" defTabSz="650240">
              <a:spcBef>
                <a:spcPts val="800"/>
              </a:spcBef>
              <a:buSzTx/>
              <a:buNone/>
              <a:defRPr b="1" sz="3400">
                <a:latin typeface="Calibri"/>
                <a:ea typeface="Calibri"/>
                <a:cs typeface="Calibri"/>
                <a:sym typeface="Calibri"/>
              </a:defRPr>
            </a:lvl3pPr>
            <a:lvl4pPr marL="0" indent="1371600" defTabSz="650240">
              <a:spcBef>
                <a:spcPts val="800"/>
              </a:spcBef>
              <a:buSzTx/>
              <a:buNone/>
              <a:defRPr b="1" sz="3400">
                <a:latin typeface="Calibri"/>
                <a:ea typeface="Calibri"/>
                <a:cs typeface="Calibri"/>
                <a:sym typeface="Calibri"/>
              </a:defRPr>
            </a:lvl4pPr>
            <a:lvl5pPr marL="0" indent="1828800" defTabSz="650240">
              <a:spcBef>
                <a:spcPts val="800"/>
              </a:spcBef>
              <a:buSzTx/>
              <a:buNone/>
              <a:defRPr b="1" sz="3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55" name="Text Placeholder 4"/>
          <p:cNvSpPr/>
          <p:nvPr>
            <p:ph type="body" sz="quarter" idx="13"/>
          </p:nvPr>
        </p:nvSpPr>
        <p:spPr>
          <a:xfrm>
            <a:off x="6580293" y="2856653"/>
            <a:ext cx="4311228" cy="682414"/>
          </a:xfrm>
          <a:prstGeom prst="rect">
            <a:avLst/>
          </a:prstGeom>
        </p:spPr>
        <p:txBody>
          <a:bodyPr lIns="48767" tIns="48767" rIns="48767" bIns="48767" anchor="b"/>
          <a:lstStyle/>
          <a:p>
            <a:pPr marL="0" indent="0" defTabSz="650240">
              <a:spcBef>
                <a:spcPts val="800"/>
              </a:spcBef>
              <a:buSzTx/>
              <a:buNone/>
              <a:defRPr b="1" sz="3400">
                <a:latin typeface="Calibri"/>
                <a:ea typeface="Calibri"/>
                <a:cs typeface="Calibri"/>
                <a:sym typeface="Calibri"/>
              </a:defRPr>
            </a:pPr>
          </a:p>
        </p:txBody>
      </p:sp>
      <p:sp>
        <p:nvSpPr>
          <p:cNvPr id="15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163" name="Title Text"/>
          <p:cNvSpPr txBox="1"/>
          <p:nvPr>
            <p:ph type="title"/>
          </p:nvPr>
        </p:nvSpPr>
        <p:spPr>
          <a:xfrm>
            <a:off x="2113279" y="1510453"/>
            <a:ext cx="3208869" cy="1239521"/>
          </a:xfrm>
          <a:prstGeom prst="rect">
            <a:avLst/>
          </a:prstGeom>
        </p:spPr>
        <p:txBody>
          <a:bodyPr lIns="48767" tIns="48767" rIns="48767" bIns="48767" anchor="b"/>
          <a:lstStyle>
            <a:lvl1pPr algn="l" defTabSz="650240">
              <a:defRPr b="1" sz="2800">
                <a:latin typeface="Calibri"/>
                <a:ea typeface="Calibri"/>
                <a:cs typeface="Calibri"/>
                <a:sym typeface="Calibri"/>
              </a:defRPr>
            </a:lvl1pPr>
          </a:lstStyle>
          <a:p>
            <a:pPr/>
            <a:r>
              <a:t>Title Text</a:t>
            </a:r>
          </a:p>
        </p:txBody>
      </p:sp>
      <p:sp>
        <p:nvSpPr>
          <p:cNvPr id="164" name="Body Level One…"/>
          <p:cNvSpPr txBox="1"/>
          <p:nvPr>
            <p:ph type="body" sz="half" idx="1"/>
          </p:nvPr>
        </p:nvSpPr>
        <p:spPr>
          <a:xfrm>
            <a:off x="5438986" y="1510453"/>
            <a:ext cx="5452535" cy="6243322"/>
          </a:xfrm>
          <a:prstGeom prst="rect">
            <a:avLst/>
          </a:prstGeom>
        </p:spPr>
        <p:txBody>
          <a:bodyPr lIns="48767" tIns="48767" rIns="48767" bIns="48767" anchor="t"/>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5" name="Text Placeholder 3"/>
          <p:cNvSpPr/>
          <p:nvPr>
            <p:ph type="body" sz="quarter" idx="13"/>
          </p:nvPr>
        </p:nvSpPr>
        <p:spPr>
          <a:xfrm>
            <a:off x="2113279" y="2749973"/>
            <a:ext cx="3208869" cy="5003802"/>
          </a:xfrm>
          <a:prstGeom prst="rect">
            <a:avLst/>
          </a:prstGeom>
        </p:spPr>
        <p:txBody>
          <a:bodyPr lIns="48767" tIns="48767" rIns="48767" bIns="48767" anchor="t"/>
          <a:lstStyle/>
          <a:p>
            <a:pPr marL="0" indent="0" defTabSz="650240">
              <a:spcBef>
                <a:spcPts val="400"/>
              </a:spcBef>
              <a:buSzTx/>
              <a:buNone/>
              <a:defRPr sz="1800">
                <a:latin typeface="Calibri"/>
                <a:ea typeface="Calibri"/>
                <a:cs typeface="Calibri"/>
                <a:sym typeface="Calibri"/>
              </a:defRPr>
            </a:pPr>
          </a:p>
        </p:txBody>
      </p:sp>
      <p:sp>
        <p:nvSpPr>
          <p:cNvPr id="16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73" name="Rectangle 9"/>
          <p:cNvSpPr/>
          <p:nvPr/>
        </p:nvSpPr>
        <p:spPr>
          <a:xfrm>
            <a:off x="-1" y="314005"/>
            <a:ext cx="13004802" cy="325122"/>
          </a:xfrm>
          <a:prstGeom prst="rect">
            <a:avLst/>
          </a:prstGeom>
          <a:solidFill>
            <a:srgbClr val="FFFFFF"/>
          </a:solidFill>
          <a:ln w="12700">
            <a:miter lim="400000"/>
          </a:ln>
        </p:spPr>
        <p:txBody>
          <a:bodyPr lIns="65022" tIns="65022" rIns="65022" bIns="65022" anchor="ctr"/>
          <a:lstStyle/>
          <a:p>
            <a:pPr defTabSz="650240">
              <a:defRPr b="0">
                <a:solidFill>
                  <a:srgbClr val="FFFFFF"/>
                </a:solidFill>
                <a:latin typeface="Arial"/>
                <a:ea typeface="Arial"/>
                <a:cs typeface="Arial"/>
                <a:sym typeface="Arial"/>
              </a:defRPr>
            </a:pPr>
          </a:p>
        </p:txBody>
      </p:sp>
      <p:sp>
        <p:nvSpPr>
          <p:cNvPr id="174" name="Rectangle 6"/>
          <p:cNvSpPr/>
          <p:nvPr/>
        </p:nvSpPr>
        <p:spPr>
          <a:xfrm>
            <a:off x="-1" y="-2"/>
            <a:ext cx="13004802" cy="520196"/>
          </a:xfrm>
          <a:prstGeom prst="rect">
            <a:avLst/>
          </a:prstGeom>
          <a:solidFill>
            <a:srgbClr val="93A299"/>
          </a:solidFill>
          <a:ln w="12700">
            <a:miter lim="400000"/>
          </a:ln>
        </p:spPr>
        <p:txBody>
          <a:bodyPr lIns="65022" tIns="65022" rIns="65022" bIns="65022" anchor="ctr"/>
          <a:lstStyle/>
          <a:p>
            <a:pPr defTabSz="650240">
              <a:defRPr b="0">
                <a:solidFill>
                  <a:srgbClr val="FFFFFF"/>
                </a:solidFill>
                <a:latin typeface="Arial"/>
                <a:ea typeface="Arial"/>
                <a:cs typeface="Arial"/>
                <a:sym typeface="Arial"/>
              </a:defRPr>
            </a:pPr>
          </a:p>
        </p:txBody>
      </p:sp>
      <p:sp>
        <p:nvSpPr>
          <p:cNvPr id="175" name="Title Text"/>
          <p:cNvSpPr txBox="1"/>
          <p:nvPr>
            <p:ph type="title"/>
          </p:nvPr>
        </p:nvSpPr>
        <p:spPr>
          <a:xfrm>
            <a:off x="650239" y="758613"/>
            <a:ext cx="11704322" cy="1408854"/>
          </a:xfrm>
          <a:prstGeom prst="rect">
            <a:avLst/>
          </a:prstGeom>
        </p:spPr>
        <p:txBody>
          <a:bodyPr lIns="65022" tIns="65022" rIns="65022" bIns="65022"/>
          <a:lstStyle>
            <a:lvl1pPr algn="l" defTabSz="1300480">
              <a:defRPr spc="-140" sz="5600">
                <a:solidFill>
                  <a:srgbClr val="D2533C"/>
                </a:solidFill>
                <a:latin typeface="Arial"/>
                <a:ea typeface="Arial"/>
                <a:cs typeface="Arial"/>
                <a:sym typeface="Arial"/>
              </a:defRPr>
            </a:lvl1pPr>
          </a:lstStyle>
          <a:p>
            <a:pPr/>
            <a:r>
              <a:t>Title Text</a:t>
            </a:r>
          </a:p>
        </p:txBody>
      </p:sp>
      <p:sp>
        <p:nvSpPr>
          <p:cNvPr id="176" name="Body Level One…"/>
          <p:cNvSpPr txBox="1"/>
          <p:nvPr>
            <p:ph type="body" idx="1"/>
          </p:nvPr>
        </p:nvSpPr>
        <p:spPr>
          <a:xfrm>
            <a:off x="650239" y="2275839"/>
            <a:ext cx="11704322" cy="6935895"/>
          </a:xfrm>
          <a:prstGeom prst="rect">
            <a:avLst/>
          </a:prstGeom>
        </p:spPr>
        <p:txBody>
          <a:bodyPr lIns="65022" tIns="65022" rIns="65022" bIns="65022" anchor="t"/>
          <a:lstStyle>
            <a:lvl1pPr marL="259078" indent="-259078" defTabSz="1300480">
              <a:spcBef>
                <a:spcPts val="700"/>
              </a:spcBef>
              <a:buClr>
                <a:srgbClr val="93A299"/>
              </a:buClr>
              <a:buSzPct val="85000"/>
              <a:buFont typeface="Arial"/>
              <a:defRPr sz="3400">
                <a:solidFill>
                  <a:srgbClr val="292934"/>
                </a:solidFill>
                <a:latin typeface="Arial"/>
                <a:ea typeface="Arial"/>
                <a:cs typeface="Arial"/>
                <a:sym typeface="Arial"/>
              </a:defRPr>
            </a:lvl1pPr>
            <a:lvl2pPr marL="585214" indent="-310894" defTabSz="1300480">
              <a:spcBef>
                <a:spcPts val="700"/>
              </a:spcBef>
              <a:buClr>
                <a:srgbClr val="93A299"/>
              </a:buClr>
              <a:buSzPct val="85000"/>
              <a:buFont typeface="Arial"/>
              <a:defRPr sz="3400">
                <a:solidFill>
                  <a:srgbClr val="292934"/>
                </a:solidFill>
                <a:latin typeface="Arial"/>
                <a:ea typeface="Arial"/>
                <a:cs typeface="Arial"/>
                <a:sym typeface="Arial"/>
              </a:defRPr>
            </a:lvl2pPr>
            <a:lvl3pPr marL="894078" indent="-345439" defTabSz="1300480">
              <a:spcBef>
                <a:spcPts val="700"/>
              </a:spcBef>
              <a:buClr>
                <a:srgbClr val="93A299"/>
              </a:buClr>
              <a:buSzPct val="90000"/>
              <a:buFont typeface="Arial"/>
              <a:defRPr sz="3400">
                <a:solidFill>
                  <a:srgbClr val="292934"/>
                </a:solidFill>
                <a:latin typeface="Arial"/>
                <a:ea typeface="Arial"/>
                <a:cs typeface="Arial"/>
                <a:sym typeface="Arial"/>
              </a:defRPr>
            </a:lvl3pPr>
            <a:lvl4pPr marL="1211578" indent="-388618" defTabSz="1300480">
              <a:spcBef>
                <a:spcPts val="700"/>
              </a:spcBef>
              <a:buClr>
                <a:srgbClr val="93A299"/>
              </a:buClr>
              <a:buSzPct val="100000"/>
              <a:buFont typeface="Arial"/>
              <a:defRPr sz="3400">
                <a:solidFill>
                  <a:srgbClr val="292934"/>
                </a:solidFill>
                <a:latin typeface="Arial"/>
                <a:ea typeface="Arial"/>
                <a:cs typeface="Arial"/>
                <a:sym typeface="Arial"/>
              </a:defRPr>
            </a:lvl4pPr>
            <a:lvl5pPr marL="1384662" indent="-333102" defTabSz="1300480">
              <a:spcBef>
                <a:spcPts val="700"/>
              </a:spcBef>
              <a:buClr>
                <a:srgbClr val="93A299"/>
              </a:buClr>
              <a:buSzPct val="100000"/>
              <a:buFont typeface="Arial"/>
              <a:defRPr sz="3400">
                <a:solidFill>
                  <a:srgbClr val="292934"/>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77" name="Slide Number"/>
          <p:cNvSpPr txBox="1"/>
          <p:nvPr>
            <p:ph type="sldNum" sz="quarter" idx="2"/>
          </p:nvPr>
        </p:nvSpPr>
        <p:spPr>
          <a:xfrm>
            <a:off x="10837333" y="65462"/>
            <a:ext cx="397019" cy="389268"/>
          </a:xfrm>
          <a:prstGeom prst="rect">
            <a:avLst/>
          </a:prstGeom>
        </p:spPr>
        <p:txBody>
          <a:bodyPr lIns="65022" tIns="65022" rIns="65022" bIns="65022" anchor="ctr"/>
          <a:lstStyle>
            <a:lvl1pPr algn="l" defTabSz="650240">
              <a:defRPr b="1" sz="18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84" name="Title Text"/>
          <p:cNvSpPr txBox="1"/>
          <p:nvPr>
            <p:ph type="title"/>
          </p:nvPr>
        </p:nvSpPr>
        <p:spPr>
          <a:xfrm>
            <a:off x="2396066" y="5919893"/>
            <a:ext cx="8290562" cy="1452882"/>
          </a:xfrm>
          <a:prstGeom prst="rect">
            <a:avLst/>
          </a:prstGeom>
        </p:spPr>
        <p:txBody>
          <a:bodyPr lIns="48766" tIns="48766" rIns="48766" bIns="48766" anchor="t"/>
          <a:lstStyle>
            <a:lvl1pPr algn="l" defTabSz="650240">
              <a:defRPr b="1" cap="all" sz="5600">
                <a:latin typeface="Calibri"/>
                <a:ea typeface="Calibri"/>
                <a:cs typeface="Calibri"/>
                <a:sym typeface="Calibri"/>
              </a:defRPr>
            </a:lvl1pPr>
          </a:lstStyle>
          <a:p>
            <a:pPr/>
            <a:r>
              <a:t>Title Text</a:t>
            </a:r>
          </a:p>
        </p:txBody>
      </p:sp>
      <p:sp>
        <p:nvSpPr>
          <p:cNvPr id="185" name="Body Level One…"/>
          <p:cNvSpPr txBox="1"/>
          <p:nvPr>
            <p:ph type="body" sz="quarter" idx="1"/>
          </p:nvPr>
        </p:nvSpPr>
        <p:spPr>
          <a:xfrm>
            <a:off x="2396066" y="4319692"/>
            <a:ext cx="8290562" cy="1600203"/>
          </a:xfrm>
          <a:prstGeom prst="rect">
            <a:avLst/>
          </a:prstGeom>
        </p:spPr>
        <p:txBody>
          <a:bodyPr lIns="48766" tIns="48766" rIns="48766" bIns="48766" anchor="b"/>
          <a:lstStyle>
            <a:lvl1pPr marL="0" indent="0" defTabSz="650240">
              <a:spcBef>
                <a:spcPts val="500"/>
              </a:spcBef>
              <a:buSzTx/>
              <a:buNone/>
              <a:defRPr sz="2800">
                <a:solidFill>
                  <a:srgbClr val="888888"/>
                </a:solidFill>
                <a:latin typeface="Calibri"/>
                <a:ea typeface="Calibri"/>
                <a:cs typeface="Calibri"/>
                <a:sym typeface="Calibri"/>
              </a:defRPr>
            </a:lvl1pPr>
            <a:lvl2pPr marL="0" indent="0" defTabSz="650240">
              <a:spcBef>
                <a:spcPts val="500"/>
              </a:spcBef>
              <a:buSzTx/>
              <a:buNone/>
              <a:defRPr sz="2800">
                <a:solidFill>
                  <a:srgbClr val="888888"/>
                </a:solidFill>
                <a:latin typeface="Calibri"/>
                <a:ea typeface="Calibri"/>
                <a:cs typeface="Calibri"/>
                <a:sym typeface="Calibri"/>
              </a:defRPr>
            </a:lvl2pPr>
            <a:lvl3pPr marL="0" indent="0" defTabSz="650240">
              <a:spcBef>
                <a:spcPts val="500"/>
              </a:spcBef>
              <a:buSzTx/>
              <a:buNone/>
              <a:defRPr sz="2800">
                <a:solidFill>
                  <a:srgbClr val="888888"/>
                </a:solidFill>
                <a:latin typeface="Calibri"/>
                <a:ea typeface="Calibri"/>
                <a:cs typeface="Calibri"/>
                <a:sym typeface="Calibri"/>
              </a:defRPr>
            </a:lvl3pPr>
            <a:lvl4pPr marL="0" indent="0" defTabSz="650240">
              <a:spcBef>
                <a:spcPts val="500"/>
              </a:spcBef>
              <a:buSzTx/>
              <a:buNone/>
              <a:defRPr sz="2800">
                <a:solidFill>
                  <a:srgbClr val="888888"/>
                </a:solidFill>
                <a:latin typeface="Calibri"/>
                <a:ea typeface="Calibri"/>
                <a:cs typeface="Calibri"/>
                <a:sym typeface="Calibri"/>
              </a:defRPr>
            </a:lvl4pPr>
            <a:lvl5pPr marL="0" indent="0" defTabSz="650240">
              <a:spcBef>
                <a:spcPts val="500"/>
              </a:spcBef>
              <a:buSzTx/>
              <a:buNone/>
              <a:defRPr sz="28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txBox="1"/>
          <p:nvPr>
            <p:ph type="sldNum" sz="quarter" idx="2"/>
          </p:nvPr>
        </p:nvSpPr>
        <p:spPr>
          <a:xfrm>
            <a:off x="10568165" y="8024623"/>
            <a:ext cx="323356" cy="338834"/>
          </a:xfrm>
          <a:prstGeom prst="rect">
            <a:avLst/>
          </a:prstGeom>
        </p:spPr>
        <p:txBody>
          <a:bodyPr lIns="48766" tIns="48766" rIns="48766" bIns="48766"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 Id="rId3" Type="http://schemas.openxmlformats.org/officeDocument/2006/relationships/hyperlink" Target="http://terrielton.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0.jpeg"/><Relationship Id="rId4" Type="http://schemas.openxmlformats.org/officeDocument/2006/relationships/image" Target="../media/image1.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jpeg"/><Relationship Id="rId3" Type="http://schemas.openxmlformats.org/officeDocument/2006/relationships/image" Target="../media/image10.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jpeg"/><Relationship Id="rId3" Type="http://schemas.openxmlformats.org/officeDocument/2006/relationships/image" Target="../media/image1.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jpeg"/><Relationship Id="rId3" Type="http://schemas.openxmlformats.org/officeDocument/2006/relationships/image" Target="../media/image15.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5.jpeg"/><Relationship Id="rId3" Type="http://schemas.openxmlformats.org/officeDocument/2006/relationships/image" Target="../media/image1.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5.jpeg"/><Relationship Id="rId3" Type="http://schemas.openxmlformats.org/officeDocument/2006/relationships/image" Target="../media/image1.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1.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jpeg"/><Relationship Id="rId3" Type="http://schemas.openxmlformats.org/officeDocument/2006/relationships/image" Target="../media/image3.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1.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7" Type="http://schemas.openxmlformats.org/officeDocument/2006/relationships/image" Target="../media/image25.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6.jpeg"/><Relationship Id="rId3" Type="http://schemas.openxmlformats.org/officeDocument/2006/relationships/image" Target="../media/image1.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0.jpeg"/><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7" Type="http://schemas.openxmlformats.org/officeDocument/2006/relationships/image" Target="../media/image35.jpeg"/><Relationship Id="rId8" Type="http://schemas.openxmlformats.org/officeDocument/2006/relationships/image" Target="../media/image36.jpeg"/><Relationship Id="rId9" Type="http://schemas.openxmlformats.org/officeDocument/2006/relationships/image" Target="../media/image37.jpeg"/><Relationship Id="rId10" Type="http://schemas.openxmlformats.org/officeDocument/2006/relationships/image" Target="../media/image1.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8.jpeg"/><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 Id="rId3" Type="http://schemas.openxmlformats.org/officeDocument/2006/relationships/image" Target="../media/image41.jpeg"/><Relationship Id="rId4" Type="http://schemas.openxmlformats.org/officeDocument/2006/relationships/image" Target="../media/image4.png"/><Relationship Id="rId5" Type="http://schemas.openxmlformats.org/officeDocument/2006/relationships/image" Target="../media/image42.jpeg"/><Relationship Id="rId6" Type="http://schemas.openxmlformats.org/officeDocument/2006/relationships/image" Target="../media/image5.png"/><Relationship Id="rId7" Type="http://schemas.openxmlformats.org/officeDocument/2006/relationships/image" Target="../media/image43.jpeg"/><Relationship Id="rId8" Type="http://schemas.openxmlformats.org/officeDocument/2006/relationships/image" Target="../media/image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4.jpeg"/><Relationship Id="rId3" Type="http://schemas.openxmlformats.org/officeDocument/2006/relationships/image" Target="../media/image7.png"/><Relationship Id="rId4" Type="http://schemas.openxmlformats.org/officeDocument/2006/relationships/image" Target="../media/image45.jpeg"/><Relationship Id="rId5" Type="http://schemas.openxmlformats.org/officeDocument/2006/relationships/image" Target="../media/image8.png"/><Relationship Id="rId6" Type="http://schemas.openxmlformats.org/officeDocument/2006/relationships/image" Target="../media/image1.jpeg"/><Relationship Id="rId7" Type="http://schemas.openxmlformats.org/officeDocument/2006/relationships/image" Target="../media/image46.jpe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1.g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gif"/></Relationships>

</file>

<file path=ppt/slides/_rels/slide3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47.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48.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48.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jpeg"/><Relationship Id="rId6" Type="http://schemas.openxmlformats.org/officeDocument/2006/relationships/image" Target="../media/image12.png"/><Relationship Id="rId7" Type="http://schemas.openxmlformats.org/officeDocument/2006/relationships/image" Target="../media/image53.jpeg"/><Relationship Id="rId8" Type="http://schemas.openxmlformats.org/officeDocument/2006/relationships/image" Target="../media/image54.jpeg"/><Relationship Id="rId9" Type="http://schemas.openxmlformats.org/officeDocument/2006/relationships/image" Target="../media/image55.jpeg"/><Relationship Id="rId10" Type="http://schemas.openxmlformats.org/officeDocument/2006/relationships/image" Target="../media/image56.jpeg"/><Relationship Id="rId11" Type="http://schemas.openxmlformats.org/officeDocument/2006/relationships/image" Target="../media/image57.jpeg"/><Relationship Id="rId12" Type="http://schemas.openxmlformats.org/officeDocument/2006/relationships/image" Target="../media/image1.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8.jpeg"/><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image" Target="../media/image49.jpeg"/><Relationship Id="rId6" Type="http://schemas.openxmlformats.org/officeDocument/2006/relationships/image" Target="../media/image13.png"/><Relationship Id="rId7" Type="http://schemas.openxmlformats.org/officeDocument/2006/relationships/image" Target="../media/image61.jpeg"/><Relationship Id="rId8" Type="http://schemas.openxmlformats.org/officeDocument/2006/relationships/image" Target="../media/image62.jpeg"/><Relationship Id="rId9" Type="http://schemas.openxmlformats.org/officeDocument/2006/relationships/image" Target="../media/image63.jpeg"/><Relationship Id="rId10" Type="http://schemas.openxmlformats.org/officeDocument/2006/relationships/image" Target="../media/image64.jpeg"/><Relationship Id="rId11" Type="http://schemas.openxmlformats.org/officeDocument/2006/relationships/image" Target="../media/image1.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5" name="Picture 3" descr="Picture 3"/>
          <p:cNvPicPr>
            <a:picLocks noChangeAspect="1"/>
          </p:cNvPicPr>
          <p:nvPr/>
        </p:nvPicPr>
        <p:blipFill>
          <a:blip r:embed="rId2">
            <a:extLst/>
          </a:blip>
          <a:stretch>
            <a:fillRect/>
          </a:stretch>
        </p:blipFill>
        <p:spPr>
          <a:xfrm>
            <a:off x="1625599" y="756676"/>
            <a:ext cx="9753602" cy="4803664"/>
          </a:xfrm>
          <a:prstGeom prst="rect">
            <a:avLst/>
          </a:prstGeom>
          <a:ln w="12700">
            <a:miter lim="400000"/>
          </a:ln>
        </p:spPr>
      </p:pic>
      <p:sp>
        <p:nvSpPr>
          <p:cNvPr id="196" name="Title 1"/>
          <p:cNvSpPr txBox="1"/>
          <p:nvPr>
            <p:ph type="title"/>
          </p:nvPr>
        </p:nvSpPr>
        <p:spPr>
          <a:xfrm>
            <a:off x="2133503" y="2753337"/>
            <a:ext cx="8737794" cy="1568028"/>
          </a:xfrm>
          <a:prstGeom prst="rect">
            <a:avLst/>
          </a:prstGeom>
        </p:spPr>
        <p:txBody>
          <a:bodyPr/>
          <a:lstStyle>
            <a:lvl1pPr defTabSz="559206">
              <a:defRPr b="1" sz="4816">
                <a:latin typeface="Calibri Light"/>
                <a:ea typeface="Calibri Light"/>
                <a:cs typeface="Calibri Light"/>
                <a:sym typeface="Calibri Light"/>
              </a:defRPr>
            </a:lvl1pPr>
          </a:lstStyle>
          <a:p>
            <a:pPr/>
            <a:r>
              <a:t>Rethinking Church in a Connected World</a:t>
            </a:r>
          </a:p>
        </p:txBody>
      </p:sp>
      <p:sp>
        <p:nvSpPr>
          <p:cNvPr id="197" name="Subtitle 2"/>
          <p:cNvSpPr txBox="1"/>
          <p:nvPr>
            <p:ph type="body" sz="quarter" idx="1"/>
          </p:nvPr>
        </p:nvSpPr>
        <p:spPr>
          <a:xfrm>
            <a:off x="6628908" y="6255537"/>
            <a:ext cx="4113821" cy="1171823"/>
          </a:xfrm>
          <a:prstGeom prst="rect">
            <a:avLst/>
          </a:prstGeom>
        </p:spPr>
        <p:txBody>
          <a:bodyPr/>
          <a:lstStyle/>
          <a:p>
            <a:pPr defTabSz="487680">
              <a:lnSpc>
                <a:spcPct val="90000"/>
              </a:lnSpc>
              <a:spcBef>
                <a:spcPts val="800"/>
              </a:spcBef>
              <a:defRPr sz="3300">
                <a:latin typeface="Calibri Light"/>
                <a:ea typeface="Calibri Light"/>
                <a:cs typeface="Calibri Light"/>
                <a:sym typeface="Calibri Light"/>
              </a:defRPr>
            </a:pPr>
            <a:r>
              <a:t>Terri Martinson Elton</a:t>
            </a:r>
          </a:p>
          <a:p>
            <a:pPr defTabSz="487680">
              <a:lnSpc>
                <a:spcPct val="90000"/>
              </a:lnSpc>
              <a:spcBef>
                <a:spcPts val="800"/>
              </a:spcBef>
              <a:defRPr sz="3300">
                <a:latin typeface="Calibri Light"/>
                <a:ea typeface="Calibri Light"/>
                <a:cs typeface="Calibri Light"/>
                <a:sym typeface="Calibri Light"/>
              </a:defRPr>
            </a:pPr>
            <a:r>
              <a:rPr u="sng">
                <a:solidFill>
                  <a:srgbClr val="0000FF"/>
                </a:solidFill>
                <a:uFill>
                  <a:solidFill>
                    <a:srgbClr val="0000FF"/>
                  </a:solidFill>
                </a:uFill>
                <a:hlinkClick r:id="rId3" invalidUrl="" action="" tgtFrame="" tooltip="" history="1" highlightClick="0" endSnd="0"/>
              </a:rPr>
              <a:t>terrielton.com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9"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200" name="WHY?"/>
          <p:cNvSpPr txBox="1"/>
          <p:nvPr>
            <p:ph type="title"/>
          </p:nvPr>
        </p:nvSpPr>
        <p:spPr>
          <a:xfrm>
            <a:off x="5775028" y="4274445"/>
            <a:ext cx="5754609" cy="3302001"/>
          </a:xfrm>
          <a:prstGeom prst="rect">
            <a:avLst/>
          </a:prstGeom>
        </p:spPr>
        <p:txBody>
          <a:bodyPr/>
          <a:lstStyle/>
          <a:p>
            <a:pPr/>
            <a:r>
              <a:t>WHY?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2" name="images-3.jpg" descr="images-3.jpg"/>
          <p:cNvPicPr>
            <a:picLocks noChangeAspect="1"/>
          </p:cNvPicPr>
          <p:nvPr/>
        </p:nvPicPr>
        <p:blipFill>
          <a:blip r:embed="rId2">
            <a:alphaModFix amt="57502"/>
            <a:extLst/>
          </a:blip>
          <a:stretch>
            <a:fillRect/>
          </a:stretch>
        </p:blipFill>
        <p:spPr>
          <a:xfrm>
            <a:off x="1456312" y="3400454"/>
            <a:ext cx="3623937" cy="4667191"/>
          </a:xfrm>
          <a:prstGeom prst="rect">
            <a:avLst/>
          </a:prstGeom>
          <a:ln w="12700">
            <a:miter lim="400000"/>
          </a:ln>
        </p:spPr>
      </p:pic>
      <p:pic>
        <p:nvPicPr>
          <p:cNvPr id="203" name="series_missio_dei.jpg" descr="series_missio_dei.jpg"/>
          <p:cNvPicPr>
            <a:picLocks noChangeAspect="1"/>
          </p:cNvPicPr>
          <p:nvPr>
            <p:ph type="pic" idx="13"/>
          </p:nvPr>
        </p:nvPicPr>
        <p:blipFill>
          <a:blip r:embed="rId3">
            <a:extLst/>
          </a:blip>
          <a:srcRect l="0" t="0" r="1666" b="0"/>
          <a:stretch>
            <a:fillRect/>
          </a:stretch>
        </p:blipFill>
        <p:spPr>
          <a:xfrm>
            <a:off x="6515100" y="2904865"/>
            <a:ext cx="5245101" cy="2711970"/>
          </a:xfrm>
          <a:prstGeom prst="rect">
            <a:avLst/>
          </a:prstGeom>
        </p:spPr>
      </p:pic>
      <p:sp>
        <p:nvSpPr>
          <p:cNvPr id="204" name="God’s Mission"/>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God’s Mission</a:t>
            </a:r>
          </a:p>
        </p:txBody>
      </p:sp>
      <p:sp>
        <p:nvSpPr>
          <p:cNvPr id="205" name="God so loved the world……"/>
          <p:cNvSpPr txBox="1"/>
          <p:nvPr>
            <p:ph type="body" sz="half" idx="1"/>
          </p:nvPr>
        </p:nvSpPr>
        <p:spPr>
          <a:xfrm>
            <a:off x="1041400" y="2463800"/>
            <a:ext cx="5334000" cy="6286500"/>
          </a:xfrm>
          <a:prstGeom prst="rect">
            <a:avLst/>
          </a:prstGeom>
        </p:spPr>
        <p:txBody>
          <a:bodyPr/>
          <a:lstStyle/>
          <a:p>
            <a:pPr/>
          </a:p>
          <a:p>
            <a:pPr/>
          </a:p>
          <a:p>
            <a:pPr>
              <a:defRPr b="1"/>
            </a:pPr>
            <a:r>
              <a:t>God so loved the world…</a:t>
            </a:r>
          </a:p>
          <a:p>
            <a:pPr/>
            <a:r>
              <a:t>Love God, love your neighbor.</a:t>
            </a:r>
          </a:p>
          <a:p>
            <a:pPr/>
            <a:r>
              <a:t>Co-creators of God’s Future.</a:t>
            </a:r>
          </a:p>
        </p:txBody>
      </p:sp>
      <p:pic>
        <p:nvPicPr>
          <p:cNvPr id="206" name="images.jpg" descr="images.jpg"/>
          <p:cNvPicPr>
            <a:picLocks noChangeAspect="1"/>
          </p:cNvPicPr>
          <p:nvPr/>
        </p:nvPicPr>
        <p:blipFill>
          <a:blip r:embed="rId4">
            <a:extLst/>
          </a:blip>
          <a:stretch>
            <a:fillRect/>
          </a:stretch>
        </p:blipFill>
        <p:spPr>
          <a:xfrm>
            <a:off x="6515100" y="5665192"/>
            <a:ext cx="5245100" cy="2541105"/>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2 movements"/>
          <p:cNvSpPr txBox="1"/>
          <p:nvPr>
            <p:ph type="title"/>
          </p:nvPr>
        </p:nvSpPr>
        <p:spPr>
          <a:prstGeom prst="rect">
            <a:avLst/>
          </a:prstGeom>
        </p:spPr>
        <p:txBody>
          <a:bodyPr/>
          <a:lstStyle/>
          <a:p>
            <a:pPr/>
            <a:r>
              <a:t>2 movements</a:t>
            </a:r>
          </a:p>
        </p:txBody>
      </p:sp>
      <p:pic>
        <p:nvPicPr>
          <p:cNvPr id="209" name="Screen Shot 2019-03-22 at 11.47.13 AM.png" descr="Screen Shot 2019-03-22 at 11.47.13 AM.png"/>
          <p:cNvPicPr>
            <a:picLocks noChangeAspect="1"/>
          </p:cNvPicPr>
          <p:nvPr/>
        </p:nvPicPr>
        <p:blipFill>
          <a:blip r:embed="rId3">
            <a:extLst/>
          </a:blip>
          <a:srcRect l="0" t="16650" r="0" b="0"/>
          <a:stretch>
            <a:fillRect/>
          </a:stretch>
        </p:blipFill>
        <p:spPr>
          <a:xfrm>
            <a:off x="1730244" y="2716957"/>
            <a:ext cx="8966753" cy="557134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Screen Shot 2019-03-22 at 11.47.13 AM.png" descr="Screen Shot 2019-03-22 at 11.47.13 AM.png"/>
          <p:cNvPicPr>
            <a:picLocks noChangeAspect="1"/>
          </p:cNvPicPr>
          <p:nvPr/>
        </p:nvPicPr>
        <p:blipFill>
          <a:blip r:embed="rId3">
            <a:alphaModFix amt="43017"/>
            <a:extLst/>
          </a:blip>
          <a:srcRect l="0" t="16650" r="0" b="0"/>
          <a:stretch>
            <a:fillRect/>
          </a:stretch>
        </p:blipFill>
        <p:spPr>
          <a:xfrm>
            <a:off x="1730244" y="2716957"/>
            <a:ext cx="8966753" cy="5571340"/>
          </a:xfrm>
          <a:prstGeom prst="rect">
            <a:avLst/>
          </a:prstGeom>
          <a:ln w="12700">
            <a:miter lim="400000"/>
          </a:ln>
        </p:spPr>
      </p:pic>
      <p:sp>
        <p:nvSpPr>
          <p:cNvPr id="214" name="2 movements"/>
          <p:cNvSpPr txBox="1"/>
          <p:nvPr>
            <p:ph type="title"/>
          </p:nvPr>
        </p:nvSpPr>
        <p:spPr>
          <a:prstGeom prst="rect">
            <a:avLst/>
          </a:prstGeom>
        </p:spPr>
        <p:txBody>
          <a:bodyPr/>
          <a:lstStyle/>
          <a:p>
            <a:pPr/>
            <a:r>
              <a:t>2 movements</a:t>
            </a:r>
          </a:p>
        </p:txBody>
      </p:sp>
      <p:sp>
        <p:nvSpPr>
          <p:cNvPr id="215" name="Gathered in community we discover our identity and participate in Christian practices, encounter God’s story, and live in relationship with other people of faith."/>
          <p:cNvSpPr txBox="1"/>
          <p:nvPr>
            <p:ph type="body" sz="half" idx="4294967295"/>
          </p:nvPr>
        </p:nvSpPr>
        <p:spPr>
          <a:xfrm>
            <a:off x="970333" y="1438156"/>
            <a:ext cx="4435938" cy="6286503"/>
          </a:xfrm>
          <a:prstGeom prst="rect">
            <a:avLst/>
          </a:prstGeom>
        </p:spPr>
        <p:txBody>
          <a:bodyPr/>
          <a:lstStyle/>
          <a:p>
            <a:pPr marL="0" indent="0">
              <a:spcBef>
                <a:spcPts val="3200"/>
              </a:spcBef>
              <a:buSzTx/>
              <a:buNone/>
              <a:defRPr b="1" sz="2800"/>
            </a:pPr>
            <a:r>
              <a:t>Gathered in community</a:t>
            </a:r>
            <a:r>
              <a:rPr b="0"/>
              <a:t> we discover our identity and participate in Christian practices, encounter God’s story, and live in relationship with other people of faith. </a:t>
            </a:r>
          </a:p>
        </p:txBody>
      </p:sp>
      <p:sp>
        <p:nvSpPr>
          <p:cNvPr id="216" name="Scattered in the world we participate in God’s mission of loving the world as we encounter difference, name pain and injustice, and love and serve others."/>
          <p:cNvSpPr txBox="1"/>
          <p:nvPr/>
        </p:nvSpPr>
        <p:spPr>
          <a:xfrm>
            <a:off x="8205693" y="2768280"/>
            <a:ext cx="4236145" cy="62865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a:spcBef>
                <a:spcPts val="3200"/>
              </a:spcBef>
              <a:defRPr sz="2800"/>
            </a:pPr>
            <a:r>
              <a:t>Scattered in the world</a:t>
            </a:r>
            <a:r>
              <a:rPr b="0"/>
              <a:t> we participate in God’s mission of loving the world as we encounter difference, name pain and injustice, and love and serve others.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0" name="download.png" descr="download.png"/>
          <p:cNvPicPr>
            <a:picLocks noChangeAspect="1"/>
          </p:cNvPicPr>
          <p:nvPr/>
        </p:nvPicPr>
        <p:blipFill>
          <a:blip r:embed="rId3">
            <a:extLst/>
          </a:blip>
          <a:stretch>
            <a:fillRect/>
          </a:stretch>
        </p:blipFill>
        <p:spPr>
          <a:xfrm>
            <a:off x="1267480" y="2547581"/>
            <a:ext cx="2857501" cy="2857501"/>
          </a:xfrm>
          <a:prstGeom prst="rect">
            <a:avLst/>
          </a:prstGeom>
          <a:ln w="12700">
            <a:miter lim="400000"/>
          </a:ln>
        </p:spPr>
      </p:pic>
      <p:sp>
        <p:nvSpPr>
          <p:cNvPr id="221" name="4 commitments"/>
          <p:cNvSpPr txBox="1"/>
          <p:nvPr>
            <p:ph type="title"/>
          </p:nvPr>
        </p:nvSpPr>
        <p:spPr>
          <a:prstGeom prst="rect">
            <a:avLst/>
          </a:prstGeom>
        </p:spPr>
        <p:txBody>
          <a:bodyPr/>
          <a:lstStyle/>
          <a:p>
            <a:pPr/>
            <a:r>
              <a:t>4 commitments</a:t>
            </a:r>
          </a:p>
        </p:txBody>
      </p:sp>
      <p:sp>
        <p:nvSpPr>
          <p:cNvPr id="222" name="Gift of love…"/>
          <p:cNvSpPr txBox="1"/>
          <p:nvPr>
            <p:ph type="body" sz="half" idx="1"/>
          </p:nvPr>
        </p:nvSpPr>
        <p:spPr>
          <a:xfrm>
            <a:off x="952500" y="3162300"/>
            <a:ext cx="5334000" cy="6286500"/>
          </a:xfrm>
          <a:prstGeom prst="rect">
            <a:avLst/>
          </a:prstGeom>
        </p:spPr>
        <p:txBody>
          <a:bodyPr/>
          <a:lstStyle/>
          <a:p>
            <a:pPr/>
            <a:r>
              <a:t>Gift of love </a:t>
            </a:r>
          </a:p>
          <a:p>
            <a:pPr/>
            <a:r>
              <a:t>Compass for living</a:t>
            </a:r>
          </a:p>
          <a:p>
            <a:pPr/>
            <a:r>
              <a:t>Witness to God’s Story</a:t>
            </a:r>
          </a:p>
          <a:p>
            <a:pPr/>
            <a:r>
              <a:t>Agent of God’s love</a:t>
            </a:r>
          </a:p>
        </p:txBody>
      </p:sp>
      <p:pic>
        <p:nvPicPr>
          <p:cNvPr id="223" name="download-3.jpg" descr="download-3.jpg"/>
          <p:cNvPicPr>
            <a:picLocks noChangeAspect="1"/>
          </p:cNvPicPr>
          <p:nvPr/>
        </p:nvPicPr>
        <p:blipFill>
          <a:blip r:embed="rId4">
            <a:extLst/>
          </a:blip>
          <a:stretch>
            <a:fillRect/>
          </a:stretch>
        </p:blipFill>
        <p:spPr>
          <a:xfrm>
            <a:off x="8987733" y="3737952"/>
            <a:ext cx="1621435" cy="1621435"/>
          </a:xfrm>
          <a:prstGeom prst="rect">
            <a:avLst/>
          </a:prstGeom>
          <a:ln w="12700">
            <a:miter lim="400000"/>
          </a:ln>
        </p:spPr>
      </p:pic>
      <p:pic>
        <p:nvPicPr>
          <p:cNvPr id="224" name="download-4.jpg" descr="download-4.jpg"/>
          <p:cNvPicPr>
            <a:picLocks noChangeAspect="1"/>
          </p:cNvPicPr>
          <p:nvPr/>
        </p:nvPicPr>
        <p:blipFill>
          <a:blip r:embed="rId5">
            <a:extLst/>
          </a:blip>
          <a:stretch>
            <a:fillRect/>
          </a:stretch>
        </p:blipFill>
        <p:spPr>
          <a:xfrm>
            <a:off x="9950549" y="6114046"/>
            <a:ext cx="1352905" cy="2532572"/>
          </a:xfrm>
          <a:prstGeom prst="rect">
            <a:avLst/>
          </a:prstGeom>
          <a:ln w="12700">
            <a:miter lim="400000"/>
          </a:ln>
        </p:spPr>
      </p:pic>
      <p:pic>
        <p:nvPicPr>
          <p:cNvPr id="225" name="download.jpg" descr="download.jpg"/>
          <p:cNvPicPr>
            <a:picLocks noChangeAspect="1"/>
          </p:cNvPicPr>
          <p:nvPr/>
        </p:nvPicPr>
        <p:blipFill>
          <a:blip r:embed="rId6">
            <a:extLst/>
          </a:blip>
          <a:stretch>
            <a:fillRect/>
          </a:stretch>
        </p:blipFill>
        <p:spPr>
          <a:xfrm>
            <a:off x="6949453" y="5677101"/>
            <a:ext cx="1352905" cy="1953392"/>
          </a:xfrm>
          <a:prstGeom prst="rect">
            <a:avLst/>
          </a:prstGeom>
          <a:ln w="12700">
            <a:miter lim="400000"/>
          </a:ln>
        </p:spPr>
      </p:pic>
      <p:pic>
        <p:nvPicPr>
          <p:cNvPr id="226" name="images.jpg" descr="images.jpg"/>
          <p:cNvPicPr>
            <a:picLocks noChangeAspect="1"/>
          </p:cNvPicPr>
          <p:nvPr/>
        </p:nvPicPr>
        <p:blipFill>
          <a:blip r:embed="rId7">
            <a:extLst/>
          </a:blip>
          <a:stretch>
            <a:fillRect/>
          </a:stretch>
        </p:blipFill>
        <p:spPr>
          <a:xfrm>
            <a:off x="5247973" y="2770536"/>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0"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231" name="WHY do we exist?"/>
          <p:cNvSpPr txBox="1"/>
          <p:nvPr>
            <p:ph type="title"/>
          </p:nvPr>
        </p:nvSpPr>
        <p:spPr>
          <a:xfrm>
            <a:off x="6636990" y="4743231"/>
            <a:ext cx="5754609" cy="3302001"/>
          </a:xfrm>
          <a:prstGeom prst="rect">
            <a:avLst/>
          </a:prstGeom>
        </p:spPr>
        <p:txBody>
          <a:bodyPr/>
          <a:lstStyle/>
          <a:p>
            <a:pPr/>
            <a:r>
              <a:t>WHY do we exist?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3" name="081617_curiousity.jpg" descr="081617_curiousity.jpg"/>
          <p:cNvPicPr>
            <a:picLocks noChangeAspect="1"/>
          </p:cNvPicPr>
          <p:nvPr/>
        </p:nvPicPr>
        <p:blipFill>
          <a:blip r:embed="rId2">
            <a:extLst/>
          </a:blip>
          <a:stretch>
            <a:fillRect/>
          </a:stretch>
        </p:blipFill>
        <p:spPr>
          <a:xfrm>
            <a:off x="-1" y="3244190"/>
            <a:ext cx="13004801" cy="5588001"/>
          </a:xfrm>
          <a:prstGeom prst="rect">
            <a:avLst/>
          </a:prstGeom>
          <a:ln w="12700">
            <a:miter lim="400000"/>
          </a:ln>
        </p:spPr>
      </p:pic>
      <p:sp>
        <p:nvSpPr>
          <p:cNvPr id="234" name="What if it’s time to…"/>
          <p:cNvSpPr txBox="1"/>
          <p:nvPr/>
        </p:nvSpPr>
        <p:spPr>
          <a:xfrm>
            <a:off x="409248" y="984234"/>
            <a:ext cx="11890911" cy="208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5600">
                <a:latin typeface="Comic Sans MS"/>
                <a:ea typeface="Comic Sans MS"/>
                <a:cs typeface="Comic Sans MS"/>
                <a:sym typeface="Comic Sans MS"/>
              </a:defRPr>
            </a:pPr>
            <a:r>
              <a:t>What if </a:t>
            </a:r>
            <a:r>
              <a:rPr b="0"/>
              <a:t>it’s time to</a:t>
            </a:r>
            <a:r>
              <a:t> </a:t>
            </a:r>
          </a:p>
          <a:p>
            <a:pPr>
              <a:defRPr sz="5600">
                <a:latin typeface="Comic Sans MS"/>
                <a:ea typeface="Comic Sans MS"/>
                <a:cs typeface="Comic Sans MS"/>
                <a:sym typeface="Comic Sans MS"/>
              </a:defRPr>
            </a:pPr>
            <a:r>
              <a:t>ask new questions?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6"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237" name="HOW?"/>
          <p:cNvSpPr txBox="1"/>
          <p:nvPr>
            <p:ph type="title"/>
          </p:nvPr>
        </p:nvSpPr>
        <p:spPr>
          <a:xfrm>
            <a:off x="5775028" y="4274445"/>
            <a:ext cx="5754609" cy="3302001"/>
          </a:xfrm>
          <a:prstGeom prst="rect">
            <a:avLst/>
          </a:prstGeom>
        </p:spPr>
        <p:txBody>
          <a:bodyPr/>
          <a:lstStyle/>
          <a:p>
            <a:pPr/>
            <a:r>
              <a:t>HOW?</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itle 1"/>
          <p:cNvSpPr txBox="1"/>
          <p:nvPr>
            <p:ph type="title"/>
          </p:nvPr>
        </p:nvSpPr>
        <p:spPr>
          <a:xfrm>
            <a:off x="2628337" y="2657445"/>
            <a:ext cx="8949372" cy="4217452"/>
          </a:xfrm>
          <a:prstGeom prst="rect">
            <a:avLst/>
          </a:prstGeom>
        </p:spPr>
        <p:txBody>
          <a:bodyPr/>
          <a:lstStyle/>
          <a:p>
            <a:pPr defTabSz="422655">
              <a:defRPr b="0" cap="none" sz="3250">
                <a:latin typeface="Calibri Light"/>
                <a:ea typeface="Calibri Light"/>
                <a:cs typeface="Calibri Light"/>
                <a:sym typeface="Calibri Light"/>
              </a:defRPr>
            </a:pPr>
            <a:r>
              <a:rPr b="1" sz="3639"/>
              <a:t>We are leading in disruptive times.</a:t>
            </a:r>
            <a:r>
              <a:rPr b="1"/>
              <a:t> </a:t>
            </a:r>
            <a:endParaRPr b="1"/>
          </a:p>
          <a:p>
            <a:pPr defTabSz="422655">
              <a:defRPr b="0" cap="none" sz="3250">
                <a:latin typeface="Calibri Light"/>
                <a:ea typeface="Calibri Light"/>
                <a:cs typeface="Calibri Light"/>
                <a:sym typeface="Calibri Light"/>
              </a:defRPr>
            </a:pPr>
            <a:r>
              <a:t>The past is not the best indicator for the future.</a:t>
            </a:r>
          </a:p>
          <a:p>
            <a:pPr defTabSz="422655">
              <a:defRPr b="0" cap="none" sz="3250">
                <a:latin typeface="Calibri Light"/>
                <a:ea typeface="Calibri Light"/>
                <a:cs typeface="Calibri Light"/>
                <a:sym typeface="Calibri Light"/>
              </a:defRPr>
            </a:pPr>
            <a:r>
              <a:t>But people of faith have been disrupted in the past.</a:t>
            </a:r>
          </a:p>
          <a:p>
            <a:pPr defTabSz="422655">
              <a:defRPr b="0" cap="none" sz="3250">
                <a:latin typeface="Calibri Light"/>
                <a:ea typeface="Calibri Light"/>
                <a:cs typeface="Calibri Light"/>
                <a:sym typeface="Calibri Light"/>
              </a:defRPr>
            </a:pPr>
          </a:p>
          <a:p>
            <a:pPr defTabSz="422655">
              <a:defRPr b="0" cap="none" sz="3639">
                <a:latin typeface="Calibri Light"/>
                <a:ea typeface="Calibri Light"/>
                <a:cs typeface="Calibri Light"/>
                <a:sym typeface="Calibri Light"/>
              </a:defRPr>
            </a:pPr>
            <a:r>
              <a:t>“What does it mean to </a:t>
            </a:r>
            <a:r>
              <a:rPr b="1"/>
              <a:t>stewards of</a:t>
            </a:r>
            <a:r>
              <a:t> </a:t>
            </a:r>
            <a:r>
              <a:rPr b="1"/>
              <a:t>a faith tradition</a:t>
            </a:r>
            <a:r>
              <a:t> with an eye toward a vital future?” </a:t>
            </a:r>
          </a:p>
        </p:txBody>
      </p:sp>
      <p:pic>
        <p:nvPicPr>
          <p:cNvPr id="240" name="Image" descr="Image"/>
          <p:cNvPicPr>
            <a:picLocks noChangeAspect="1"/>
          </p:cNvPicPr>
          <p:nvPr/>
        </p:nvPicPr>
        <p:blipFill>
          <a:blip r:embed="rId3">
            <a:extLst/>
          </a:blip>
          <a:stretch>
            <a:fillRect/>
          </a:stretch>
        </p:blipFill>
        <p:spPr>
          <a:xfrm>
            <a:off x="10018276" y="6796961"/>
            <a:ext cx="2101174" cy="1725964"/>
          </a:xfrm>
          <a:prstGeom prst="rect">
            <a:avLst/>
          </a:prstGeom>
          <a:ln w="12700">
            <a:miter lim="400000"/>
          </a:ln>
        </p:spPr>
      </p:pic>
      <p:pic>
        <p:nvPicPr>
          <p:cNvPr id="241" name="Picture 11" descr="Picture 11"/>
          <p:cNvPicPr>
            <a:picLocks noChangeAspect="1"/>
          </p:cNvPicPr>
          <p:nvPr/>
        </p:nvPicPr>
        <p:blipFill>
          <a:blip r:embed="rId4">
            <a:extLst/>
          </a:blip>
          <a:srcRect l="25000" t="30662" r="0" b="32987"/>
          <a:stretch>
            <a:fillRect/>
          </a:stretch>
        </p:blipFill>
        <p:spPr>
          <a:xfrm rot="16200000">
            <a:off x="-3533225" y="3651888"/>
            <a:ext cx="9335445" cy="2228416"/>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5" name="Picture 11" descr="Picture 11"/>
          <p:cNvPicPr>
            <a:picLocks noChangeAspect="1"/>
          </p:cNvPicPr>
          <p:nvPr/>
        </p:nvPicPr>
        <p:blipFill>
          <a:blip r:embed="rId2">
            <a:extLst/>
          </a:blip>
          <a:srcRect l="25000" t="30662" r="0" b="32987"/>
          <a:stretch>
            <a:fillRect/>
          </a:stretch>
        </p:blipFill>
        <p:spPr>
          <a:xfrm rot="16200000">
            <a:off x="-3533225" y="3651888"/>
            <a:ext cx="9335445" cy="2228416"/>
          </a:xfrm>
          <a:prstGeom prst="rect">
            <a:avLst/>
          </a:prstGeom>
          <a:ln w="12700">
            <a:miter lim="400000"/>
          </a:ln>
        </p:spPr>
      </p:pic>
      <p:sp>
        <p:nvSpPr>
          <p:cNvPr id="246" name="Characteristics of a steward.…"/>
          <p:cNvSpPr txBox="1"/>
          <p:nvPr>
            <p:ph type="title"/>
          </p:nvPr>
        </p:nvSpPr>
        <p:spPr>
          <a:xfrm>
            <a:off x="2544340" y="2369885"/>
            <a:ext cx="10357479" cy="4792573"/>
          </a:xfrm>
          <a:prstGeom prst="rect">
            <a:avLst/>
          </a:prstGeom>
        </p:spPr>
        <p:txBody>
          <a:bodyPr anchor="t"/>
          <a:lstStyle/>
          <a:p>
            <a:pPr algn="l">
              <a:defRPr sz="4600">
                <a:latin typeface="Calibri Light"/>
                <a:ea typeface="Calibri Light"/>
                <a:cs typeface="Calibri Light"/>
                <a:sym typeface="Calibri Light"/>
              </a:defRPr>
            </a:pPr>
            <a:r>
              <a:t>Characteristics of a </a:t>
            </a:r>
            <a:r>
              <a:rPr b="1"/>
              <a:t>steward.</a:t>
            </a:r>
            <a:endParaRPr b="1" sz="4800"/>
          </a:p>
          <a:p>
            <a:pPr algn="l">
              <a:defRPr sz="4600">
                <a:latin typeface="Calibri Light"/>
                <a:ea typeface="Calibri Light"/>
                <a:cs typeface="Calibri Light"/>
                <a:sym typeface="Calibri Light"/>
              </a:defRPr>
            </a:pPr>
            <a:r>
              <a:t>- </a:t>
            </a:r>
            <a:r>
              <a:rPr b="1"/>
              <a:t>tend</a:t>
            </a:r>
            <a:r>
              <a:t> someone else’s resources</a:t>
            </a:r>
          </a:p>
          <a:p>
            <a:pPr algn="l">
              <a:defRPr sz="4600">
                <a:latin typeface="Calibri Light"/>
                <a:ea typeface="Calibri Light"/>
                <a:cs typeface="Calibri Light"/>
                <a:sym typeface="Calibri Light"/>
              </a:defRPr>
            </a:pPr>
            <a:r>
              <a:t>- work toward </a:t>
            </a:r>
            <a:r>
              <a:rPr b="1"/>
              <a:t>thriving</a:t>
            </a:r>
          </a:p>
          <a:p>
            <a:pPr algn="l">
              <a:defRPr sz="4600">
                <a:latin typeface="Calibri Light"/>
                <a:ea typeface="Calibri Light"/>
                <a:cs typeface="Calibri Light"/>
                <a:sym typeface="Calibri Light"/>
              </a:defRPr>
            </a:pPr>
            <a:r>
              <a:t>- must be aware of </a:t>
            </a:r>
            <a:r>
              <a:rPr b="1"/>
              <a:t>environmental</a:t>
            </a:r>
            <a:r>
              <a:t> changes</a:t>
            </a:r>
          </a:p>
          <a:p>
            <a:pPr algn="l">
              <a:defRPr sz="4600">
                <a:latin typeface="Calibri Light"/>
                <a:ea typeface="Calibri Light"/>
                <a:cs typeface="Calibri Light"/>
                <a:sym typeface="Calibri Light"/>
              </a:defRPr>
            </a:pPr>
            <a:r>
              <a:t>- </a:t>
            </a:r>
            <a:r>
              <a:rPr b="1"/>
              <a:t>time</a:t>
            </a:r>
            <a:r>
              <a:t> limited (will hand it off)</a:t>
            </a:r>
          </a:p>
        </p:txBody>
      </p:sp>
      <p:pic>
        <p:nvPicPr>
          <p:cNvPr id="247" name="Image" descr="Image"/>
          <p:cNvPicPr>
            <a:picLocks noChangeAspect="1"/>
          </p:cNvPicPr>
          <p:nvPr/>
        </p:nvPicPr>
        <p:blipFill>
          <a:blip r:embed="rId3">
            <a:extLst/>
          </a:blip>
          <a:stretch>
            <a:fillRect/>
          </a:stretch>
        </p:blipFill>
        <p:spPr>
          <a:xfrm>
            <a:off x="10018276" y="6796961"/>
            <a:ext cx="2101174" cy="172596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If leaders are stewards of a faith tradition they……"/>
          <p:cNvSpPr txBox="1"/>
          <p:nvPr>
            <p:ph type="title"/>
          </p:nvPr>
        </p:nvSpPr>
        <p:spPr>
          <a:xfrm>
            <a:off x="2544340" y="2571541"/>
            <a:ext cx="9879752" cy="5103383"/>
          </a:xfrm>
          <a:prstGeom prst="rect">
            <a:avLst/>
          </a:prstGeom>
        </p:spPr>
        <p:txBody>
          <a:bodyPr anchor="t"/>
          <a:lstStyle/>
          <a:p>
            <a:pPr algn="l" defTabSz="559206">
              <a:defRPr sz="4300">
                <a:latin typeface="Calibri Light"/>
                <a:ea typeface="Calibri Light"/>
                <a:cs typeface="Calibri Light"/>
                <a:sym typeface="Calibri Light"/>
              </a:defRPr>
            </a:pPr>
            <a:r>
              <a:t>I</a:t>
            </a:r>
            <a:r>
              <a:rPr sz="4128"/>
              <a:t>f leaders are </a:t>
            </a:r>
            <a:r>
              <a:rPr b="1" sz="4128"/>
              <a:t>stewards</a:t>
            </a:r>
            <a:r>
              <a:rPr sz="4128"/>
              <a:t> of a faith tradition they</a:t>
            </a:r>
            <a:r>
              <a:rPr b="1" sz="4128"/>
              <a:t>…</a:t>
            </a:r>
            <a:endParaRPr b="1" sz="4128"/>
          </a:p>
          <a:p>
            <a:pPr algn="l" defTabSz="559206">
              <a:defRPr sz="4300">
                <a:latin typeface="Calibri Light"/>
                <a:ea typeface="Calibri Light"/>
                <a:cs typeface="Calibri Light"/>
                <a:sym typeface="Calibri Light"/>
              </a:defRPr>
            </a:pPr>
            <a:r>
              <a:rPr sz="4128"/>
              <a:t>- know the </a:t>
            </a:r>
            <a:r>
              <a:rPr b="1" sz="4128"/>
              <a:t>mission</a:t>
            </a:r>
            <a:endParaRPr sz="4128"/>
          </a:p>
          <a:p>
            <a:pPr algn="l" defTabSz="559206">
              <a:defRPr sz="4300">
                <a:latin typeface="Calibri Light"/>
                <a:ea typeface="Calibri Light"/>
                <a:cs typeface="Calibri Light"/>
                <a:sym typeface="Calibri Light"/>
              </a:defRPr>
            </a:pPr>
            <a:r>
              <a:rPr sz="4128"/>
              <a:t>- hold </a:t>
            </a:r>
            <a:r>
              <a:rPr b="1" sz="4128"/>
              <a:t>ownership</a:t>
            </a:r>
            <a:r>
              <a:rPr sz="4128"/>
              <a:t> loosely</a:t>
            </a:r>
            <a:endParaRPr sz="4128"/>
          </a:p>
          <a:p>
            <a:pPr algn="l" defTabSz="559206">
              <a:defRPr sz="4300">
                <a:latin typeface="Calibri Light"/>
                <a:ea typeface="Calibri Light"/>
                <a:cs typeface="Calibri Light"/>
                <a:sym typeface="Calibri Light"/>
              </a:defRPr>
            </a:pPr>
            <a:r>
              <a:rPr sz="4128"/>
              <a:t>- look </a:t>
            </a:r>
            <a:r>
              <a:rPr b="1" sz="4128"/>
              <a:t>backwards and forwards</a:t>
            </a:r>
            <a:endParaRPr b="1" sz="4128"/>
          </a:p>
          <a:p>
            <a:pPr algn="l" defTabSz="559206">
              <a:defRPr sz="4300">
                <a:latin typeface="Calibri Light"/>
                <a:ea typeface="Calibri Light"/>
                <a:cs typeface="Calibri Light"/>
                <a:sym typeface="Calibri Light"/>
              </a:defRPr>
            </a:pPr>
            <a:r>
              <a:rPr sz="4128"/>
              <a:t>- nurture </a:t>
            </a:r>
            <a:r>
              <a:rPr b="1" sz="4128"/>
              <a:t>vitality</a:t>
            </a:r>
            <a:endParaRPr sz="4128"/>
          </a:p>
          <a:p>
            <a:pPr algn="l" defTabSz="559206">
              <a:defRPr sz="4300">
                <a:latin typeface="Calibri Light"/>
                <a:ea typeface="Calibri Light"/>
                <a:cs typeface="Calibri Light"/>
                <a:sym typeface="Calibri Light"/>
              </a:defRPr>
            </a:pPr>
            <a:r>
              <a:rPr sz="4128"/>
              <a:t>- work with </a:t>
            </a:r>
            <a:r>
              <a:rPr b="1" sz="4128"/>
              <a:t>contextual realities</a:t>
            </a:r>
            <a:endParaRPr b="1" sz="4128"/>
          </a:p>
        </p:txBody>
      </p:sp>
      <p:pic>
        <p:nvPicPr>
          <p:cNvPr id="250" name="Image" descr="Image"/>
          <p:cNvPicPr>
            <a:picLocks noChangeAspect="1"/>
          </p:cNvPicPr>
          <p:nvPr/>
        </p:nvPicPr>
        <p:blipFill>
          <a:blip r:embed="rId2">
            <a:extLst/>
          </a:blip>
          <a:stretch>
            <a:fillRect/>
          </a:stretch>
        </p:blipFill>
        <p:spPr>
          <a:xfrm>
            <a:off x="10579523" y="6250483"/>
            <a:ext cx="2101173" cy="1725964"/>
          </a:xfrm>
          <a:prstGeom prst="rect">
            <a:avLst/>
          </a:prstGeom>
          <a:ln w="12700">
            <a:miter lim="400000"/>
          </a:ln>
        </p:spPr>
      </p:pic>
      <p:pic>
        <p:nvPicPr>
          <p:cNvPr id="251" name="Picture 11" descr="Picture 11"/>
          <p:cNvPicPr>
            <a:picLocks noChangeAspect="1"/>
          </p:cNvPicPr>
          <p:nvPr/>
        </p:nvPicPr>
        <p:blipFill>
          <a:blip r:embed="rId3">
            <a:extLst/>
          </a:blip>
          <a:srcRect l="25000" t="30662" r="0" b="32987"/>
          <a:stretch>
            <a:fillRect/>
          </a:stretch>
        </p:blipFill>
        <p:spPr>
          <a:xfrm rot="16200000">
            <a:off x="-3533225" y="3651888"/>
            <a:ext cx="9335445" cy="222841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Our calling"/>
          <p:cNvSpPr txBox="1"/>
          <p:nvPr>
            <p:ph type="title"/>
          </p:nvPr>
        </p:nvSpPr>
        <p:spPr>
          <a:xfrm>
            <a:off x="952500" y="-13258"/>
            <a:ext cx="11099800" cy="2159001"/>
          </a:xfrm>
          <a:prstGeom prst="rect">
            <a:avLst/>
          </a:prstGeom>
        </p:spPr>
        <p:txBody>
          <a:bodyPr/>
          <a:lstStyle/>
          <a:p>
            <a:pPr/>
            <a:r>
              <a:t>Church’s calling</a:t>
            </a:r>
          </a:p>
        </p:txBody>
      </p:sp>
      <p:pic>
        <p:nvPicPr>
          <p:cNvPr id="254" name="images-3.jpg" descr="images-3.jpg"/>
          <p:cNvPicPr>
            <a:picLocks noChangeAspect="1"/>
          </p:cNvPicPr>
          <p:nvPr/>
        </p:nvPicPr>
        <p:blipFill>
          <a:blip r:embed="rId3">
            <a:extLst/>
          </a:blip>
          <a:stretch>
            <a:fillRect/>
          </a:stretch>
        </p:blipFill>
        <p:spPr>
          <a:xfrm>
            <a:off x="2359178" y="2271420"/>
            <a:ext cx="3637167" cy="2420371"/>
          </a:xfrm>
          <a:prstGeom prst="rect">
            <a:avLst/>
          </a:prstGeom>
          <a:ln w="12700">
            <a:miter lim="400000"/>
          </a:ln>
        </p:spPr>
      </p:pic>
      <p:pic>
        <p:nvPicPr>
          <p:cNvPr id="255" name="large.jpg" descr="large.jpg"/>
          <p:cNvPicPr>
            <a:picLocks noChangeAspect="1"/>
          </p:cNvPicPr>
          <p:nvPr/>
        </p:nvPicPr>
        <p:blipFill>
          <a:blip r:embed="rId4">
            <a:extLst/>
          </a:blip>
          <a:stretch>
            <a:fillRect/>
          </a:stretch>
        </p:blipFill>
        <p:spPr>
          <a:xfrm>
            <a:off x="6084659" y="2266819"/>
            <a:ext cx="6350003" cy="6350003"/>
          </a:xfrm>
          <a:prstGeom prst="rect">
            <a:avLst/>
          </a:prstGeom>
          <a:ln w="12700">
            <a:miter lim="400000"/>
          </a:ln>
        </p:spPr>
      </p:pic>
      <p:pic>
        <p:nvPicPr>
          <p:cNvPr id="256" name="images-5.jpg" descr="images-5.jpg"/>
          <p:cNvPicPr>
            <a:picLocks noChangeAspect="1"/>
          </p:cNvPicPr>
          <p:nvPr/>
        </p:nvPicPr>
        <p:blipFill>
          <a:blip r:embed="rId5">
            <a:extLst/>
          </a:blip>
          <a:stretch>
            <a:fillRect/>
          </a:stretch>
        </p:blipFill>
        <p:spPr>
          <a:xfrm>
            <a:off x="1988327" y="6627261"/>
            <a:ext cx="4025902" cy="2019302"/>
          </a:xfrm>
          <a:prstGeom prst="rect">
            <a:avLst/>
          </a:prstGeom>
          <a:ln w="12700">
            <a:miter lim="400000"/>
          </a:ln>
        </p:spPr>
      </p:pic>
      <p:pic>
        <p:nvPicPr>
          <p:cNvPr id="257" name="download copy.jpg" descr="download copy.jpg"/>
          <p:cNvPicPr>
            <a:picLocks noChangeAspect="1"/>
          </p:cNvPicPr>
          <p:nvPr/>
        </p:nvPicPr>
        <p:blipFill>
          <a:blip r:embed="rId6">
            <a:extLst/>
          </a:blip>
          <a:stretch>
            <a:fillRect/>
          </a:stretch>
        </p:blipFill>
        <p:spPr>
          <a:xfrm>
            <a:off x="929918" y="4817640"/>
            <a:ext cx="5118102" cy="1587502"/>
          </a:xfrm>
          <a:prstGeom prst="rect">
            <a:avLst/>
          </a:prstGeom>
          <a:ln w="12700">
            <a:miter lim="400000"/>
          </a:ln>
        </p:spPr>
      </p:pic>
      <p:sp>
        <p:nvSpPr>
          <p:cNvPr id="258" name="is to steward the future witness to the Christian faith."/>
          <p:cNvSpPr txBox="1"/>
          <p:nvPr/>
        </p:nvSpPr>
        <p:spPr>
          <a:xfrm>
            <a:off x="3218023" y="1709064"/>
            <a:ext cx="6401640"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b="0" sz="2200"/>
            </a:lvl1pPr>
          </a:lstStyle>
          <a:p>
            <a:pPr/>
            <a:r>
              <a:t>to steward the future witness to the Christian faith.</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2"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263" name="HOW?"/>
          <p:cNvSpPr txBox="1"/>
          <p:nvPr>
            <p:ph type="title"/>
          </p:nvPr>
        </p:nvSpPr>
        <p:spPr>
          <a:xfrm>
            <a:off x="5775028" y="4274445"/>
            <a:ext cx="5754609" cy="3302001"/>
          </a:xfrm>
          <a:prstGeom prst="rect">
            <a:avLst/>
          </a:prstGeom>
        </p:spPr>
        <p:txBody>
          <a:bodyPr/>
          <a:lstStyle/>
          <a:p>
            <a:pPr/>
            <a:r>
              <a:t>HOW?</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5" name="Picture 11" descr="Picture 11"/>
          <p:cNvPicPr>
            <a:picLocks noChangeAspect="1"/>
          </p:cNvPicPr>
          <p:nvPr/>
        </p:nvPicPr>
        <p:blipFill>
          <a:blip r:embed="rId2">
            <a:extLst/>
          </a:blip>
          <a:srcRect l="25000" t="30662" r="0" b="32987"/>
          <a:stretch>
            <a:fillRect/>
          </a:stretch>
        </p:blipFill>
        <p:spPr>
          <a:xfrm rot="16200000">
            <a:off x="-3533225" y="3651888"/>
            <a:ext cx="9335445" cy="2228416"/>
          </a:xfrm>
          <a:prstGeom prst="rect">
            <a:avLst/>
          </a:prstGeom>
          <a:ln w="12700">
            <a:miter lim="400000"/>
          </a:ln>
        </p:spPr>
      </p:pic>
      <p:sp>
        <p:nvSpPr>
          <p:cNvPr id="266" name="The church is a living entity called to be the body of Christ on earth.…"/>
          <p:cNvSpPr txBox="1"/>
          <p:nvPr>
            <p:ph type="title"/>
          </p:nvPr>
        </p:nvSpPr>
        <p:spPr>
          <a:xfrm>
            <a:off x="2765885" y="2761195"/>
            <a:ext cx="9334392" cy="4231210"/>
          </a:xfrm>
          <a:prstGeom prst="rect">
            <a:avLst/>
          </a:prstGeom>
        </p:spPr>
        <p:txBody>
          <a:bodyPr anchor="t"/>
          <a:lstStyle/>
          <a:p>
            <a:pPr algn="l">
              <a:defRPr sz="4000">
                <a:latin typeface="Calibri Light"/>
                <a:ea typeface="Calibri Light"/>
                <a:cs typeface="Calibri Light"/>
                <a:sym typeface="Calibri Light"/>
              </a:defRPr>
            </a:pPr>
            <a:r>
              <a:rPr b="1"/>
              <a:t>The church is a living entity</a:t>
            </a:r>
            <a:r>
              <a:t> called to be the body of Christ on earth.</a:t>
            </a:r>
          </a:p>
          <a:p>
            <a:pPr algn="l">
              <a:defRPr i="1" sz="4000">
                <a:latin typeface="Calibri Light"/>
                <a:ea typeface="Calibri Light"/>
                <a:cs typeface="Calibri Light"/>
                <a:sym typeface="Calibri Light"/>
              </a:defRPr>
            </a:pPr>
          </a:p>
          <a:p>
            <a:pPr algn="l">
              <a:defRPr sz="4000">
                <a:latin typeface="Calibri Light"/>
                <a:ea typeface="Calibri Light"/>
                <a:cs typeface="Calibri Light"/>
                <a:sym typeface="Calibri Light"/>
              </a:defRPr>
            </a:pPr>
            <a:r>
              <a:t>"What if the church operated more like a </a:t>
            </a:r>
            <a:r>
              <a:rPr b="1"/>
              <a:t>movement</a:t>
            </a:r>
            <a:r>
              <a:t>?”</a:t>
            </a:r>
          </a:p>
        </p:txBody>
      </p:sp>
      <p:pic>
        <p:nvPicPr>
          <p:cNvPr id="267" name="Image" descr="Image"/>
          <p:cNvPicPr>
            <a:picLocks noChangeAspect="1"/>
          </p:cNvPicPr>
          <p:nvPr/>
        </p:nvPicPr>
        <p:blipFill>
          <a:blip r:embed="rId3">
            <a:alphaModFix amt="72440"/>
            <a:extLst/>
          </a:blip>
          <a:stretch>
            <a:fillRect/>
          </a:stretch>
        </p:blipFill>
        <p:spPr>
          <a:xfrm>
            <a:off x="3824987" y="5997640"/>
            <a:ext cx="8283071" cy="3092046"/>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9" name="Image" descr="Image"/>
          <p:cNvPicPr>
            <a:picLocks noChangeAspect="1"/>
          </p:cNvPicPr>
          <p:nvPr/>
        </p:nvPicPr>
        <p:blipFill>
          <a:blip r:embed="rId2">
            <a:alphaModFix amt="72440"/>
            <a:extLst/>
          </a:blip>
          <a:stretch>
            <a:fillRect/>
          </a:stretch>
        </p:blipFill>
        <p:spPr>
          <a:xfrm>
            <a:off x="3824987" y="5997640"/>
            <a:ext cx="8283071" cy="3092046"/>
          </a:xfrm>
          <a:prstGeom prst="rect">
            <a:avLst/>
          </a:prstGeom>
          <a:ln w="12700">
            <a:miter lim="400000"/>
          </a:ln>
        </p:spPr>
      </p:pic>
      <p:pic>
        <p:nvPicPr>
          <p:cNvPr id="270" name="Picture 11" descr="Picture 11"/>
          <p:cNvPicPr>
            <a:picLocks noChangeAspect="1"/>
          </p:cNvPicPr>
          <p:nvPr/>
        </p:nvPicPr>
        <p:blipFill>
          <a:blip r:embed="rId3">
            <a:extLst/>
          </a:blip>
          <a:srcRect l="25000" t="30662" r="0" b="32987"/>
          <a:stretch>
            <a:fillRect/>
          </a:stretch>
        </p:blipFill>
        <p:spPr>
          <a:xfrm rot="16200000">
            <a:off x="-3533225" y="3651888"/>
            <a:ext cx="9335445" cy="2228416"/>
          </a:xfrm>
          <a:prstGeom prst="rect">
            <a:avLst/>
          </a:prstGeom>
          <a:ln w="12700">
            <a:miter lim="400000"/>
          </a:ln>
        </p:spPr>
      </p:pic>
      <p:sp>
        <p:nvSpPr>
          <p:cNvPr id="271" name="Characteristics of a movement.…"/>
          <p:cNvSpPr txBox="1"/>
          <p:nvPr>
            <p:ph type="title"/>
          </p:nvPr>
        </p:nvSpPr>
        <p:spPr>
          <a:xfrm>
            <a:off x="2544340" y="2480513"/>
            <a:ext cx="10357479" cy="4792574"/>
          </a:xfrm>
          <a:prstGeom prst="rect">
            <a:avLst/>
          </a:prstGeom>
        </p:spPr>
        <p:txBody>
          <a:bodyPr anchor="t"/>
          <a:lstStyle/>
          <a:p>
            <a:pPr algn="l" defTabSz="611225">
              <a:defRPr sz="4324">
                <a:latin typeface="Calibri Light"/>
                <a:ea typeface="Calibri Light"/>
                <a:cs typeface="Calibri Light"/>
                <a:sym typeface="Calibri Light"/>
              </a:defRPr>
            </a:pPr>
            <a:r>
              <a:t>Characteristics of a </a:t>
            </a:r>
            <a:r>
              <a:rPr b="1"/>
              <a:t>movement.</a:t>
            </a:r>
            <a:endParaRPr b="1" sz="4512"/>
          </a:p>
          <a:p>
            <a:pPr algn="l" defTabSz="611225">
              <a:defRPr sz="4324">
                <a:latin typeface="Calibri Light"/>
                <a:ea typeface="Calibri Light"/>
                <a:cs typeface="Calibri Light"/>
                <a:sym typeface="Calibri Light"/>
              </a:defRPr>
            </a:pPr>
            <a:r>
              <a:t>- from </a:t>
            </a:r>
            <a:r>
              <a:rPr b="1"/>
              <a:t>bottom-up</a:t>
            </a:r>
          </a:p>
          <a:p>
            <a:pPr algn="l" defTabSz="611225">
              <a:defRPr sz="4324">
                <a:latin typeface="Calibri Light"/>
                <a:ea typeface="Calibri Light"/>
                <a:cs typeface="Calibri Light"/>
                <a:sym typeface="Calibri Light"/>
              </a:defRPr>
            </a:pPr>
            <a:r>
              <a:t>- does not rely on </a:t>
            </a:r>
            <a:r>
              <a:rPr b="1"/>
              <a:t>dominant</a:t>
            </a:r>
            <a:r>
              <a:t> culture</a:t>
            </a:r>
          </a:p>
          <a:p>
            <a:pPr algn="l" defTabSz="611225">
              <a:defRPr sz="4324">
                <a:latin typeface="Calibri Light"/>
                <a:ea typeface="Calibri Light"/>
                <a:cs typeface="Calibri Light"/>
                <a:sym typeface="Calibri Light"/>
              </a:defRPr>
            </a:pPr>
            <a:r>
              <a:t>- relies on </a:t>
            </a:r>
            <a:r>
              <a:rPr b="1"/>
              <a:t>relational ties</a:t>
            </a:r>
          </a:p>
          <a:p>
            <a:pPr algn="l" defTabSz="611225">
              <a:defRPr sz="4324">
                <a:latin typeface="Calibri Light"/>
                <a:ea typeface="Calibri Light"/>
                <a:cs typeface="Calibri Light"/>
                <a:sym typeface="Calibri Light"/>
              </a:defRPr>
            </a:pPr>
            <a:r>
              <a:t>- </a:t>
            </a:r>
            <a:r>
              <a:rPr b="1"/>
              <a:t>practices</a:t>
            </a:r>
            <a:r>
              <a:t> integrate new behavior into everyday life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3" name="Image" descr="Image"/>
          <p:cNvPicPr>
            <a:picLocks noChangeAspect="1"/>
          </p:cNvPicPr>
          <p:nvPr/>
        </p:nvPicPr>
        <p:blipFill>
          <a:blip r:embed="rId2">
            <a:alphaModFix amt="72440"/>
            <a:extLst/>
          </a:blip>
          <a:stretch>
            <a:fillRect/>
          </a:stretch>
        </p:blipFill>
        <p:spPr>
          <a:xfrm>
            <a:off x="3824987" y="5997640"/>
            <a:ext cx="8283071" cy="3092046"/>
          </a:xfrm>
          <a:prstGeom prst="rect">
            <a:avLst/>
          </a:prstGeom>
          <a:ln w="12700">
            <a:miter lim="400000"/>
          </a:ln>
        </p:spPr>
      </p:pic>
      <p:sp>
        <p:nvSpPr>
          <p:cNvPr id="274" name="If the church was a movement it would……"/>
          <p:cNvSpPr txBox="1"/>
          <p:nvPr>
            <p:ph type="title"/>
          </p:nvPr>
        </p:nvSpPr>
        <p:spPr>
          <a:xfrm>
            <a:off x="2556876" y="2214479"/>
            <a:ext cx="10405743" cy="5103384"/>
          </a:xfrm>
          <a:prstGeom prst="rect">
            <a:avLst/>
          </a:prstGeom>
        </p:spPr>
        <p:txBody>
          <a:bodyPr anchor="t"/>
          <a:lstStyle/>
          <a:p>
            <a:pPr algn="l" defTabSz="494182">
              <a:defRPr sz="3800">
                <a:latin typeface="Calibri Light"/>
                <a:ea typeface="Calibri Light"/>
                <a:cs typeface="Calibri Light"/>
                <a:sym typeface="Calibri Light"/>
              </a:defRPr>
            </a:pPr>
            <a:r>
              <a:t>I</a:t>
            </a:r>
            <a:r>
              <a:rPr sz="3648"/>
              <a:t>f the church was a </a:t>
            </a:r>
            <a:r>
              <a:rPr b="1" sz="3648"/>
              <a:t>movement </a:t>
            </a:r>
            <a:r>
              <a:rPr sz="3648"/>
              <a:t>it would…</a:t>
            </a:r>
            <a:endParaRPr sz="3648"/>
          </a:p>
          <a:p>
            <a:pPr algn="l" defTabSz="494182">
              <a:defRPr sz="3800">
                <a:latin typeface="Calibri Light"/>
                <a:ea typeface="Calibri Light"/>
                <a:cs typeface="Calibri Light"/>
                <a:sym typeface="Calibri Light"/>
              </a:defRPr>
            </a:pPr>
            <a:r>
              <a:rPr sz="3648"/>
              <a:t>- tend to </a:t>
            </a:r>
            <a:r>
              <a:rPr b="1" sz="3648"/>
              <a:t>connectivity</a:t>
            </a:r>
            <a:endParaRPr sz="3648"/>
          </a:p>
          <a:p>
            <a:pPr algn="l" defTabSz="494182">
              <a:defRPr sz="3800">
                <a:latin typeface="Calibri Light"/>
                <a:ea typeface="Calibri Light"/>
                <a:cs typeface="Calibri Light"/>
                <a:sym typeface="Calibri Light"/>
              </a:defRPr>
            </a:pPr>
            <a:r>
              <a:rPr sz="3648"/>
              <a:t>- ignite </a:t>
            </a:r>
            <a:r>
              <a:rPr b="1" sz="3648"/>
              <a:t>energy</a:t>
            </a:r>
            <a:r>
              <a:rPr sz="3648"/>
              <a:t> around a </a:t>
            </a:r>
            <a:r>
              <a:rPr b="1" sz="3648"/>
              <a:t>shared mission</a:t>
            </a:r>
            <a:endParaRPr sz="3648"/>
          </a:p>
          <a:p>
            <a:pPr algn="l" defTabSz="494182">
              <a:defRPr sz="3800">
                <a:latin typeface="Calibri Light"/>
                <a:ea typeface="Calibri Light"/>
                <a:cs typeface="Calibri Light"/>
                <a:sym typeface="Calibri Light"/>
              </a:defRPr>
            </a:pPr>
            <a:r>
              <a:rPr sz="3648"/>
              <a:t>- </a:t>
            </a:r>
            <a:r>
              <a:rPr b="1" sz="3648"/>
              <a:t>decentralize leadership</a:t>
            </a:r>
            <a:r>
              <a:rPr sz="3648"/>
              <a:t> (empower others)</a:t>
            </a:r>
            <a:endParaRPr sz="3648"/>
          </a:p>
          <a:p>
            <a:pPr algn="l" defTabSz="494182">
              <a:defRPr sz="3800">
                <a:latin typeface="Calibri Light"/>
                <a:ea typeface="Calibri Light"/>
                <a:cs typeface="Calibri Light"/>
                <a:sym typeface="Calibri Light"/>
              </a:defRPr>
            </a:pPr>
            <a:r>
              <a:rPr sz="3648"/>
              <a:t>- cultivate </a:t>
            </a:r>
            <a:r>
              <a:rPr b="1" sz="3648"/>
              <a:t>diverse relationships </a:t>
            </a:r>
            <a:r>
              <a:rPr sz="3648"/>
              <a:t>and embrace difference</a:t>
            </a:r>
            <a:endParaRPr sz="3648"/>
          </a:p>
          <a:p>
            <a:pPr algn="l" defTabSz="494182">
              <a:defRPr sz="3800">
                <a:latin typeface="Calibri Light"/>
                <a:ea typeface="Calibri Light"/>
                <a:cs typeface="Calibri Light"/>
                <a:sym typeface="Calibri Light"/>
              </a:defRPr>
            </a:pPr>
            <a:r>
              <a:rPr sz="3648"/>
              <a:t>- assume an </a:t>
            </a:r>
            <a:r>
              <a:rPr b="1" sz="3648"/>
              <a:t>unstable environment</a:t>
            </a:r>
            <a:endParaRPr b="1" sz="3648"/>
          </a:p>
          <a:p>
            <a:pPr algn="l" defTabSz="494182">
              <a:defRPr sz="3800">
                <a:latin typeface="Calibri Light"/>
                <a:ea typeface="Calibri Light"/>
                <a:cs typeface="Calibri Light"/>
                <a:sym typeface="Calibri Light"/>
              </a:defRPr>
            </a:pPr>
            <a:r>
              <a:rPr sz="3648"/>
              <a:t>- celebrate </a:t>
            </a:r>
            <a:r>
              <a:rPr b="1" sz="3648"/>
              <a:t>forward movement</a:t>
            </a:r>
            <a:endParaRPr sz="3648"/>
          </a:p>
        </p:txBody>
      </p:sp>
      <p:pic>
        <p:nvPicPr>
          <p:cNvPr id="275" name="Picture 11" descr="Picture 11"/>
          <p:cNvPicPr>
            <a:picLocks noChangeAspect="1"/>
          </p:cNvPicPr>
          <p:nvPr/>
        </p:nvPicPr>
        <p:blipFill>
          <a:blip r:embed="rId3">
            <a:extLst/>
          </a:blip>
          <a:srcRect l="25000" t="30662" r="0" b="32987"/>
          <a:stretch>
            <a:fillRect/>
          </a:stretch>
        </p:blipFill>
        <p:spPr>
          <a:xfrm rot="16200000">
            <a:off x="-3533225" y="3651888"/>
            <a:ext cx="9335445" cy="2228416"/>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Our calling"/>
          <p:cNvSpPr txBox="1"/>
          <p:nvPr>
            <p:ph type="title"/>
          </p:nvPr>
        </p:nvSpPr>
        <p:spPr>
          <a:xfrm>
            <a:off x="952500" y="-13258"/>
            <a:ext cx="11099800" cy="2159001"/>
          </a:xfrm>
          <a:prstGeom prst="rect">
            <a:avLst/>
          </a:prstGeom>
        </p:spPr>
        <p:txBody>
          <a:bodyPr/>
          <a:lstStyle/>
          <a:p>
            <a:pPr/>
            <a:r>
              <a:t>Church as Movement</a:t>
            </a:r>
          </a:p>
        </p:txBody>
      </p:sp>
      <p:sp>
        <p:nvSpPr>
          <p:cNvPr id="278" name="is to steward the future witness to the Christian faith."/>
          <p:cNvSpPr txBox="1"/>
          <p:nvPr/>
        </p:nvSpPr>
        <p:spPr>
          <a:xfrm>
            <a:off x="6807048" y="1646987"/>
            <a:ext cx="4291662"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b="0" sz="2600"/>
            </a:lvl1pPr>
          </a:lstStyle>
          <a:p>
            <a:pPr/>
            <a:r>
              <a:t>so all of may live abundantly</a:t>
            </a:r>
          </a:p>
        </p:txBody>
      </p:sp>
      <p:pic>
        <p:nvPicPr>
          <p:cNvPr id="279" name="images-4.jpg" descr="images-4.jpg"/>
          <p:cNvPicPr>
            <a:picLocks noChangeAspect="1"/>
          </p:cNvPicPr>
          <p:nvPr/>
        </p:nvPicPr>
        <p:blipFill>
          <a:blip r:embed="rId3">
            <a:extLst/>
          </a:blip>
          <a:stretch>
            <a:fillRect/>
          </a:stretch>
        </p:blipFill>
        <p:spPr>
          <a:xfrm>
            <a:off x="2040955" y="4363004"/>
            <a:ext cx="3886201" cy="2095501"/>
          </a:xfrm>
          <a:prstGeom prst="rect">
            <a:avLst/>
          </a:prstGeom>
          <a:ln w="12700">
            <a:miter lim="400000"/>
          </a:ln>
        </p:spPr>
      </p:pic>
      <p:pic>
        <p:nvPicPr>
          <p:cNvPr id="280" name="images-5.jpg" descr="images-5.jpg"/>
          <p:cNvPicPr>
            <a:picLocks noChangeAspect="1"/>
          </p:cNvPicPr>
          <p:nvPr/>
        </p:nvPicPr>
        <p:blipFill>
          <a:blip r:embed="rId4">
            <a:extLst/>
          </a:blip>
          <a:stretch>
            <a:fillRect/>
          </a:stretch>
        </p:blipFill>
        <p:spPr>
          <a:xfrm>
            <a:off x="2085405" y="2025801"/>
            <a:ext cx="3797301" cy="2133601"/>
          </a:xfrm>
          <a:prstGeom prst="rect">
            <a:avLst/>
          </a:prstGeom>
          <a:ln w="12700">
            <a:miter lim="400000"/>
          </a:ln>
        </p:spPr>
      </p:pic>
      <p:pic>
        <p:nvPicPr>
          <p:cNvPr id="281" name="unnamed1.jpg" descr="unnamed1.jpg"/>
          <p:cNvPicPr>
            <a:picLocks noChangeAspect="1"/>
          </p:cNvPicPr>
          <p:nvPr/>
        </p:nvPicPr>
        <p:blipFill>
          <a:blip r:embed="rId5">
            <a:extLst/>
          </a:blip>
          <a:stretch>
            <a:fillRect/>
          </a:stretch>
        </p:blipFill>
        <p:spPr>
          <a:xfrm>
            <a:off x="6117078" y="3053229"/>
            <a:ext cx="4519006" cy="3003280"/>
          </a:xfrm>
          <a:prstGeom prst="rect">
            <a:avLst/>
          </a:prstGeom>
          <a:ln w="12700">
            <a:miter lim="400000"/>
          </a:ln>
        </p:spPr>
      </p:pic>
      <p:pic>
        <p:nvPicPr>
          <p:cNvPr id="282" name="images-1.jpg" descr="images-1.jpg"/>
          <p:cNvPicPr>
            <a:picLocks noChangeAspect="1"/>
          </p:cNvPicPr>
          <p:nvPr/>
        </p:nvPicPr>
        <p:blipFill>
          <a:blip r:embed="rId6">
            <a:extLst/>
          </a:blip>
          <a:stretch>
            <a:fillRect/>
          </a:stretch>
        </p:blipFill>
        <p:spPr>
          <a:xfrm>
            <a:off x="3090843" y="6432971"/>
            <a:ext cx="2797601" cy="2095501"/>
          </a:xfrm>
          <a:prstGeom prst="rect">
            <a:avLst/>
          </a:prstGeom>
          <a:ln w="12700">
            <a:miter lim="400000"/>
          </a:ln>
        </p:spPr>
      </p:pic>
      <p:pic>
        <p:nvPicPr>
          <p:cNvPr id="283" name="images-6.jpg" descr="images-6.jpg"/>
          <p:cNvPicPr>
            <a:picLocks noChangeAspect="1"/>
          </p:cNvPicPr>
          <p:nvPr/>
        </p:nvPicPr>
        <p:blipFill>
          <a:blip r:embed="rId7">
            <a:extLst/>
          </a:blip>
          <a:stretch>
            <a:fillRect/>
          </a:stretch>
        </p:blipFill>
        <p:spPr>
          <a:xfrm>
            <a:off x="6059949" y="6255273"/>
            <a:ext cx="4368801" cy="1866901"/>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7"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288" name="HOW?"/>
          <p:cNvSpPr txBox="1"/>
          <p:nvPr>
            <p:ph type="title"/>
          </p:nvPr>
        </p:nvSpPr>
        <p:spPr>
          <a:xfrm>
            <a:off x="5775028" y="4274445"/>
            <a:ext cx="5754609" cy="3302001"/>
          </a:xfrm>
          <a:prstGeom prst="rect">
            <a:avLst/>
          </a:prstGeom>
        </p:spPr>
        <p:txBody>
          <a:bodyPr/>
          <a:lstStyle/>
          <a:p>
            <a:pPr/>
            <a:r>
              <a:t>HOW?</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Congregations are not the ends, but a means for nurturing faith and participating in God’s mission.…"/>
          <p:cNvSpPr txBox="1"/>
          <p:nvPr>
            <p:ph type="title"/>
          </p:nvPr>
        </p:nvSpPr>
        <p:spPr>
          <a:xfrm>
            <a:off x="2544340" y="2652821"/>
            <a:ext cx="9334393" cy="4231211"/>
          </a:xfrm>
          <a:prstGeom prst="rect">
            <a:avLst/>
          </a:prstGeom>
        </p:spPr>
        <p:txBody>
          <a:bodyPr anchor="t"/>
          <a:lstStyle/>
          <a:p>
            <a:pPr algn="l" defTabSz="513689">
              <a:defRPr sz="3792">
                <a:latin typeface="Calibri Light"/>
                <a:ea typeface="Calibri Light"/>
                <a:cs typeface="Calibri Light"/>
                <a:sym typeface="Calibri Light"/>
              </a:defRPr>
            </a:pPr>
            <a:r>
              <a:rPr b="1"/>
              <a:t>Congregations</a:t>
            </a:r>
            <a:r>
              <a:t> are not the ends, but a </a:t>
            </a:r>
            <a:r>
              <a:rPr b="1"/>
              <a:t>means</a:t>
            </a:r>
            <a:r>
              <a:t> for nurturing faith and participating in God’s mission.</a:t>
            </a:r>
          </a:p>
          <a:p>
            <a:pPr algn="l" defTabSz="513689">
              <a:defRPr i="1" sz="3792">
                <a:latin typeface="Calibri Light"/>
                <a:ea typeface="Calibri Light"/>
                <a:cs typeface="Calibri Light"/>
                <a:sym typeface="Calibri Light"/>
              </a:defRPr>
            </a:pPr>
          </a:p>
          <a:p>
            <a:pPr algn="l" defTabSz="513689">
              <a:defRPr sz="3950">
                <a:latin typeface="Calibri Light"/>
                <a:ea typeface="Calibri Light"/>
                <a:cs typeface="Calibri Light"/>
                <a:sym typeface="Calibri Light"/>
              </a:defRPr>
            </a:pPr>
            <a:r>
              <a:rPr sz="3792"/>
              <a:t>“What if congregations operated more like </a:t>
            </a:r>
            <a:r>
              <a:rPr b="1" sz="3792"/>
              <a:t>platforms</a:t>
            </a:r>
            <a:r>
              <a:rPr sz="3792"/>
              <a:t> than self-sustaining organizations?”</a:t>
            </a:r>
            <a:r>
              <a:t> </a:t>
            </a:r>
          </a:p>
        </p:txBody>
      </p:sp>
      <p:pic>
        <p:nvPicPr>
          <p:cNvPr id="291" name="Image" descr="Image"/>
          <p:cNvPicPr>
            <a:picLocks noChangeAspect="1"/>
          </p:cNvPicPr>
          <p:nvPr/>
        </p:nvPicPr>
        <p:blipFill>
          <a:blip r:embed="rId2">
            <a:extLst/>
          </a:blip>
          <a:stretch>
            <a:fillRect/>
          </a:stretch>
        </p:blipFill>
        <p:spPr>
          <a:xfrm>
            <a:off x="10333143" y="6439518"/>
            <a:ext cx="1591735" cy="1456268"/>
          </a:xfrm>
          <a:prstGeom prst="rect">
            <a:avLst/>
          </a:prstGeom>
          <a:ln w="12700">
            <a:miter lim="400000"/>
          </a:ln>
        </p:spPr>
      </p:pic>
      <p:pic>
        <p:nvPicPr>
          <p:cNvPr id="292" name="Picture 11" descr="Picture 11"/>
          <p:cNvPicPr>
            <a:picLocks noChangeAspect="1"/>
          </p:cNvPicPr>
          <p:nvPr/>
        </p:nvPicPr>
        <p:blipFill>
          <a:blip r:embed="rId3">
            <a:extLst/>
          </a:blip>
          <a:srcRect l="25000" t="30662" r="0" b="32987"/>
          <a:stretch>
            <a:fillRect/>
          </a:stretch>
        </p:blipFill>
        <p:spPr>
          <a:xfrm rot="16200000">
            <a:off x="-3533225" y="3651888"/>
            <a:ext cx="9335445" cy="2228416"/>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4" name="Picture 11" descr="Picture 11"/>
          <p:cNvPicPr>
            <a:picLocks noChangeAspect="1"/>
          </p:cNvPicPr>
          <p:nvPr/>
        </p:nvPicPr>
        <p:blipFill>
          <a:blip r:embed="rId2">
            <a:extLst/>
          </a:blip>
          <a:srcRect l="25000" t="30662" r="0" b="32987"/>
          <a:stretch>
            <a:fillRect/>
          </a:stretch>
        </p:blipFill>
        <p:spPr>
          <a:xfrm rot="16200000">
            <a:off x="-3533225" y="3651888"/>
            <a:ext cx="9335445" cy="2228416"/>
          </a:xfrm>
          <a:prstGeom prst="rect">
            <a:avLst/>
          </a:prstGeom>
          <a:ln w="12700">
            <a:miter lim="400000"/>
          </a:ln>
        </p:spPr>
      </p:pic>
      <p:sp>
        <p:nvSpPr>
          <p:cNvPr id="295" name="Characteristics of a platform.…"/>
          <p:cNvSpPr txBox="1"/>
          <p:nvPr>
            <p:ph type="title"/>
          </p:nvPr>
        </p:nvSpPr>
        <p:spPr>
          <a:xfrm>
            <a:off x="2544340" y="2480513"/>
            <a:ext cx="10357479" cy="4792574"/>
          </a:xfrm>
          <a:prstGeom prst="rect">
            <a:avLst/>
          </a:prstGeom>
        </p:spPr>
        <p:txBody>
          <a:bodyPr anchor="t"/>
          <a:lstStyle/>
          <a:p>
            <a:pPr algn="l" defTabSz="604723">
              <a:defRPr sz="4278">
                <a:latin typeface="Calibri Light"/>
                <a:ea typeface="Calibri Light"/>
                <a:cs typeface="Calibri Light"/>
                <a:sym typeface="Calibri Light"/>
              </a:defRPr>
            </a:pPr>
            <a:r>
              <a:t>Characteristics of a </a:t>
            </a:r>
            <a:r>
              <a:rPr b="1"/>
              <a:t>platform.</a:t>
            </a:r>
            <a:endParaRPr b="1" sz="4464"/>
          </a:p>
          <a:p>
            <a:pPr algn="l" defTabSz="604723">
              <a:defRPr sz="4278">
                <a:latin typeface="Calibri Light"/>
                <a:ea typeface="Calibri Light"/>
                <a:cs typeface="Calibri Light"/>
                <a:sym typeface="Calibri Light"/>
              </a:defRPr>
            </a:pPr>
            <a:r>
              <a:t>- porous </a:t>
            </a:r>
            <a:r>
              <a:rPr b="1"/>
              <a:t>boundaries</a:t>
            </a:r>
          </a:p>
          <a:p>
            <a:pPr algn="l" defTabSz="604723">
              <a:defRPr sz="4278">
                <a:latin typeface="Calibri Light"/>
                <a:ea typeface="Calibri Light"/>
                <a:cs typeface="Calibri Light"/>
                <a:sym typeface="Calibri Light"/>
              </a:defRPr>
            </a:pPr>
            <a:r>
              <a:t>- centered-set or self-organizing </a:t>
            </a:r>
            <a:r>
              <a:rPr b="1"/>
              <a:t>hub</a:t>
            </a:r>
          </a:p>
          <a:p>
            <a:pPr algn="l" defTabSz="604723">
              <a:defRPr sz="4278">
                <a:latin typeface="Calibri Light"/>
                <a:ea typeface="Calibri Light"/>
                <a:cs typeface="Calibri Light"/>
                <a:sym typeface="Calibri Light"/>
              </a:defRPr>
            </a:pPr>
            <a:r>
              <a:t>- rely on bonding and bridging </a:t>
            </a:r>
          </a:p>
          <a:p>
            <a:pPr lvl="1" algn="l" defTabSz="604723">
              <a:defRPr sz="4278">
                <a:latin typeface="Calibri Light"/>
                <a:ea typeface="Calibri Light"/>
                <a:cs typeface="Calibri Light"/>
                <a:sym typeface="Calibri Light"/>
              </a:defRPr>
            </a:pPr>
            <a:r>
              <a:t>    </a:t>
            </a:r>
            <a:r>
              <a:rPr b="1"/>
              <a:t>relational ties</a:t>
            </a:r>
          </a:p>
          <a:p>
            <a:pPr algn="l" defTabSz="604723">
              <a:defRPr sz="4278">
                <a:latin typeface="Calibri Light"/>
                <a:ea typeface="Calibri Light"/>
                <a:cs typeface="Calibri Light"/>
                <a:sym typeface="Calibri Light"/>
              </a:defRPr>
            </a:pPr>
            <a:r>
              <a:t>- </a:t>
            </a:r>
            <a:r>
              <a:rPr b="1"/>
              <a:t>empower</a:t>
            </a:r>
            <a:r>
              <a:t> participants to solve problems</a:t>
            </a:r>
          </a:p>
          <a:p>
            <a:pPr algn="l" defTabSz="604723">
              <a:defRPr sz="4278">
                <a:latin typeface="Calibri Light"/>
                <a:ea typeface="Calibri Light"/>
                <a:cs typeface="Calibri Light"/>
                <a:sym typeface="Calibri Light"/>
              </a:defRPr>
            </a:pPr>
            <a:r>
              <a:t>- facilitate </a:t>
            </a:r>
            <a:r>
              <a:rPr b="1"/>
              <a:t>flow</a:t>
            </a:r>
          </a:p>
        </p:txBody>
      </p:sp>
      <p:pic>
        <p:nvPicPr>
          <p:cNvPr id="296" name="Image" descr="Image"/>
          <p:cNvPicPr>
            <a:picLocks noChangeAspect="1"/>
          </p:cNvPicPr>
          <p:nvPr/>
        </p:nvPicPr>
        <p:blipFill>
          <a:blip r:embed="rId3">
            <a:extLst/>
          </a:blip>
          <a:stretch>
            <a:fillRect/>
          </a:stretch>
        </p:blipFill>
        <p:spPr>
          <a:xfrm>
            <a:off x="10333143" y="6439518"/>
            <a:ext cx="1591735" cy="1456268"/>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If congregations are more like platforms……"/>
          <p:cNvSpPr txBox="1"/>
          <p:nvPr>
            <p:ph type="title"/>
          </p:nvPr>
        </p:nvSpPr>
        <p:spPr>
          <a:xfrm>
            <a:off x="2751115" y="2325108"/>
            <a:ext cx="9334393" cy="5103384"/>
          </a:xfrm>
          <a:prstGeom prst="rect">
            <a:avLst/>
          </a:prstGeom>
        </p:spPr>
        <p:txBody>
          <a:bodyPr anchor="t"/>
          <a:lstStyle/>
          <a:p>
            <a:pPr algn="l" defTabSz="494182">
              <a:defRPr sz="3800">
                <a:latin typeface="Calibri Light"/>
                <a:ea typeface="Calibri Light"/>
                <a:cs typeface="Calibri Light"/>
                <a:sym typeface="Calibri Light"/>
              </a:defRPr>
            </a:pPr>
            <a:r>
              <a:t>I</a:t>
            </a:r>
            <a:r>
              <a:rPr sz="3648"/>
              <a:t>f congregations are more like </a:t>
            </a:r>
            <a:r>
              <a:rPr b="1" sz="3648"/>
              <a:t>platforms…</a:t>
            </a:r>
            <a:endParaRPr b="1" sz="3648"/>
          </a:p>
          <a:p>
            <a:pPr algn="l" defTabSz="494182">
              <a:defRPr sz="3800">
                <a:latin typeface="Calibri Light"/>
                <a:ea typeface="Calibri Light"/>
                <a:cs typeface="Calibri Light"/>
                <a:sym typeface="Calibri Light"/>
              </a:defRPr>
            </a:pPr>
            <a:r>
              <a:rPr sz="3648"/>
              <a:t>- they have an </a:t>
            </a:r>
            <a:r>
              <a:rPr b="1" sz="3648"/>
              <a:t>eye to the future</a:t>
            </a:r>
            <a:endParaRPr sz="3648"/>
          </a:p>
          <a:p>
            <a:pPr algn="l" defTabSz="494182">
              <a:defRPr sz="3800">
                <a:latin typeface="Calibri Light"/>
                <a:ea typeface="Calibri Light"/>
                <a:cs typeface="Calibri Light"/>
                <a:sym typeface="Calibri Light"/>
              </a:defRPr>
            </a:pPr>
            <a:r>
              <a:rPr sz="3648"/>
              <a:t>- they </a:t>
            </a:r>
            <a:r>
              <a:rPr b="1" sz="3648"/>
              <a:t>collaborate</a:t>
            </a:r>
            <a:r>
              <a:rPr sz="3648"/>
              <a:t> and </a:t>
            </a:r>
            <a:r>
              <a:rPr b="1" sz="3648"/>
              <a:t>integrate</a:t>
            </a:r>
            <a:endParaRPr sz="3648"/>
          </a:p>
          <a:p>
            <a:pPr algn="l" defTabSz="494182">
              <a:defRPr sz="3800">
                <a:latin typeface="Calibri Light"/>
                <a:ea typeface="Calibri Light"/>
                <a:cs typeface="Calibri Light"/>
                <a:sym typeface="Calibri Light"/>
              </a:defRPr>
            </a:pPr>
            <a:r>
              <a:rPr sz="3648"/>
              <a:t>- they focus on </a:t>
            </a:r>
            <a:r>
              <a:rPr b="1" sz="3648"/>
              <a:t>engagement</a:t>
            </a:r>
            <a:endParaRPr sz="3648"/>
          </a:p>
          <a:p>
            <a:pPr algn="l" defTabSz="494182">
              <a:defRPr sz="3800">
                <a:latin typeface="Calibri Light"/>
                <a:ea typeface="Calibri Light"/>
                <a:cs typeface="Calibri Light"/>
                <a:sym typeface="Calibri Light"/>
              </a:defRPr>
            </a:pPr>
            <a:r>
              <a:rPr sz="3648"/>
              <a:t>- they </a:t>
            </a:r>
            <a:r>
              <a:rPr b="1" sz="3648"/>
              <a:t>reduce barriers</a:t>
            </a:r>
            <a:endParaRPr sz="3648"/>
          </a:p>
          <a:p>
            <a:pPr algn="l" defTabSz="494182">
              <a:defRPr sz="3800">
                <a:latin typeface="Calibri Light"/>
                <a:ea typeface="Calibri Light"/>
                <a:cs typeface="Calibri Light"/>
                <a:sym typeface="Calibri Light"/>
              </a:defRPr>
            </a:pPr>
            <a:r>
              <a:rPr sz="3648"/>
              <a:t>- they </a:t>
            </a:r>
            <a:r>
              <a:rPr b="1" sz="3648"/>
              <a:t>connect</a:t>
            </a:r>
            <a:r>
              <a:rPr sz="3648"/>
              <a:t> what happens in the platform </a:t>
            </a:r>
            <a:r>
              <a:rPr b="1" sz="3648"/>
              <a:t>with life outside </a:t>
            </a:r>
            <a:r>
              <a:rPr sz="3648"/>
              <a:t>(context and people’s lives)</a:t>
            </a:r>
            <a:endParaRPr sz="3648"/>
          </a:p>
        </p:txBody>
      </p:sp>
      <p:pic>
        <p:nvPicPr>
          <p:cNvPr id="299" name="Image" descr="Image"/>
          <p:cNvPicPr>
            <a:picLocks noChangeAspect="1"/>
          </p:cNvPicPr>
          <p:nvPr/>
        </p:nvPicPr>
        <p:blipFill>
          <a:blip r:embed="rId2">
            <a:extLst/>
          </a:blip>
          <a:stretch>
            <a:fillRect/>
          </a:stretch>
        </p:blipFill>
        <p:spPr>
          <a:xfrm>
            <a:off x="10333143" y="6439518"/>
            <a:ext cx="1591735" cy="1456268"/>
          </a:xfrm>
          <a:prstGeom prst="rect">
            <a:avLst/>
          </a:prstGeom>
          <a:ln w="12700">
            <a:miter lim="400000"/>
          </a:ln>
        </p:spPr>
      </p:pic>
      <p:pic>
        <p:nvPicPr>
          <p:cNvPr id="300" name="Picture 11" descr="Picture 11"/>
          <p:cNvPicPr>
            <a:picLocks noChangeAspect="1"/>
          </p:cNvPicPr>
          <p:nvPr/>
        </p:nvPicPr>
        <p:blipFill>
          <a:blip r:embed="rId3">
            <a:extLst/>
          </a:blip>
          <a:srcRect l="25000" t="30662" r="0" b="32987"/>
          <a:stretch>
            <a:fillRect/>
          </a:stretch>
        </p:blipFill>
        <p:spPr>
          <a:xfrm rot="16200000">
            <a:off x="-3533225" y="3651888"/>
            <a:ext cx="9335445" cy="2228416"/>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Our calling"/>
          <p:cNvSpPr txBox="1"/>
          <p:nvPr>
            <p:ph type="title"/>
          </p:nvPr>
        </p:nvSpPr>
        <p:spPr>
          <a:xfrm>
            <a:off x="952500" y="-13258"/>
            <a:ext cx="11099800" cy="2159001"/>
          </a:xfrm>
          <a:prstGeom prst="rect">
            <a:avLst/>
          </a:prstGeom>
        </p:spPr>
        <p:txBody>
          <a:bodyPr/>
          <a:lstStyle>
            <a:lvl1pPr defTabSz="502412">
              <a:defRPr sz="7052"/>
            </a:lvl1pPr>
          </a:lstStyle>
          <a:p>
            <a:pPr/>
            <a:r>
              <a:t>Congregations as Platform</a:t>
            </a:r>
          </a:p>
        </p:txBody>
      </p:sp>
      <p:sp>
        <p:nvSpPr>
          <p:cNvPr id="303" name="is to steward the future witness to the Christian faith."/>
          <p:cNvSpPr txBox="1"/>
          <p:nvPr/>
        </p:nvSpPr>
        <p:spPr>
          <a:xfrm>
            <a:off x="6304880" y="1617448"/>
            <a:ext cx="4878097"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b="0" sz="2600"/>
            </a:lvl1pPr>
          </a:lstStyle>
          <a:p>
            <a:pPr/>
            <a:r>
              <a:t>for loving God and our Neighbor</a:t>
            </a:r>
          </a:p>
        </p:txBody>
      </p:sp>
      <p:pic>
        <p:nvPicPr>
          <p:cNvPr id="304" name="outdoor_worship_4.jpg" descr="outdoor_worship_4.jpg"/>
          <p:cNvPicPr>
            <a:picLocks noChangeAspect="1"/>
          </p:cNvPicPr>
          <p:nvPr/>
        </p:nvPicPr>
        <p:blipFill>
          <a:blip r:embed="rId3">
            <a:extLst/>
          </a:blip>
          <a:stretch>
            <a:fillRect/>
          </a:stretch>
        </p:blipFill>
        <p:spPr>
          <a:xfrm>
            <a:off x="6040240" y="5049220"/>
            <a:ext cx="5191253" cy="4012098"/>
          </a:xfrm>
          <a:prstGeom prst="rect">
            <a:avLst/>
          </a:prstGeom>
          <a:ln w="12700">
            <a:miter lim="400000"/>
          </a:ln>
        </p:spPr>
      </p:pic>
      <p:pic>
        <p:nvPicPr>
          <p:cNvPr id="305" name="communion.jpg" descr="communion.jpg"/>
          <p:cNvPicPr>
            <a:picLocks noChangeAspect="1"/>
          </p:cNvPicPr>
          <p:nvPr/>
        </p:nvPicPr>
        <p:blipFill>
          <a:blip r:embed="rId4">
            <a:extLst/>
          </a:blip>
          <a:srcRect l="0" t="9690" r="0" b="22821"/>
          <a:stretch>
            <a:fillRect/>
          </a:stretch>
        </p:blipFill>
        <p:spPr>
          <a:xfrm>
            <a:off x="1945170" y="6111000"/>
            <a:ext cx="4050872" cy="2474121"/>
          </a:xfrm>
          <a:prstGeom prst="rect">
            <a:avLst/>
          </a:prstGeom>
          <a:ln w="12700">
            <a:miter lim="400000"/>
          </a:ln>
        </p:spPr>
      </p:pic>
      <p:pic>
        <p:nvPicPr>
          <p:cNvPr id="306" name="iStock_000032293688Medium.jpg" descr="iStock_000032293688Medium.jpg"/>
          <p:cNvPicPr>
            <a:picLocks noChangeAspect="1"/>
          </p:cNvPicPr>
          <p:nvPr/>
        </p:nvPicPr>
        <p:blipFill>
          <a:blip r:embed="rId5">
            <a:extLst/>
          </a:blip>
          <a:stretch>
            <a:fillRect/>
          </a:stretch>
        </p:blipFill>
        <p:spPr>
          <a:xfrm>
            <a:off x="6188197" y="2397324"/>
            <a:ext cx="4202663" cy="2804323"/>
          </a:xfrm>
          <a:prstGeom prst="rect">
            <a:avLst/>
          </a:prstGeom>
          <a:ln w="12700">
            <a:miter lim="400000"/>
          </a:ln>
        </p:spPr>
      </p:pic>
      <p:pic>
        <p:nvPicPr>
          <p:cNvPr id="307" name="download-3.jpg" descr="download-3.jpg"/>
          <p:cNvPicPr>
            <a:picLocks noChangeAspect="1"/>
          </p:cNvPicPr>
          <p:nvPr/>
        </p:nvPicPr>
        <p:blipFill>
          <a:blip r:embed="rId6">
            <a:extLst/>
          </a:blip>
          <a:stretch>
            <a:fillRect/>
          </a:stretch>
        </p:blipFill>
        <p:spPr>
          <a:xfrm>
            <a:off x="1439940" y="4158685"/>
            <a:ext cx="4546601" cy="1790701"/>
          </a:xfrm>
          <a:prstGeom prst="rect">
            <a:avLst/>
          </a:prstGeom>
          <a:ln w="12700">
            <a:miter lim="400000"/>
          </a:ln>
        </p:spPr>
      </p:pic>
      <p:pic>
        <p:nvPicPr>
          <p:cNvPr id="308" name="images-7.jpg" descr="images-7.jpg"/>
          <p:cNvPicPr>
            <a:picLocks noChangeAspect="1"/>
          </p:cNvPicPr>
          <p:nvPr/>
        </p:nvPicPr>
        <p:blipFill>
          <a:blip r:embed="rId7">
            <a:extLst/>
          </a:blip>
          <a:stretch>
            <a:fillRect/>
          </a:stretch>
        </p:blipFill>
        <p:spPr>
          <a:xfrm>
            <a:off x="3559726" y="2082178"/>
            <a:ext cx="2360438" cy="1914893"/>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2"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sp>
        <p:nvSpPr>
          <p:cNvPr id="313" name="Title 1"/>
          <p:cNvSpPr txBox="1"/>
          <p:nvPr>
            <p:ph type="title"/>
          </p:nvPr>
        </p:nvSpPr>
        <p:spPr>
          <a:xfrm>
            <a:off x="3048384" y="4267115"/>
            <a:ext cx="8814968" cy="1219370"/>
          </a:xfrm>
          <a:prstGeom prst="rect">
            <a:avLst/>
          </a:prstGeom>
        </p:spPr>
        <p:txBody>
          <a:bodyPr/>
          <a:lstStyle>
            <a:lvl1pPr algn="ctr">
              <a:defRPr cap="none" sz="6200">
                <a:latin typeface="Calibri Light"/>
                <a:ea typeface="Calibri Light"/>
                <a:cs typeface="Calibri Light"/>
                <a:sym typeface="Calibri Light"/>
              </a:defRPr>
            </a:lvl1pPr>
          </a:lstStyle>
          <a:p>
            <a:pPr/>
            <a:r>
              <a:t>Structure matters!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5" name="images-1.jpg" descr="images-1.jpg"/>
          <p:cNvPicPr>
            <a:picLocks noChangeAspect="1"/>
          </p:cNvPicPr>
          <p:nvPr/>
        </p:nvPicPr>
        <p:blipFill>
          <a:blip r:embed="rId2">
            <a:extLst/>
          </a:blip>
          <a:stretch>
            <a:fillRect/>
          </a:stretch>
        </p:blipFill>
        <p:spPr>
          <a:xfrm>
            <a:off x="5714135" y="6195956"/>
            <a:ext cx="2857501" cy="2857501"/>
          </a:xfrm>
          <a:prstGeom prst="rect">
            <a:avLst/>
          </a:prstGeom>
          <a:ln w="12700">
            <a:miter lim="400000"/>
          </a:ln>
        </p:spPr>
      </p:pic>
      <p:sp>
        <p:nvSpPr>
          <p:cNvPr id="316" name="Title 1"/>
          <p:cNvSpPr txBox="1"/>
          <p:nvPr>
            <p:ph type="title"/>
          </p:nvPr>
        </p:nvSpPr>
        <p:spPr>
          <a:xfrm>
            <a:off x="2361508" y="3643115"/>
            <a:ext cx="9562755" cy="2380582"/>
          </a:xfrm>
          <a:prstGeom prst="rect">
            <a:avLst/>
          </a:prstGeom>
        </p:spPr>
        <p:txBody>
          <a:bodyPr/>
          <a:lstStyle/>
          <a:p>
            <a:pPr algn="ctr" defTabSz="578713">
              <a:defRPr b="0" cap="none" sz="4984">
                <a:latin typeface="Calibri Light"/>
                <a:ea typeface="Calibri Light"/>
                <a:cs typeface="Calibri Light"/>
                <a:sym typeface="Calibri Light"/>
              </a:defRPr>
            </a:pPr>
            <a:r>
              <a:t>Structures put together</a:t>
            </a:r>
          </a:p>
          <a:p>
            <a:pPr algn="ctr" defTabSz="578713">
              <a:defRPr b="0" cap="none" sz="4984">
                <a:latin typeface="Calibri Light"/>
                <a:ea typeface="Calibri Light"/>
                <a:cs typeface="Calibri Light"/>
                <a:sym typeface="Calibri Light"/>
              </a:defRPr>
            </a:pPr>
            <a:r>
              <a:rPr b="1"/>
              <a:t>similar</a:t>
            </a:r>
            <a:r>
              <a:t> </a:t>
            </a:r>
            <a:r>
              <a:rPr b="1"/>
              <a:t>components</a:t>
            </a:r>
            <a:endParaRPr b="1"/>
          </a:p>
          <a:p>
            <a:pPr algn="ctr" defTabSz="578713">
              <a:defRPr b="0" cap="none" sz="4984">
                <a:latin typeface="Calibri Light"/>
                <a:ea typeface="Calibri Light"/>
                <a:cs typeface="Calibri Light"/>
                <a:sym typeface="Calibri Light"/>
              </a:defRPr>
            </a:pPr>
            <a:r>
              <a:t>in different ways.</a:t>
            </a:r>
          </a:p>
        </p:txBody>
      </p:sp>
      <p:pic>
        <p:nvPicPr>
          <p:cNvPr id="317" name="Picture 8" descr="Picture 8"/>
          <p:cNvPicPr>
            <a:picLocks noChangeAspect="1"/>
          </p:cNvPicPr>
          <p:nvPr/>
        </p:nvPicPr>
        <p:blipFill>
          <a:blip r:embed="rId3">
            <a:alphaModFix amt="62640"/>
            <a:extLst/>
          </a:blip>
          <a:srcRect l="25000" t="30662" r="0" b="32987"/>
          <a:stretch>
            <a:fillRect/>
          </a:stretch>
        </p:blipFill>
        <p:spPr>
          <a:xfrm rot="16200000">
            <a:off x="-3418441" y="3742840"/>
            <a:ext cx="9501329" cy="2268013"/>
          </a:xfrm>
          <a:prstGeom prst="rect">
            <a:avLst/>
          </a:prstGeom>
          <a:ln w="12700">
            <a:miter lim="400000"/>
          </a:ln>
        </p:spPr>
      </p:pic>
      <p:pic>
        <p:nvPicPr>
          <p:cNvPr id="318" name="download-4.jpg" descr="download-4.jpg"/>
          <p:cNvPicPr>
            <a:picLocks noChangeAspect="1"/>
          </p:cNvPicPr>
          <p:nvPr/>
        </p:nvPicPr>
        <p:blipFill>
          <a:blip r:embed="rId4">
            <a:extLst/>
          </a:blip>
          <a:stretch>
            <a:fillRect/>
          </a:stretch>
        </p:blipFill>
        <p:spPr>
          <a:xfrm>
            <a:off x="5338154" y="1548935"/>
            <a:ext cx="3609462" cy="1921922"/>
          </a:xfrm>
          <a:prstGeom prst="rect">
            <a:avLst/>
          </a:prstGeom>
          <a:ln w="12700">
            <a:miter lim="400000"/>
          </a:ln>
        </p:spPr>
      </p:pic>
      <p:pic>
        <p:nvPicPr>
          <p:cNvPr id="319" name="images-2.jpg" descr="images-2.jpg"/>
          <p:cNvPicPr>
            <a:picLocks noChangeAspect="1"/>
          </p:cNvPicPr>
          <p:nvPr/>
        </p:nvPicPr>
        <p:blipFill>
          <a:blip r:embed="rId5">
            <a:extLst/>
          </a:blip>
          <a:stretch>
            <a:fillRect/>
          </a:stretch>
        </p:blipFill>
        <p:spPr>
          <a:xfrm>
            <a:off x="2836534" y="6468460"/>
            <a:ext cx="2908301" cy="2794001"/>
          </a:xfrm>
          <a:prstGeom prst="rect">
            <a:avLst/>
          </a:prstGeom>
          <a:ln w="12700">
            <a:miter lim="400000"/>
          </a:ln>
        </p:spPr>
      </p:pic>
      <p:pic>
        <p:nvPicPr>
          <p:cNvPr id="320" name="images.jpg" descr="images.jpg"/>
          <p:cNvPicPr>
            <a:picLocks noChangeAspect="1"/>
          </p:cNvPicPr>
          <p:nvPr/>
        </p:nvPicPr>
        <p:blipFill>
          <a:blip r:embed="rId6">
            <a:extLst/>
          </a:blip>
          <a:stretch>
            <a:fillRect/>
          </a:stretch>
        </p:blipFill>
        <p:spPr>
          <a:xfrm>
            <a:off x="8656368" y="6597835"/>
            <a:ext cx="3111501" cy="2616201"/>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2" name="images-4.jpg" descr="images-4.jpg"/>
          <p:cNvPicPr>
            <a:picLocks noChangeAspect="1"/>
          </p:cNvPicPr>
          <p:nvPr/>
        </p:nvPicPr>
        <p:blipFill>
          <a:blip r:embed="rId2">
            <a:extLst/>
          </a:blip>
          <a:stretch>
            <a:fillRect/>
          </a:stretch>
        </p:blipFill>
        <p:spPr>
          <a:xfrm>
            <a:off x="4568119" y="7109962"/>
            <a:ext cx="1971606" cy="1971606"/>
          </a:xfrm>
          <a:prstGeom prst="rect">
            <a:avLst/>
          </a:prstGeom>
          <a:ln w="12700">
            <a:miter lim="400000"/>
          </a:ln>
        </p:spPr>
      </p:pic>
      <p:sp>
        <p:nvSpPr>
          <p:cNvPr id="323" name="Title 1"/>
          <p:cNvSpPr txBox="1"/>
          <p:nvPr>
            <p:ph type="title"/>
          </p:nvPr>
        </p:nvSpPr>
        <p:spPr>
          <a:xfrm>
            <a:off x="2190105" y="4077144"/>
            <a:ext cx="9562754" cy="1314725"/>
          </a:xfrm>
          <a:prstGeom prst="rect">
            <a:avLst/>
          </a:prstGeom>
        </p:spPr>
        <p:txBody>
          <a:bodyPr/>
          <a:lstStyle/>
          <a:p>
            <a:pPr algn="ctr" defTabSz="474675">
              <a:defRPr b="0" cap="none" sz="4088">
                <a:latin typeface="Calibri Light"/>
                <a:ea typeface="Calibri Light"/>
                <a:cs typeface="Calibri Light"/>
                <a:sym typeface="Calibri Light"/>
              </a:defRPr>
            </a:pPr>
            <a:r>
              <a:t>All structures were designed for </a:t>
            </a:r>
          </a:p>
          <a:p>
            <a:pPr algn="ctr" defTabSz="474675">
              <a:defRPr b="0" cap="none" sz="4088">
                <a:latin typeface="Calibri Light"/>
                <a:ea typeface="Calibri Light"/>
                <a:cs typeface="Calibri Light"/>
                <a:sym typeface="Calibri Light"/>
              </a:defRPr>
            </a:pPr>
            <a:r>
              <a:rPr b="1"/>
              <a:t>different</a:t>
            </a:r>
            <a:r>
              <a:t> </a:t>
            </a:r>
            <a:r>
              <a:rPr b="1"/>
              <a:t>purposes</a:t>
            </a:r>
            <a:r>
              <a:t>.</a:t>
            </a:r>
          </a:p>
        </p:txBody>
      </p:sp>
      <p:pic>
        <p:nvPicPr>
          <p:cNvPr id="324" name="images.jpg" descr="images.jpg"/>
          <p:cNvPicPr>
            <a:picLocks noChangeAspect="1"/>
          </p:cNvPicPr>
          <p:nvPr/>
        </p:nvPicPr>
        <p:blipFill>
          <a:blip r:embed="rId3">
            <a:extLst/>
          </a:blip>
          <a:stretch>
            <a:fillRect/>
          </a:stretch>
        </p:blipFill>
        <p:spPr>
          <a:xfrm>
            <a:off x="9725696" y="5883646"/>
            <a:ext cx="1971606" cy="1962843"/>
          </a:xfrm>
          <a:prstGeom prst="rect">
            <a:avLst/>
          </a:prstGeom>
          <a:ln w="12700">
            <a:miter lim="400000"/>
          </a:ln>
        </p:spPr>
      </p:pic>
      <p:pic>
        <p:nvPicPr>
          <p:cNvPr id="325" name="Glasslock-18-Piece-Container-Set_20171006-172948_fullsize.jpg" descr="Glasslock-18-Piece-Container-Set_20171006-172948_fullsize.jpg"/>
          <p:cNvPicPr>
            <a:picLocks noChangeAspect="1"/>
          </p:cNvPicPr>
          <p:nvPr/>
        </p:nvPicPr>
        <p:blipFill>
          <a:blip r:embed="rId4">
            <a:extLst/>
          </a:blip>
          <a:stretch>
            <a:fillRect/>
          </a:stretch>
        </p:blipFill>
        <p:spPr>
          <a:xfrm>
            <a:off x="9670538" y="1802913"/>
            <a:ext cx="3276050" cy="2184033"/>
          </a:xfrm>
          <a:prstGeom prst="rect">
            <a:avLst/>
          </a:prstGeom>
          <a:ln w="12700">
            <a:miter lim="400000"/>
          </a:ln>
        </p:spPr>
      </p:pic>
      <p:pic>
        <p:nvPicPr>
          <p:cNvPr id="326" name="download-1.jpg" descr="download-1.jpg"/>
          <p:cNvPicPr>
            <a:picLocks noChangeAspect="1"/>
          </p:cNvPicPr>
          <p:nvPr/>
        </p:nvPicPr>
        <p:blipFill>
          <a:blip r:embed="rId5">
            <a:extLst/>
          </a:blip>
          <a:stretch>
            <a:fillRect/>
          </a:stretch>
        </p:blipFill>
        <p:spPr>
          <a:xfrm>
            <a:off x="2876586" y="1868415"/>
            <a:ext cx="2053028" cy="2053029"/>
          </a:xfrm>
          <a:prstGeom prst="rect">
            <a:avLst/>
          </a:prstGeom>
          <a:ln w="12700">
            <a:miter lim="400000"/>
          </a:ln>
        </p:spPr>
      </p:pic>
      <p:pic>
        <p:nvPicPr>
          <p:cNvPr id="327" name="images-1.jpg" descr="images-1.jpg"/>
          <p:cNvPicPr>
            <a:picLocks noChangeAspect="1"/>
          </p:cNvPicPr>
          <p:nvPr/>
        </p:nvPicPr>
        <p:blipFill>
          <a:blip r:embed="rId6">
            <a:extLst/>
          </a:blip>
          <a:stretch>
            <a:fillRect/>
          </a:stretch>
        </p:blipFill>
        <p:spPr>
          <a:xfrm>
            <a:off x="6001544" y="1459543"/>
            <a:ext cx="2597064" cy="2125824"/>
          </a:xfrm>
          <a:prstGeom prst="rect">
            <a:avLst/>
          </a:prstGeom>
          <a:ln w="12700">
            <a:miter lim="400000"/>
          </a:ln>
        </p:spPr>
      </p:pic>
      <p:pic>
        <p:nvPicPr>
          <p:cNvPr id="328" name="images-2.jpg" descr="images-2.jpg"/>
          <p:cNvPicPr>
            <a:picLocks noChangeAspect="1"/>
          </p:cNvPicPr>
          <p:nvPr/>
        </p:nvPicPr>
        <p:blipFill>
          <a:blip r:embed="rId7">
            <a:extLst/>
          </a:blip>
          <a:stretch>
            <a:fillRect/>
          </a:stretch>
        </p:blipFill>
        <p:spPr>
          <a:xfrm>
            <a:off x="7030472" y="5547569"/>
            <a:ext cx="1527405" cy="2634998"/>
          </a:xfrm>
          <a:prstGeom prst="rect">
            <a:avLst/>
          </a:prstGeom>
          <a:ln w="12700">
            <a:miter lim="400000"/>
          </a:ln>
        </p:spPr>
      </p:pic>
      <p:pic>
        <p:nvPicPr>
          <p:cNvPr id="329" name="images-3.jpg" descr="images-3.jpg"/>
          <p:cNvPicPr>
            <a:picLocks noChangeAspect="1"/>
          </p:cNvPicPr>
          <p:nvPr/>
        </p:nvPicPr>
        <p:blipFill>
          <a:blip r:embed="rId8">
            <a:extLst/>
          </a:blip>
          <a:srcRect l="0" t="26185" r="0" b="0"/>
          <a:stretch>
            <a:fillRect/>
          </a:stretch>
        </p:blipFill>
        <p:spPr>
          <a:xfrm>
            <a:off x="2876583" y="5243016"/>
            <a:ext cx="2053028" cy="2327569"/>
          </a:xfrm>
          <a:prstGeom prst="rect">
            <a:avLst/>
          </a:prstGeom>
          <a:ln w="12700">
            <a:miter lim="400000"/>
          </a:ln>
        </p:spPr>
      </p:pic>
      <p:pic>
        <p:nvPicPr>
          <p:cNvPr id="330" name="download-2.jpg" descr="download-2.jpg"/>
          <p:cNvPicPr>
            <a:picLocks noChangeAspect="1"/>
          </p:cNvPicPr>
          <p:nvPr/>
        </p:nvPicPr>
        <p:blipFill>
          <a:blip r:embed="rId9">
            <a:extLst/>
          </a:blip>
          <a:stretch>
            <a:fillRect/>
          </a:stretch>
        </p:blipFill>
        <p:spPr>
          <a:xfrm>
            <a:off x="10833693" y="4013146"/>
            <a:ext cx="1605281" cy="1442721"/>
          </a:xfrm>
          <a:prstGeom prst="rect">
            <a:avLst/>
          </a:prstGeom>
          <a:ln w="12700">
            <a:miter lim="400000"/>
          </a:ln>
        </p:spPr>
      </p:pic>
      <p:pic>
        <p:nvPicPr>
          <p:cNvPr id="331" name="Picture 8" descr="Picture 8"/>
          <p:cNvPicPr>
            <a:picLocks noChangeAspect="1"/>
          </p:cNvPicPr>
          <p:nvPr/>
        </p:nvPicPr>
        <p:blipFill>
          <a:blip r:embed="rId10">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Title 1"/>
          <p:cNvSpPr txBox="1"/>
          <p:nvPr/>
        </p:nvSpPr>
        <p:spPr>
          <a:xfrm>
            <a:off x="2581928" y="6390767"/>
            <a:ext cx="9562755" cy="2114275"/>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ormAutofit fontScale="100000" lnSpcReduction="0"/>
          </a:bodyPr>
          <a:lstStyle/>
          <a:p>
            <a:pPr defTabSz="520192">
              <a:defRPr b="0" sz="4480">
                <a:latin typeface="Calibri Light"/>
                <a:ea typeface="Calibri Light"/>
                <a:cs typeface="Calibri Light"/>
                <a:sym typeface="Calibri Light"/>
              </a:defRPr>
            </a:pPr>
            <a:r>
              <a:t>Each structure is created </a:t>
            </a:r>
          </a:p>
          <a:p>
            <a:pPr defTabSz="520192">
              <a:defRPr b="0" sz="4480">
                <a:latin typeface="Calibri Light"/>
                <a:ea typeface="Calibri Light"/>
                <a:cs typeface="Calibri Light"/>
                <a:sym typeface="Calibri Light"/>
              </a:defRPr>
            </a:pPr>
            <a:r>
              <a:t>to </a:t>
            </a:r>
            <a:r>
              <a:rPr b="1"/>
              <a:t>accomplish</a:t>
            </a:r>
            <a:r>
              <a:t> and/or </a:t>
            </a:r>
          </a:p>
          <a:p>
            <a:pPr defTabSz="520192">
              <a:defRPr b="0" sz="4480">
                <a:latin typeface="Calibri Light"/>
                <a:ea typeface="Calibri Light"/>
                <a:cs typeface="Calibri Light"/>
                <a:sym typeface="Calibri Light"/>
              </a:defRPr>
            </a:pPr>
            <a:r>
              <a:rPr b="1"/>
              <a:t>accelerate</a:t>
            </a:r>
            <a:r>
              <a:t> </a:t>
            </a:r>
            <a:r>
              <a:rPr b="1"/>
              <a:t>a mission</a:t>
            </a:r>
            <a:r>
              <a:t>.</a:t>
            </a:r>
          </a:p>
        </p:txBody>
      </p:sp>
      <p:pic>
        <p:nvPicPr>
          <p:cNvPr id="334" name="images-7.jpg" descr="images-7.jpg"/>
          <p:cNvPicPr>
            <a:picLocks noChangeAspect="1"/>
          </p:cNvPicPr>
          <p:nvPr/>
        </p:nvPicPr>
        <p:blipFill>
          <a:blip r:embed="rId2">
            <a:extLst/>
          </a:blip>
          <a:stretch>
            <a:fillRect/>
          </a:stretch>
        </p:blipFill>
        <p:spPr>
          <a:xfrm>
            <a:off x="2931392" y="2426646"/>
            <a:ext cx="1521315" cy="3201097"/>
          </a:xfrm>
          <a:prstGeom prst="rect">
            <a:avLst/>
          </a:prstGeom>
          <a:ln w="12700">
            <a:miter lim="400000"/>
          </a:ln>
        </p:spPr>
      </p:pic>
      <p:pic>
        <p:nvPicPr>
          <p:cNvPr id="335" name="download-6.jpg" descr="download-6.jpg"/>
          <p:cNvPicPr>
            <a:picLocks noChangeAspect="1"/>
          </p:cNvPicPr>
          <p:nvPr/>
        </p:nvPicPr>
        <p:blipFill>
          <a:blip r:embed="rId3">
            <a:extLst/>
          </a:blip>
          <a:stretch>
            <a:fillRect/>
          </a:stretch>
        </p:blipFill>
        <p:spPr>
          <a:xfrm>
            <a:off x="4869827" y="2680053"/>
            <a:ext cx="3643562" cy="2694282"/>
          </a:xfrm>
          <a:prstGeom prst="rect">
            <a:avLst/>
          </a:prstGeom>
          <a:ln w="12700">
            <a:miter lim="400000"/>
          </a:ln>
        </p:spPr>
      </p:pic>
      <p:pic>
        <p:nvPicPr>
          <p:cNvPr id="336" name="Organizational-Chart-19-...jpg" descr="Organizational-Chart-19-...jpg"/>
          <p:cNvPicPr>
            <a:picLocks noChangeAspect="1"/>
          </p:cNvPicPr>
          <p:nvPr/>
        </p:nvPicPr>
        <p:blipFill>
          <a:blip r:embed="rId4">
            <a:extLst/>
          </a:blip>
          <a:stretch>
            <a:fillRect/>
          </a:stretch>
        </p:blipFill>
        <p:spPr>
          <a:xfrm>
            <a:off x="8682312" y="2818609"/>
            <a:ext cx="3616279" cy="2694282"/>
          </a:xfrm>
          <a:prstGeom prst="rect">
            <a:avLst/>
          </a:prstGeom>
          <a:ln w="12700">
            <a:miter lim="400000"/>
          </a:ln>
        </p:spPr>
      </p:pic>
      <p:pic>
        <p:nvPicPr>
          <p:cNvPr id="337" name="Picture 8" descr="Picture 8"/>
          <p:cNvPicPr>
            <a:picLocks noChangeAspect="1"/>
          </p:cNvPicPr>
          <p:nvPr/>
        </p:nvPicPr>
        <p:blipFill>
          <a:blip r:embed="rId5">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Title 1"/>
          <p:cNvSpPr txBox="1"/>
          <p:nvPr>
            <p:ph type="title"/>
          </p:nvPr>
        </p:nvSpPr>
        <p:spPr>
          <a:xfrm>
            <a:off x="6218016" y="2158119"/>
            <a:ext cx="5467221" cy="5932110"/>
          </a:xfrm>
          <a:prstGeom prst="rect">
            <a:avLst/>
          </a:prstGeom>
        </p:spPr>
        <p:txBody>
          <a:bodyPr/>
          <a:lstStyle/>
          <a:p>
            <a:pPr algn="ctr" defTabSz="546201">
              <a:defRPr b="0" cap="none" sz="4703">
                <a:latin typeface="Helvetica Neue"/>
                <a:ea typeface="Helvetica Neue"/>
                <a:cs typeface="Helvetica Neue"/>
                <a:sym typeface="Helvetica Neue"/>
              </a:defRPr>
            </a:pPr>
            <a:r>
              <a:rPr>
                <a:latin typeface="Calibri Light"/>
                <a:ea typeface="Calibri Light"/>
                <a:cs typeface="Calibri Light"/>
                <a:sym typeface="Calibri Light"/>
              </a:rPr>
              <a:t>Embedded within all structures are </a:t>
            </a:r>
            <a:r>
              <a:rPr b="1">
                <a:latin typeface="Calibri Light"/>
                <a:ea typeface="Calibri Light"/>
                <a:cs typeface="Calibri Light"/>
                <a:sym typeface="Calibri Light"/>
              </a:rPr>
              <a:t>core</a:t>
            </a:r>
            <a:r>
              <a:rPr>
                <a:latin typeface="Calibri Light"/>
                <a:ea typeface="Calibri Light"/>
                <a:cs typeface="Calibri Light"/>
                <a:sym typeface="Calibri Light"/>
              </a:rPr>
              <a:t> </a:t>
            </a:r>
            <a:r>
              <a:rPr b="1">
                <a:latin typeface="Calibri Light"/>
                <a:ea typeface="Calibri Light"/>
                <a:cs typeface="Calibri Light"/>
                <a:sym typeface="Calibri Light"/>
              </a:rPr>
              <a:t>values.</a:t>
            </a:r>
            <a:r>
              <a:rPr>
                <a:latin typeface="Calibri Light"/>
                <a:ea typeface="Calibri Light"/>
                <a:cs typeface="Calibri Light"/>
                <a:sym typeface="Calibri Light"/>
              </a:rPr>
              <a:t> </a:t>
            </a:r>
            <a:endParaRPr>
              <a:latin typeface="Calibri Light"/>
              <a:ea typeface="Calibri Light"/>
              <a:cs typeface="Calibri Light"/>
              <a:sym typeface="Calibri Light"/>
            </a:endParaRPr>
          </a:p>
          <a:p>
            <a:pPr algn="ctr" defTabSz="546201">
              <a:defRPr b="0" cap="none" sz="4703">
                <a:latin typeface="Helvetica Neue"/>
                <a:ea typeface="Helvetica Neue"/>
                <a:cs typeface="Helvetica Neue"/>
                <a:sym typeface="Helvetica Neue"/>
              </a:defRPr>
            </a:pPr>
            <a:r>
              <a:rPr>
                <a:latin typeface="Calibri Light"/>
                <a:ea typeface="Calibri Light"/>
                <a:cs typeface="Calibri Light"/>
                <a:sym typeface="Calibri Light"/>
              </a:rPr>
              <a:t>Structures are designed to privilege and prioritize certain values.</a:t>
            </a:r>
            <a:r>
              <a:t> </a:t>
            </a:r>
          </a:p>
        </p:txBody>
      </p:sp>
      <p:pic>
        <p:nvPicPr>
          <p:cNvPr id="340"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grpSp>
        <p:nvGrpSpPr>
          <p:cNvPr id="343" name="barn+restoration+ontario.jpg"/>
          <p:cNvGrpSpPr/>
          <p:nvPr/>
        </p:nvGrpSpPr>
        <p:grpSpPr>
          <a:xfrm>
            <a:off x="623499" y="6770022"/>
            <a:ext cx="5138660" cy="2295719"/>
            <a:chOff x="0" y="0"/>
            <a:chExt cx="5138659" cy="2295718"/>
          </a:xfrm>
        </p:grpSpPr>
        <p:pic>
          <p:nvPicPr>
            <p:cNvPr id="342" name="barn+restoration+ontario.jpg" descr="barn+restoration+ontario.jpg"/>
            <p:cNvPicPr>
              <a:picLocks noChangeAspect="1"/>
            </p:cNvPicPr>
            <p:nvPr/>
          </p:nvPicPr>
          <p:blipFill>
            <a:blip r:embed="rId3">
              <a:extLst/>
            </a:blip>
            <a:stretch>
              <a:fillRect/>
            </a:stretch>
          </p:blipFill>
          <p:spPr>
            <a:xfrm>
              <a:off x="114300" y="114300"/>
              <a:ext cx="4910060" cy="2054419"/>
            </a:xfrm>
            <a:prstGeom prst="rect">
              <a:avLst/>
            </a:prstGeom>
            <a:ln>
              <a:noFill/>
            </a:ln>
            <a:effectLst/>
          </p:spPr>
        </p:pic>
        <p:pic>
          <p:nvPicPr>
            <p:cNvPr id="341" name="barn+restoration+ontario.jpg" descr="barn+restoration+ontario.jpg"/>
            <p:cNvPicPr>
              <a:picLocks noChangeAspect="0"/>
            </p:cNvPicPr>
            <p:nvPr/>
          </p:nvPicPr>
          <p:blipFill>
            <a:blip r:embed="rId4">
              <a:extLst/>
            </a:blip>
            <a:stretch>
              <a:fillRect/>
            </a:stretch>
          </p:blipFill>
          <p:spPr>
            <a:xfrm>
              <a:off x="0" y="0"/>
              <a:ext cx="5138660" cy="2295719"/>
            </a:xfrm>
            <a:prstGeom prst="rect">
              <a:avLst/>
            </a:prstGeom>
            <a:effectLst/>
          </p:spPr>
        </p:pic>
      </p:grpSp>
      <p:grpSp>
        <p:nvGrpSpPr>
          <p:cNvPr id="346" name="images-8.jpg"/>
          <p:cNvGrpSpPr/>
          <p:nvPr/>
        </p:nvGrpSpPr>
        <p:grpSpPr>
          <a:xfrm>
            <a:off x="1865686" y="756706"/>
            <a:ext cx="2654287" cy="2721620"/>
            <a:chOff x="0" y="0"/>
            <a:chExt cx="2654286" cy="2721618"/>
          </a:xfrm>
        </p:grpSpPr>
        <p:pic>
          <p:nvPicPr>
            <p:cNvPr id="345" name="images-8.jpg" descr="images-8.jpg"/>
            <p:cNvPicPr>
              <a:picLocks noChangeAspect="1"/>
            </p:cNvPicPr>
            <p:nvPr/>
          </p:nvPicPr>
          <p:blipFill>
            <a:blip r:embed="rId5">
              <a:extLst/>
            </a:blip>
            <a:stretch>
              <a:fillRect/>
            </a:stretch>
          </p:blipFill>
          <p:spPr>
            <a:xfrm>
              <a:off x="114300" y="114300"/>
              <a:ext cx="2425687" cy="2480319"/>
            </a:xfrm>
            <a:prstGeom prst="rect">
              <a:avLst/>
            </a:prstGeom>
            <a:ln>
              <a:noFill/>
            </a:ln>
            <a:effectLst/>
          </p:spPr>
        </p:pic>
        <p:pic>
          <p:nvPicPr>
            <p:cNvPr id="344" name="images-8.jpg" descr="images-8.jpg"/>
            <p:cNvPicPr>
              <a:picLocks noChangeAspect="0"/>
            </p:cNvPicPr>
            <p:nvPr/>
          </p:nvPicPr>
          <p:blipFill>
            <a:blip r:embed="rId6">
              <a:extLst/>
            </a:blip>
            <a:stretch>
              <a:fillRect/>
            </a:stretch>
          </p:blipFill>
          <p:spPr>
            <a:xfrm>
              <a:off x="0" y="0"/>
              <a:ext cx="2654287" cy="2721619"/>
            </a:xfrm>
            <a:prstGeom prst="rect">
              <a:avLst/>
            </a:prstGeom>
            <a:effectLst/>
          </p:spPr>
        </p:pic>
      </p:grpSp>
      <p:grpSp>
        <p:nvGrpSpPr>
          <p:cNvPr id="349" name="download.jpg"/>
          <p:cNvGrpSpPr/>
          <p:nvPr/>
        </p:nvGrpSpPr>
        <p:grpSpPr>
          <a:xfrm>
            <a:off x="1605329" y="3631924"/>
            <a:ext cx="3175001" cy="2997201"/>
            <a:chOff x="0" y="0"/>
            <a:chExt cx="3175000" cy="2997200"/>
          </a:xfrm>
        </p:grpSpPr>
        <p:pic>
          <p:nvPicPr>
            <p:cNvPr id="348" name="download.jpg" descr="download.jpg"/>
            <p:cNvPicPr>
              <a:picLocks noChangeAspect="1"/>
            </p:cNvPicPr>
            <p:nvPr/>
          </p:nvPicPr>
          <p:blipFill>
            <a:blip r:embed="rId7">
              <a:extLst/>
            </a:blip>
            <a:stretch>
              <a:fillRect/>
            </a:stretch>
          </p:blipFill>
          <p:spPr>
            <a:xfrm>
              <a:off x="114300" y="114300"/>
              <a:ext cx="2946400" cy="2755900"/>
            </a:xfrm>
            <a:prstGeom prst="rect">
              <a:avLst/>
            </a:prstGeom>
            <a:ln>
              <a:noFill/>
            </a:ln>
            <a:effectLst/>
          </p:spPr>
        </p:pic>
        <p:pic>
          <p:nvPicPr>
            <p:cNvPr id="347" name="download.jpg" descr="download.jpg"/>
            <p:cNvPicPr>
              <a:picLocks noChangeAspect="0"/>
            </p:cNvPicPr>
            <p:nvPr/>
          </p:nvPicPr>
          <p:blipFill>
            <a:blip r:embed="rId8">
              <a:extLst/>
            </a:blip>
            <a:stretch>
              <a:fillRect/>
            </a:stretch>
          </p:blipFill>
          <p:spPr>
            <a:xfrm>
              <a:off x="0" y="0"/>
              <a:ext cx="3175000" cy="2997200"/>
            </a:xfrm>
            <a:prstGeom prst="rect">
              <a:avLst/>
            </a:prstGeom>
            <a:effectLst/>
          </p:spPr>
        </p:pic>
      </p:gr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Title 1"/>
          <p:cNvSpPr txBox="1"/>
          <p:nvPr>
            <p:ph type="title"/>
          </p:nvPr>
        </p:nvSpPr>
        <p:spPr>
          <a:xfrm>
            <a:off x="2549775" y="879377"/>
            <a:ext cx="5026668" cy="4963126"/>
          </a:xfrm>
          <a:prstGeom prst="rect">
            <a:avLst/>
          </a:prstGeom>
        </p:spPr>
        <p:txBody>
          <a:bodyPr/>
          <a:lstStyle/>
          <a:p>
            <a:pPr algn="ctr" defTabSz="474675">
              <a:defRPr b="0" cap="none" sz="4088">
                <a:latin typeface="Calibri Light"/>
                <a:ea typeface="Calibri Light"/>
                <a:cs typeface="Calibri Light"/>
                <a:sym typeface="Calibri Light"/>
              </a:defRPr>
            </a:pPr>
            <a:r>
              <a:t>Structures have </a:t>
            </a:r>
            <a:r>
              <a:rPr b="1"/>
              <a:t>lifespans.</a:t>
            </a:r>
            <a:r>
              <a:t> </a:t>
            </a:r>
          </a:p>
          <a:p>
            <a:pPr algn="ctr" defTabSz="474675">
              <a:defRPr b="0" cap="none" sz="4088">
                <a:latin typeface="Calibri Light"/>
                <a:ea typeface="Calibri Light"/>
                <a:cs typeface="Calibri Light"/>
                <a:sym typeface="Calibri Light"/>
              </a:defRPr>
            </a:pPr>
            <a:r>
              <a:t>Keeping organizations vital requires tending, recycling, repurposing, and/or reconfiguring.</a:t>
            </a:r>
          </a:p>
        </p:txBody>
      </p:sp>
      <p:grpSp>
        <p:nvGrpSpPr>
          <p:cNvPr id="354" name="images-13.jpg"/>
          <p:cNvGrpSpPr/>
          <p:nvPr/>
        </p:nvGrpSpPr>
        <p:grpSpPr>
          <a:xfrm>
            <a:off x="9176364" y="606243"/>
            <a:ext cx="2751145" cy="2763845"/>
            <a:chOff x="0" y="0"/>
            <a:chExt cx="2751144" cy="2763844"/>
          </a:xfrm>
        </p:grpSpPr>
        <p:pic>
          <p:nvPicPr>
            <p:cNvPr id="353" name="images-13.jpg" descr="images-13.jpg"/>
            <p:cNvPicPr>
              <a:picLocks noChangeAspect="1"/>
            </p:cNvPicPr>
            <p:nvPr/>
          </p:nvPicPr>
          <p:blipFill>
            <a:blip r:embed="rId2">
              <a:extLst/>
            </a:blip>
            <a:stretch>
              <a:fillRect/>
            </a:stretch>
          </p:blipFill>
          <p:spPr>
            <a:xfrm>
              <a:off x="114300" y="114300"/>
              <a:ext cx="2522545" cy="2522545"/>
            </a:xfrm>
            <a:prstGeom prst="rect">
              <a:avLst/>
            </a:prstGeom>
            <a:ln>
              <a:noFill/>
            </a:ln>
            <a:effectLst/>
          </p:spPr>
        </p:pic>
        <p:pic>
          <p:nvPicPr>
            <p:cNvPr id="352" name="images-13.jpg" descr="images-13.jpg"/>
            <p:cNvPicPr>
              <a:picLocks noChangeAspect="0"/>
            </p:cNvPicPr>
            <p:nvPr/>
          </p:nvPicPr>
          <p:blipFill>
            <a:blip r:embed="rId3">
              <a:extLst/>
            </a:blip>
            <a:stretch>
              <a:fillRect/>
            </a:stretch>
          </p:blipFill>
          <p:spPr>
            <a:xfrm>
              <a:off x="0" y="0"/>
              <a:ext cx="2751145" cy="2763845"/>
            </a:xfrm>
            <a:prstGeom prst="rect">
              <a:avLst/>
            </a:prstGeom>
            <a:effectLst/>
          </p:spPr>
        </p:pic>
      </p:grpSp>
      <p:grpSp>
        <p:nvGrpSpPr>
          <p:cNvPr id="357" name="images-14.jpg"/>
          <p:cNvGrpSpPr/>
          <p:nvPr/>
        </p:nvGrpSpPr>
        <p:grpSpPr>
          <a:xfrm>
            <a:off x="7102780" y="5632039"/>
            <a:ext cx="5026667" cy="3422627"/>
            <a:chOff x="0" y="0"/>
            <a:chExt cx="5026666" cy="3422625"/>
          </a:xfrm>
        </p:grpSpPr>
        <p:pic>
          <p:nvPicPr>
            <p:cNvPr id="356" name="images-14.jpg" descr="images-14.jpg"/>
            <p:cNvPicPr>
              <a:picLocks noChangeAspect="1"/>
            </p:cNvPicPr>
            <p:nvPr/>
          </p:nvPicPr>
          <p:blipFill>
            <a:blip r:embed="rId4">
              <a:extLst/>
            </a:blip>
            <a:stretch>
              <a:fillRect/>
            </a:stretch>
          </p:blipFill>
          <p:spPr>
            <a:xfrm>
              <a:off x="114300" y="114300"/>
              <a:ext cx="4798067" cy="3181326"/>
            </a:xfrm>
            <a:prstGeom prst="rect">
              <a:avLst/>
            </a:prstGeom>
            <a:ln>
              <a:noFill/>
            </a:ln>
            <a:effectLst/>
          </p:spPr>
        </p:pic>
        <p:pic>
          <p:nvPicPr>
            <p:cNvPr id="355" name="images-14.jpg" descr="images-14.jpg"/>
            <p:cNvPicPr>
              <a:picLocks noChangeAspect="0"/>
            </p:cNvPicPr>
            <p:nvPr/>
          </p:nvPicPr>
          <p:blipFill>
            <a:blip r:embed="rId5">
              <a:extLst/>
            </a:blip>
            <a:stretch>
              <a:fillRect/>
            </a:stretch>
          </p:blipFill>
          <p:spPr>
            <a:xfrm>
              <a:off x="0" y="-1"/>
              <a:ext cx="5026667" cy="3422627"/>
            </a:xfrm>
            <a:prstGeom prst="rect">
              <a:avLst/>
            </a:prstGeom>
            <a:effectLst/>
          </p:spPr>
        </p:pic>
      </p:grpSp>
      <p:pic>
        <p:nvPicPr>
          <p:cNvPr id="358" name="Picture 8" descr="Picture 8"/>
          <p:cNvPicPr>
            <a:picLocks noChangeAspect="1"/>
          </p:cNvPicPr>
          <p:nvPr/>
        </p:nvPicPr>
        <p:blipFill>
          <a:blip r:embed="rId6">
            <a:alphaModFix amt="62640"/>
            <a:extLst/>
          </a:blip>
          <a:srcRect l="25000" t="30662" r="0" b="32987"/>
          <a:stretch>
            <a:fillRect/>
          </a:stretch>
        </p:blipFill>
        <p:spPr>
          <a:xfrm rot="16200000">
            <a:off x="-3493697" y="3742723"/>
            <a:ext cx="9501329" cy="2268013"/>
          </a:xfrm>
          <a:prstGeom prst="rect">
            <a:avLst/>
          </a:prstGeom>
          <a:ln w="12700">
            <a:miter lim="400000"/>
          </a:ln>
        </p:spPr>
      </p:pic>
      <p:grpSp>
        <p:nvGrpSpPr>
          <p:cNvPr id="361" name="download-8.jpg"/>
          <p:cNvGrpSpPr/>
          <p:nvPr/>
        </p:nvGrpSpPr>
        <p:grpSpPr>
          <a:xfrm>
            <a:off x="3416827" y="6381710"/>
            <a:ext cx="2660228" cy="2672928"/>
            <a:chOff x="0" y="0"/>
            <a:chExt cx="2660226" cy="2672926"/>
          </a:xfrm>
        </p:grpSpPr>
        <p:pic>
          <p:nvPicPr>
            <p:cNvPr id="360" name="download-8.jpg" descr="download-8.jpg"/>
            <p:cNvPicPr>
              <a:picLocks noChangeAspect="1"/>
            </p:cNvPicPr>
            <p:nvPr/>
          </p:nvPicPr>
          <p:blipFill>
            <a:blip r:embed="rId7">
              <a:extLst/>
            </a:blip>
            <a:stretch>
              <a:fillRect/>
            </a:stretch>
          </p:blipFill>
          <p:spPr>
            <a:xfrm>
              <a:off x="114300" y="114300"/>
              <a:ext cx="2431627" cy="2431627"/>
            </a:xfrm>
            <a:prstGeom prst="rect">
              <a:avLst/>
            </a:prstGeom>
            <a:ln>
              <a:noFill/>
            </a:ln>
            <a:effectLst/>
          </p:spPr>
        </p:pic>
        <p:pic>
          <p:nvPicPr>
            <p:cNvPr id="359" name="download-8.jpg" descr="download-8.jpg"/>
            <p:cNvPicPr>
              <a:picLocks noChangeAspect="0"/>
            </p:cNvPicPr>
            <p:nvPr/>
          </p:nvPicPr>
          <p:blipFill>
            <a:blip r:embed="rId8">
              <a:extLst/>
            </a:blip>
            <a:stretch>
              <a:fillRect/>
            </a:stretch>
          </p:blipFill>
          <p:spPr>
            <a:xfrm>
              <a:off x="0" y="0"/>
              <a:ext cx="2660227" cy="2672927"/>
            </a:xfrm>
            <a:prstGeom prst="rect">
              <a:avLst/>
            </a:prstGeom>
            <a:effectLst/>
          </p:spPr>
        </p:pic>
      </p:grpSp>
      <p:grpSp>
        <p:nvGrpSpPr>
          <p:cNvPr id="364" name="images.png"/>
          <p:cNvGrpSpPr/>
          <p:nvPr/>
        </p:nvGrpSpPr>
        <p:grpSpPr>
          <a:xfrm>
            <a:off x="9671344" y="3652224"/>
            <a:ext cx="1761185" cy="1697679"/>
            <a:chOff x="0" y="0"/>
            <a:chExt cx="1761183" cy="1697678"/>
          </a:xfrm>
        </p:grpSpPr>
        <p:pic>
          <p:nvPicPr>
            <p:cNvPr id="363" name="images.png" descr="images.png"/>
            <p:cNvPicPr>
              <a:picLocks noChangeAspect="1"/>
            </p:cNvPicPr>
            <p:nvPr/>
          </p:nvPicPr>
          <p:blipFill>
            <a:blip r:embed="rId9">
              <a:extLst/>
            </a:blip>
            <a:stretch>
              <a:fillRect/>
            </a:stretch>
          </p:blipFill>
          <p:spPr>
            <a:xfrm>
              <a:off x="114300" y="114300"/>
              <a:ext cx="1532584" cy="1456379"/>
            </a:xfrm>
            <a:prstGeom prst="rect">
              <a:avLst/>
            </a:prstGeom>
            <a:ln>
              <a:noFill/>
            </a:ln>
            <a:effectLst/>
          </p:spPr>
        </p:pic>
        <p:pic>
          <p:nvPicPr>
            <p:cNvPr id="362" name="images.png" descr="images.png"/>
            <p:cNvPicPr>
              <a:picLocks noChangeAspect="0"/>
            </p:cNvPicPr>
            <p:nvPr/>
          </p:nvPicPr>
          <p:blipFill>
            <a:blip r:embed="rId10">
              <a:extLst/>
            </a:blip>
            <a:stretch>
              <a:fillRect/>
            </a:stretch>
          </p:blipFill>
          <p:spPr>
            <a:xfrm>
              <a:off x="0" y="0"/>
              <a:ext cx="1761184" cy="1697679"/>
            </a:xfrm>
            <a:prstGeom prst="rect">
              <a:avLst/>
            </a:prstGeom>
            <a:effectLst/>
          </p:spPr>
        </p:pic>
      </p:gr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Title 1"/>
          <p:cNvSpPr txBox="1"/>
          <p:nvPr>
            <p:ph type="title"/>
          </p:nvPr>
        </p:nvSpPr>
        <p:spPr>
          <a:xfrm>
            <a:off x="3048384" y="4267115"/>
            <a:ext cx="8814968" cy="1219370"/>
          </a:xfrm>
          <a:prstGeom prst="rect">
            <a:avLst/>
          </a:prstGeom>
        </p:spPr>
        <p:txBody>
          <a:bodyPr/>
          <a:lstStyle>
            <a:lvl1pPr algn="ctr" defTabSz="481177">
              <a:defRPr cap="none" sz="4588">
                <a:latin typeface="Calibri Light"/>
                <a:ea typeface="Calibri Light"/>
                <a:cs typeface="Calibri Light"/>
                <a:sym typeface="Calibri Light"/>
              </a:defRPr>
            </a:lvl1pPr>
          </a:lstStyle>
          <a:p>
            <a:pPr/>
            <a:r>
              <a:t>The Evolution of Organizations</a:t>
            </a:r>
          </a:p>
        </p:txBody>
      </p:sp>
      <p:pic>
        <p:nvPicPr>
          <p:cNvPr id="367"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pic>
        <p:nvPicPr>
          <p:cNvPr id="370" name="Picture 2" descr="Picture 2"/>
          <p:cNvPicPr>
            <a:picLocks noChangeAspect="1"/>
          </p:cNvPicPr>
          <p:nvPr/>
        </p:nvPicPr>
        <p:blipFill>
          <a:blip r:embed="rId3">
            <a:extLst/>
          </a:blip>
          <a:stretch>
            <a:fillRect/>
          </a:stretch>
        </p:blipFill>
        <p:spPr>
          <a:xfrm>
            <a:off x="1835450" y="3062210"/>
            <a:ext cx="2135802" cy="2064413"/>
          </a:xfrm>
          <a:prstGeom prst="rect">
            <a:avLst/>
          </a:prstGeom>
          <a:ln w="12700">
            <a:miter lim="400000"/>
          </a:ln>
        </p:spPr>
      </p:pic>
      <p:sp>
        <p:nvSpPr>
          <p:cNvPr id="371" name="1.0 - Hierarchies…"/>
          <p:cNvSpPr txBox="1"/>
          <p:nvPr>
            <p:ph type="body" sz="half" idx="1"/>
          </p:nvPr>
        </p:nvSpPr>
        <p:spPr>
          <a:xfrm>
            <a:off x="5337096" y="2070820"/>
            <a:ext cx="7118950" cy="6243322"/>
          </a:xfrm>
          <a:prstGeom prst="rect">
            <a:avLst/>
          </a:prstGeom>
        </p:spPr>
        <p:txBody>
          <a:bodyPr/>
          <a:lstStyle/>
          <a:p>
            <a:pPr marL="0" indent="0" defTabSz="513689">
              <a:spcBef>
                <a:spcPts val="800"/>
              </a:spcBef>
              <a:buSzTx/>
              <a:buFontTx/>
              <a:buNone/>
              <a:defRPr b="1" sz="3476"/>
            </a:pPr>
            <a:r>
              <a:t>1.0 - Hierarchies</a:t>
            </a:r>
          </a:p>
          <a:p>
            <a:pPr marL="344712" indent="-344712" defTabSz="513689">
              <a:spcBef>
                <a:spcPts val="800"/>
              </a:spcBef>
              <a:buFontTx/>
              <a:defRPr sz="2686"/>
            </a:pPr>
            <a:r>
              <a:rPr b="1"/>
              <a:t>Organizational</a:t>
            </a:r>
            <a:r>
              <a:t> </a:t>
            </a:r>
            <a:r>
              <a:rPr i="1"/>
              <a:t>chart</a:t>
            </a:r>
          </a:p>
          <a:p>
            <a:pPr marL="344712" indent="-344712" defTabSz="513689">
              <a:spcBef>
                <a:spcPts val="800"/>
              </a:spcBef>
              <a:buFontTx/>
              <a:defRPr sz="2686"/>
            </a:pPr>
            <a:r>
              <a:t>Clear centralized </a:t>
            </a:r>
            <a:r>
              <a:rPr b="1" i="1"/>
              <a:t>communication</a:t>
            </a:r>
          </a:p>
          <a:p>
            <a:pPr marL="344712" indent="-344712" defTabSz="513689">
              <a:spcBef>
                <a:spcPts val="800"/>
              </a:spcBef>
              <a:buFontTx/>
              <a:defRPr sz="2686"/>
            </a:pPr>
            <a:r>
              <a:rPr b="1" i="1"/>
              <a:t>Production</a:t>
            </a:r>
            <a:r>
              <a:t> is key</a:t>
            </a:r>
          </a:p>
          <a:p>
            <a:pPr marL="344712" indent="-344712" defTabSz="513689">
              <a:spcBef>
                <a:spcPts val="800"/>
              </a:spcBef>
              <a:buFontTx/>
              <a:defRPr sz="2686"/>
            </a:pPr>
            <a:r>
              <a:t>Good for </a:t>
            </a:r>
            <a:r>
              <a:rPr i="1"/>
              <a:t>routine</a:t>
            </a:r>
            <a:r>
              <a:t>/quality control/solving known </a:t>
            </a:r>
            <a:r>
              <a:rPr b="1"/>
              <a:t>problems</a:t>
            </a:r>
          </a:p>
          <a:p>
            <a:pPr marL="344712" indent="-344712" defTabSz="513689">
              <a:spcBef>
                <a:spcPts val="800"/>
              </a:spcBef>
              <a:buFontTx/>
              <a:defRPr sz="2686"/>
            </a:pPr>
            <a:r>
              <a:rPr b="1" i="1"/>
              <a:t>People</a:t>
            </a:r>
            <a:r>
              <a:t> specialize and are to be managed</a:t>
            </a:r>
          </a:p>
          <a:p>
            <a:pPr marL="344712" indent="-344712" defTabSz="513689">
              <a:spcBef>
                <a:spcPts val="800"/>
              </a:spcBef>
              <a:buFontTx/>
              <a:defRPr sz="2686"/>
            </a:pPr>
            <a:r>
              <a:t>Direction/</a:t>
            </a:r>
            <a:r>
              <a:rPr b="1"/>
              <a:t>vision</a:t>
            </a:r>
            <a:r>
              <a:t> decided from the top - </a:t>
            </a:r>
            <a:r>
              <a:rPr i="1"/>
              <a:t>flows down</a:t>
            </a:r>
            <a:endParaRPr i="1"/>
          </a:p>
          <a:p>
            <a:pPr marL="344712" indent="-344712" defTabSz="513689">
              <a:spcBef>
                <a:spcPts val="800"/>
              </a:spcBef>
              <a:buFontTx/>
              <a:defRPr sz="2686"/>
            </a:pPr>
            <a:r>
              <a:rPr b="1"/>
              <a:t>Work</a:t>
            </a:r>
            <a:r>
              <a:t> </a:t>
            </a:r>
            <a:r>
              <a:rPr i="1"/>
              <a:t>flows up</a:t>
            </a:r>
          </a:p>
          <a:p>
            <a:pPr marL="344712" indent="-344712" defTabSz="513689">
              <a:spcBef>
                <a:spcPts val="800"/>
              </a:spcBef>
              <a:buFontTx/>
              <a:defRPr sz="2686"/>
            </a:pPr>
            <a:r>
              <a:t>Universal </a:t>
            </a:r>
            <a:r>
              <a:rPr b="1" i="1"/>
              <a:t>practices</a:t>
            </a:r>
            <a:r>
              <a:t> - apply across contexts</a:t>
            </a:r>
          </a:p>
          <a:p>
            <a:pPr marL="344712" indent="-344712" defTabSz="513689">
              <a:spcBef>
                <a:spcPts val="800"/>
              </a:spcBef>
              <a:buFontTx/>
              <a:defRPr sz="2686"/>
            </a:pPr>
            <a:r>
              <a:t>Change via strategy</a:t>
            </a:r>
          </a:p>
        </p:txBody>
      </p:sp>
      <p:sp>
        <p:nvSpPr>
          <p:cNvPr id="372" name="Title 3"/>
          <p:cNvSpPr txBox="1"/>
          <p:nvPr>
            <p:ph type="title"/>
          </p:nvPr>
        </p:nvSpPr>
        <p:spPr>
          <a:xfrm>
            <a:off x="1687106" y="1510453"/>
            <a:ext cx="2432490" cy="1239521"/>
          </a:xfrm>
          <a:prstGeom prst="rect">
            <a:avLst/>
          </a:prstGeom>
        </p:spPr>
        <p:txBody>
          <a:bodyPr/>
          <a:lstStyle/>
          <a:p>
            <a:pPr algn="ctr" defTabSz="487680">
              <a:defRPr sz="2850"/>
            </a:pPr>
            <a:r>
              <a:t>Organizations </a:t>
            </a:r>
            <a:br/>
            <a:r>
              <a:t>1.0</a:t>
            </a:r>
          </a:p>
        </p:txBody>
      </p:sp>
      <p:sp>
        <p:nvSpPr>
          <p:cNvPr id="373" name="Born in the Modern Era"/>
          <p:cNvSpPr txBox="1"/>
          <p:nvPr/>
        </p:nvSpPr>
        <p:spPr>
          <a:xfrm>
            <a:off x="1562596" y="5438859"/>
            <a:ext cx="2681510" cy="9508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defTabSz="650240">
              <a:defRPr sz="2800"/>
            </a:lvl1pPr>
          </a:lstStyle>
          <a:p>
            <a:pPr>
              <a:defRPr b="0"/>
            </a:pPr>
            <a:r>
              <a:rPr b="1"/>
              <a:t>Born in the Modern Era</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Title 3"/>
          <p:cNvSpPr txBox="1"/>
          <p:nvPr>
            <p:ph type="title"/>
          </p:nvPr>
        </p:nvSpPr>
        <p:spPr>
          <a:xfrm>
            <a:off x="1687106" y="1510453"/>
            <a:ext cx="2432490" cy="1239521"/>
          </a:xfrm>
          <a:prstGeom prst="rect">
            <a:avLst/>
          </a:prstGeom>
        </p:spPr>
        <p:txBody>
          <a:bodyPr/>
          <a:lstStyle/>
          <a:p>
            <a:pPr algn="ctr" defTabSz="487680">
              <a:defRPr sz="2850"/>
            </a:pPr>
            <a:r>
              <a:t>Organizations </a:t>
            </a:r>
            <a:br/>
            <a:r>
              <a:t>1.0</a:t>
            </a:r>
          </a:p>
        </p:txBody>
      </p:sp>
      <p:sp>
        <p:nvSpPr>
          <p:cNvPr id="378"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pic>
        <p:nvPicPr>
          <p:cNvPr id="379" name="Picture 2" descr="Picture 2"/>
          <p:cNvPicPr>
            <a:picLocks noChangeAspect="1"/>
          </p:cNvPicPr>
          <p:nvPr/>
        </p:nvPicPr>
        <p:blipFill>
          <a:blip r:embed="rId3">
            <a:extLst/>
          </a:blip>
          <a:stretch>
            <a:fillRect/>
          </a:stretch>
        </p:blipFill>
        <p:spPr>
          <a:xfrm>
            <a:off x="1835450" y="3062210"/>
            <a:ext cx="2135802" cy="2064413"/>
          </a:xfrm>
          <a:prstGeom prst="rect">
            <a:avLst/>
          </a:prstGeom>
          <a:ln w="12700">
            <a:miter lim="400000"/>
          </a:ln>
        </p:spPr>
      </p:pic>
      <p:sp>
        <p:nvSpPr>
          <p:cNvPr id="380" name="Born in the Modern Era"/>
          <p:cNvSpPr txBox="1"/>
          <p:nvPr/>
        </p:nvSpPr>
        <p:spPr>
          <a:xfrm>
            <a:off x="1562596" y="5438859"/>
            <a:ext cx="2681510" cy="9508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defTabSz="650240">
              <a:defRPr sz="2800"/>
            </a:lvl1pPr>
          </a:lstStyle>
          <a:p>
            <a:pPr>
              <a:defRPr b="0"/>
            </a:pPr>
            <a:r>
              <a:rPr b="1"/>
              <a:t>Born in the Modern Era</a:t>
            </a:r>
          </a:p>
        </p:txBody>
      </p:sp>
      <p:sp>
        <p:nvSpPr>
          <p:cNvPr id="381" name="Information Flow…"/>
          <p:cNvSpPr txBox="1"/>
          <p:nvPr/>
        </p:nvSpPr>
        <p:spPr>
          <a:xfrm>
            <a:off x="4863757" y="1296586"/>
            <a:ext cx="3642410" cy="31963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3400">
                <a:solidFill>
                  <a:srgbClr val="665082"/>
                </a:solidFill>
                <a:latin typeface="Calibri Light"/>
                <a:ea typeface="Calibri Light"/>
                <a:cs typeface="Calibri Light"/>
                <a:sym typeface="Calibri Light"/>
              </a:defRPr>
            </a:pPr>
            <a:r>
              <a:rPr i="1"/>
              <a:t>Information Flow</a:t>
            </a:r>
          </a:p>
          <a:p>
            <a:pPr marL="340894" indent="-340894" algn="l" defTabSz="650240">
              <a:buSzPct val="100000"/>
              <a:buChar char="•"/>
              <a:defRPr b="0">
                <a:latin typeface="Calibri Light"/>
                <a:ea typeface="Calibri Light"/>
                <a:cs typeface="Calibri Light"/>
                <a:sym typeface="Calibri Light"/>
              </a:defRPr>
            </a:pPr>
            <a:r>
              <a:rPr b="1"/>
              <a:t>Centralized </a:t>
            </a:r>
            <a:r>
              <a:t>and</a:t>
            </a:r>
            <a:r>
              <a:rPr b="1"/>
              <a:t> Controlled</a:t>
            </a:r>
            <a:r>
              <a:t> </a:t>
            </a:r>
          </a:p>
          <a:p>
            <a:pPr marL="300789" indent="-300789" algn="l" defTabSz="650240">
              <a:buSzPct val="100000"/>
              <a:buChar char="•"/>
              <a:defRPr>
                <a:latin typeface="Calibri Light"/>
                <a:ea typeface="Calibri Light"/>
                <a:cs typeface="Calibri Light"/>
                <a:sym typeface="Calibri Light"/>
              </a:defRPr>
            </a:pPr>
            <a:r>
              <a:rPr b="0"/>
              <a:t>Clear</a:t>
            </a:r>
            <a:r>
              <a:t> guidelines policies, boundaries</a:t>
            </a:r>
          </a:p>
          <a:p>
            <a:pPr marL="340894" indent="-340894" algn="l" defTabSz="650240">
              <a:buSzPct val="100000"/>
              <a:buChar char="•"/>
              <a:defRPr b="0">
                <a:latin typeface="Calibri Light"/>
                <a:ea typeface="Calibri Light"/>
                <a:cs typeface="Calibri Light"/>
                <a:sym typeface="Calibri Light"/>
              </a:defRPr>
            </a:pPr>
            <a:r>
              <a:t>designed for </a:t>
            </a:r>
            <a:r>
              <a:rPr b="1"/>
              <a:t>efficiency</a:t>
            </a:r>
            <a:endParaRPr b="1"/>
          </a:p>
          <a:p>
            <a:pPr marL="340894" indent="-340894" algn="l" defTabSz="650240">
              <a:buSzPct val="100000"/>
              <a:buChar char="•"/>
              <a:defRPr b="0">
                <a:latin typeface="Calibri Light"/>
                <a:ea typeface="Calibri Light"/>
                <a:cs typeface="Calibri Light"/>
                <a:sym typeface="Calibri Light"/>
              </a:defRPr>
            </a:pPr>
            <a:r>
              <a:t>look to </a:t>
            </a:r>
            <a:r>
              <a:rPr b="1"/>
              <a:t>past</a:t>
            </a:r>
            <a:r>
              <a:t> for best practices or standards</a:t>
            </a:r>
          </a:p>
        </p:txBody>
      </p:sp>
      <p:sp>
        <p:nvSpPr>
          <p:cNvPr id="382" name="Communication…"/>
          <p:cNvSpPr txBox="1"/>
          <p:nvPr/>
        </p:nvSpPr>
        <p:spPr>
          <a:xfrm>
            <a:off x="4863757" y="4812379"/>
            <a:ext cx="3642410" cy="35646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3400">
                <a:solidFill>
                  <a:srgbClr val="7C9647"/>
                </a:solidFill>
                <a:latin typeface="Calibri Light"/>
                <a:ea typeface="Calibri Light"/>
                <a:cs typeface="Calibri Light"/>
                <a:sym typeface="Calibri Light"/>
              </a:defRPr>
            </a:pPr>
            <a:r>
              <a:rPr i="1"/>
              <a:t>Communication</a:t>
            </a:r>
          </a:p>
          <a:p>
            <a:pPr marL="340894" indent="-340894" algn="l" defTabSz="650240">
              <a:buSzPct val="100000"/>
              <a:buChar char="•"/>
              <a:defRPr b="0">
                <a:latin typeface="Calibri Light"/>
                <a:ea typeface="Calibri Light"/>
                <a:cs typeface="Calibri Light"/>
                <a:sym typeface="Calibri Light"/>
              </a:defRPr>
            </a:pPr>
            <a:r>
              <a:rPr b="1"/>
              <a:t>flow</a:t>
            </a:r>
            <a:r>
              <a:t> is predictable - create pattern, use it.</a:t>
            </a:r>
          </a:p>
          <a:p>
            <a:pPr marL="340894" indent="-340894" algn="l" defTabSz="650240">
              <a:buSzPct val="100000"/>
              <a:buChar char="•"/>
              <a:defRPr b="0">
                <a:latin typeface="Calibri Light"/>
                <a:ea typeface="Calibri Light"/>
                <a:cs typeface="Calibri Light"/>
                <a:sym typeface="Calibri Light"/>
              </a:defRPr>
            </a:pPr>
            <a:r>
              <a:rPr b="1"/>
              <a:t>Regulatory</a:t>
            </a:r>
            <a:r>
              <a:t> or franchise model</a:t>
            </a:r>
          </a:p>
          <a:p>
            <a:pPr marL="340894" indent="-340894" algn="l" defTabSz="650240">
              <a:buSzPct val="100000"/>
              <a:buChar char="•"/>
              <a:defRPr b="0">
                <a:latin typeface="Calibri Light"/>
                <a:ea typeface="Calibri Light"/>
                <a:cs typeface="Calibri Light"/>
                <a:sym typeface="Calibri Light"/>
              </a:defRPr>
            </a:pPr>
            <a:r>
              <a:t>Value excellence or </a:t>
            </a:r>
            <a:r>
              <a:rPr b="1"/>
              <a:t>quality</a:t>
            </a:r>
            <a:r>
              <a:t> </a:t>
            </a:r>
            <a:r>
              <a:rPr b="1"/>
              <a:t>control</a:t>
            </a:r>
            <a:endParaRPr b="1"/>
          </a:p>
          <a:p>
            <a:pPr marL="340894" indent="-340894" algn="l" defTabSz="650240">
              <a:buSzPct val="100000"/>
              <a:buChar char="•"/>
              <a:defRPr b="0">
                <a:latin typeface="Calibri Light"/>
                <a:ea typeface="Calibri Light"/>
                <a:cs typeface="Calibri Light"/>
                <a:sym typeface="Calibri Light"/>
              </a:defRPr>
            </a:pPr>
            <a:r>
              <a:rPr b="1"/>
              <a:t>centralize/one public voice</a:t>
            </a:r>
          </a:p>
        </p:txBody>
      </p:sp>
      <p:sp>
        <p:nvSpPr>
          <p:cNvPr id="383" name="Role People Play…"/>
          <p:cNvSpPr txBox="1"/>
          <p:nvPr/>
        </p:nvSpPr>
        <p:spPr>
          <a:xfrm>
            <a:off x="8703049" y="2184131"/>
            <a:ext cx="3642410" cy="50378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3400">
                <a:solidFill>
                  <a:srgbClr val="9A403E"/>
                </a:solidFill>
                <a:latin typeface="Calibri Light"/>
                <a:ea typeface="Calibri Light"/>
                <a:cs typeface="Calibri Light"/>
                <a:sym typeface="Calibri Light"/>
              </a:defRPr>
            </a:pPr>
            <a:r>
              <a:rPr i="1"/>
              <a:t>Role People Play</a:t>
            </a:r>
          </a:p>
          <a:p>
            <a:pPr marL="300789" indent="-300789" algn="l" defTabSz="650240">
              <a:buSzPct val="100000"/>
              <a:buChar char="•"/>
              <a:defRPr>
                <a:latin typeface="Calibri Light"/>
                <a:ea typeface="Calibri Light"/>
                <a:cs typeface="Calibri Light"/>
                <a:sym typeface="Calibri Light"/>
              </a:defRPr>
            </a:pPr>
            <a:r>
              <a:t>Specialized </a:t>
            </a:r>
            <a:r>
              <a:rPr b="0"/>
              <a:t>roles </a:t>
            </a:r>
            <a:endParaRPr b="0"/>
          </a:p>
          <a:p>
            <a:pPr marL="300789" indent="-300789" algn="l" defTabSz="650240">
              <a:buSzPct val="100000"/>
              <a:buChar char="•"/>
              <a:defRPr b="0">
                <a:latin typeface="Calibri Light"/>
                <a:ea typeface="Calibri Light"/>
                <a:cs typeface="Calibri Light"/>
                <a:sym typeface="Calibri Light"/>
              </a:defRPr>
            </a:pPr>
            <a:r>
              <a:rPr b="1"/>
              <a:t>Authority</a:t>
            </a:r>
            <a:r>
              <a:t> determined by training/degree/credentials and position</a:t>
            </a:r>
          </a:p>
          <a:p>
            <a:pPr marL="300789" indent="-300789" algn="l" defTabSz="650240">
              <a:buSzPct val="100000"/>
              <a:buChar char="•"/>
              <a:defRPr>
                <a:latin typeface="Calibri Light"/>
                <a:ea typeface="Calibri Light"/>
                <a:cs typeface="Calibri Light"/>
                <a:sym typeface="Calibri Light"/>
              </a:defRPr>
            </a:pPr>
            <a:r>
              <a:t>Recruit </a:t>
            </a:r>
            <a:r>
              <a:rPr b="0"/>
              <a:t>members</a:t>
            </a:r>
          </a:p>
          <a:p>
            <a:pPr marL="300789" indent="-300789" algn="l" defTabSz="650240">
              <a:buSzPct val="100000"/>
              <a:buChar char="•"/>
              <a:defRPr>
                <a:latin typeface="Calibri Light"/>
                <a:ea typeface="Calibri Light"/>
                <a:cs typeface="Calibri Light"/>
                <a:sym typeface="Calibri Light"/>
              </a:defRPr>
            </a:pPr>
            <a:r>
              <a:rPr b="0"/>
              <a:t>Efficient use of </a:t>
            </a:r>
            <a:r>
              <a:t>resources</a:t>
            </a:r>
          </a:p>
          <a:p>
            <a:pPr marL="300789" indent="-300789" algn="l" defTabSz="650240">
              <a:buSzPct val="100000"/>
              <a:buChar char="•"/>
              <a:defRPr>
                <a:latin typeface="Calibri Light"/>
                <a:ea typeface="Calibri Light"/>
                <a:cs typeface="Calibri Light"/>
                <a:sym typeface="Calibri Light"/>
              </a:defRPr>
            </a:pPr>
            <a:r>
              <a:rPr b="0"/>
              <a:t>Supervision</a:t>
            </a:r>
            <a:r>
              <a:t> - up and down</a:t>
            </a:r>
          </a:p>
          <a:p>
            <a:pPr marL="300789" indent="-300789" algn="l" defTabSz="650240">
              <a:buSzPct val="100000"/>
              <a:buChar char="•"/>
              <a:defRPr b="0">
                <a:latin typeface="Calibri Light"/>
                <a:ea typeface="Calibri Light"/>
                <a:cs typeface="Calibri Light"/>
                <a:sym typeface="Calibri Light"/>
              </a:defRPr>
            </a:pPr>
            <a:r>
              <a:t>honor </a:t>
            </a:r>
            <a:r>
              <a:rPr b="1"/>
              <a:t>tradition</a:t>
            </a:r>
          </a:p>
          <a:p>
            <a:pPr marL="300789" indent="-300789" algn="l" defTabSz="650240">
              <a:buSzPct val="100000"/>
              <a:buChar char="•"/>
              <a:defRPr b="0">
                <a:latin typeface="Calibri Light"/>
                <a:ea typeface="Calibri Light"/>
                <a:cs typeface="Calibri Light"/>
                <a:sym typeface="Calibri Light"/>
              </a:defRPr>
            </a:pPr>
            <a:r>
              <a:t>commitment to </a:t>
            </a:r>
            <a:r>
              <a:rPr b="1"/>
              <a:t>institution</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388" name="Digital world pre-iPhone…"/>
          <p:cNvSpPr txBox="1"/>
          <p:nvPr>
            <p:ph type="body" sz="half" idx="1"/>
          </p:nvPr>
        </p:nvSpPr>
        <p:spPr>
          <a:xfrm>
            <a:off x="5438986" y="1510453"/>
            <a:ext cx="5452535" cy="6732694"/>
          </a:xfrm>
          <a:prstGeom prst="rect">
            <a:avLst/>
          </a:prstGeom>
        </p:spPr>
        <p:txBody>
          <a:bodyPr/>
          <a:lstStyle/>
          <a:p>
            <a:pPr marL="0" indent="0" defTabSz="455168">
              <a:spcBef>
                <a:spcPts val="700"/>
              </a:spcBef>
              <a:buSzTx/>
              <a:buFontTx/>
              <a:buNone/>
              <a:defRPr b="1" sz="3080"/>
            </a:pPr>
            <a:r>
              <a:t>Digital world pre-iPhone</a:t>
            </a:r>
          </a:p>
          <a:p>
            <a:pPr marL="308810" indent="-308810" defTabSz="455168">
              <a:spcBef>
                <a:spcPts val="700"/>
              </a:spcBef>
              <a:buFontTx/>
              <a:defRPr sz="3080"/>
            </a:pPr>
            <a:r>
              <a:t>Digital tools to </a:t>
            </a:r>
            <a:r>
              <a:rPr b="1" i="1"/>
              <a:t>enhance</a:t>
            </a:r>
            <a:r>
              <a:t> 1.0 world/values.</a:t>
            </a:r>
          </a:p>
          <a:p>
            <a:pPr marL="308810" indent="-308810" defTabSz="455168">
              <a:spcBef>
                <a:spcPts val="700"/>
              </a:spcBef>
              <a:buFontTx/>
              <a:defRPr sz="3080"/>
            </a:pPr>
            <a:r>
              <a:t>Brick and mortar </a:t>
            </a:r>
            <a:r>
              <a:rPr b="1" i="1"/>
              <a:t>mirrors</a:t>
            </a:r>
            <a:r>
              <a:t> bytes and clicks world.</a:t>
            </a:r>
          </a:p>
          <a:p>
            <a:pPr marL="308810" indent="-308810" defTabSz="455168">
              <a:spcBef>
                <a:spcPts val="700"/>
              </a:spcBef>
              <a:buFontTx/>
              <a:defRPr sz="3080"/>
            </a:pPr>
            <a:r>
              <a:t>Communication</a:t>
            </a:r>
            <a:r>
              <a:rPr i="1"/>
              <a:t> </a:t>
            </a:r>
            <a:r>
              <a:t>is the</a:t>
            </a:r>
            <a:r>
              <a:rPr i="1"/>
              <a:t> </a:t>
            </a:r>
            <a:r>
              <a:rPr b="1" i="1"/>
              <a:t>same</a:t>
            </a:r>
            <a:r>
              <a:t> on all platforms (newsletter, announcements in worship, on website).</a:t>
            </a:r>
          </a:p>
          <a:p>
            <a:pPr marL="308810" indent="-308810" defTabSz="455168">
              <a:spcBef>
                <a:spcPts val="700"/>
              </a:spcBef>
              <a:buFontTx/>
              <a:defRPr sz="3080"/>
            </a:pPr>
            <a:r>
              <a:rPr b="1" i="1"/>
              <a:t>Centralized</a:t>
            </a:r>
            <a:r>
              <a:t> communication strategy.</a:t>
            </a:r>
          </a:p>
          <a:p>
            <a:pPr marL="308810" indent="-308810" defTabSz="455168">
              <a:spcBef>
                <a:spcPts val="700"/>
              </a:spcBef>
              <a:buFontTx/>
              <a:defRPr sz="3080"/>
            </a:pPr>
            <a:r>
              <a:rPr b="1" i="1"/>
              <a:t>Tested</a:t>
            </a:r>
            <a:r>
              <a:t>/pushed 1.0 values, with little modification.</a:t>
            </a:r>
          </a:p>
        </p:txBody>
      </p:sp>
      <p:sp>
        <p:nvSpPr>
          <p:cNvPr id="389" name="Emerged in early Postmodern Era"/>
          <p:cNvSpPr txBox="1"/>
          <p:nvPr/>
        </p:nvSpPr>
        <p:spPr>
          <a:xfrm>
            <a:off x="1555822" y="5438859"/>
            <a:ext cx="2681511" cy="18144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defTabSz="650240">
              <a:defRPr sz="2800"/>
            </a:lvl1pPr>
          </a:lstStyle>
          <a:p>
            <a:pPr>
              <a:defRPr b="0"/>
            </a:pPr>
            <a:r>
              <a:rPr b="1"/>
              <a:t>Emerged in early Postmodern Era</a:t>
            </a:r>
          </a:p>
        </p:txBody>
      </p:sp>
      <p:sp>
        <p:nvSpPr>
          <p:cNvPr id="390" name="Title 3"/>
          <p:cNvSpPr txBox="1"/>
          <p:nvPr>
            <p:ph type="title"/>
          </p:nvPr>
        </p:nvSpPr>
        <p:spPr>
          <a:xfrm>
            <a:off x="1680333" y="1510453"/>
            <a:ext cx="2432489" cy="1239521"/>
          </a:xfrm>
          <a:prstGeom prst="rect">
            <a:avLst/>
          </a:prstGeom>
        </p:spPr>
        <p:txBody>
          <a:bodyPr/>
          <a:lstStyle/>
          <a:p>
            <a:pPr algn="ctr" defTabSz="487680">
              <a:defRPr sz="2850"/>
            </a:pPr>
            <a:r>
              <a:t>Organizations </a:t>
            </a:r>
            <a:br/>
            <a:r>
              <a:t>2.0</a:t>
            </a:r>
          </a:p>
        </p:txBody>
      </p:sp>
      <p:pic>
        <p:nvPicPr>
          <p:cNvPr id="391" name="download-1.jpg" descr="download-1.jpg"/>
          <p:cNvPicPr>
            <a:picLocks noChangeAspect="1"/>
          </p:cNvPicPr>
          <p:nvPr/>
        </p:nvPicPr>
        <p:blipFill>
          <a:blip r:embed="rId3">
            <a:extLst/>
          </a:blip>
          <a:stretch>
            <a:fillRect/>
          </a:stretch>
        </p:blipFill>
        <p:spPr>
          <a:xfrm>
            <a:off x="1628398" y="3154616"/>
            <a:ext cx="2794001" cy="1879601"/>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pic>
        <p:nvPicPr>
          <p:cNvPr id="396" name="Picture 4" descr="Picture 4"/>
          <p:cNvPicPr>
            <a:picLocks noChangeAspect="1"/>
          </p:cNvPicPr>
          <p:nvPr/>
        </p:nvPicPr>
        <p:blipFill>
          <a:blip r:embed="rId3">
            <a:extLst/>
          </a:blip>
          <a:stretch>
            <a:fillRect/>
          </a:stretch>
        </p:blipFill>
        <p:spPr>
          <a:xfrm>
            <a:off x="1618704" y="3020656"/>
            <a:ext cx="2476878" cy="2394713"/>
          </a:xfrm>
          <a:prstGeom prst="rect">
            <a:avLst/>
          </a:prstGeom>
          <a:ln w="12700">
            <a:miter lim="400000"/>
          </a:ln>
        </p:spPr>
      </p:pic>
      <p:sp>
        <p:nvSpPr>
          <p:cNvPr id="397" name="Digital world - Facebook/iPhone…"/>
          <p:cNvSpPr txBox="1"/>
          <p:nvPr>
            <p:ph type="body" sz="half" idx="1"/>
          </p:nvPr>
        </p:nvSpPr>
        <p:spPr>
          <a:xfrm>
            <a:off x="5212765" y="1460282"/>
            <a:ext cx="6544947" cy="7197951"/>
          </a:xfrm>
          <a:prstGeom prst="rect">
            <a:avLst/>
          </a:prstGeom>
        </p:spPr>
        <p:txBody>
          <a:bodyPr/>
          <a:lstStyle/>
          <a:p>
            <a:pPr marL="0" indent="0" defTabSz="351129">
              <a:spcBef>
                <a:spcPts val="500"/>
              </a:spcBef>
              <a:buSzTx/>
              <a:buFontTx/>
              <a:buNone/>
              <a:defRPr b="1" sz="2430"/>
            </a:pPr>
            <a:r>
              <a:t>Digital world - Facebook/iPhone</a:t>
            </a:r>
          </a:p>
          <a:p>
            <a:pPr marL="238225" indent="-238225" defTabSz="351129">
              <a:spcBef>
                <a:spcPts val="500"/>
              </a:spcBef>
              <a:buFontTx/>
              <a:defRPr sz="2430"/>
            </a:pPr>
            <a:r>
              <a:rPr b="1" i="1"/>
              <a:t>Integrated</a:t>
            </a:r>
            <a:r>
              <a:rPr i="1"/>
              <a:t> and global </a:t>
            </a:r>
            <a:r>
              <a:t>- 2007 marked a shift - iPhone, big data, Facebook, internet has global reach, AI</a:t>
            </a:r>
          </a:p>
          <a:p>
            <a:pPr marL="238225" indent="-238225" defTabSz="351129">
              <a:spcBef>
                <a:spcPts val="500"/>
              </a:spcBef>
              <a:buFontTx/>
              <a:defRPr sz="2430"/>
            </a:pPr>
            <a:r>
              <a:rPr b="1" i="1"/>
              <a:t>Decentralized</a:t>
            </a:r>
            <a:r>
              <a:t> and diversified</a:t>
            </a:r>
          </a:p>
          <a:p>
            <a:pPr marL="238225" indent="-238225" defTabSz="351129">
              <a:spcBef>
                <a:spcPts val="500"/>
              </a:spcBef>
              <a:buFontTx/>
              <a:defRPr sz="2430"/>
            </a:pPr>
            <a:r>
              <a:rPr i="1"/>
              <a:t>Environment</a:t>
            </a:r>
            <a:r>
              <a:t> is not predictable (VUCA) - focus on </a:t>
            </a:r>
            <a:r>
              <a:rPr b="1"/>
              <a:t>conditions</a:t>
            </a:r>
            <a:r>
              <a:t>, not outcomes.</a:t>
            </a:r>
          </a:p>
          <a:p>
            <a:pPr marL="238225" indent="-238225" defTabSz="351129">
              <a:spcBef>
                <a:spcPts val="500"/>
              </a:spcBef>
              <a:buFontTx/>
              <a:defRPr sz="2430"/>
            </a:pPr>
            <a:r>
              <a:t>Adaptive challenge and </a:t>
            </a:r>
            <a:r>
              <a:rPr b="1" i="1"/>
              <a:t>complexity</a:t>
            </a:r>
          </a:p>
          <a:p>
            <a:pPr marL="238225" indent="-238225" defTabSz="351129">
              <a:spcBef>
                <a:spcPts val="500"/>
              </a:spcBef>
              <a:buFontTx/>
              <a:defRPr sz="2430"/>
            </a:pPr>
            <a:r>
              <a:rPr b="1"/>
              <a:t>E</a:t>
            </a:r>
            <a:r>
              <a:rPr b="1" i="1"/>
              <a:t>mpower</a:t>
            </a:r>
            <a:r>
              <a:rPr i="1"/>
              <a:t> “all”</a:t>
            </a:r>
            <a:r>
              <a:t> - ease of creating and collaborating</a:t>
            </a:r>
          </a:p>
          <a:p>
            <a:pPr marL="238225" indent="-238225" defTabSz="351129">
              <a:spcBef>
                <a:spcPts val="500"/>
              </a:spcBef>
              <a:buFontTx/>
              <a:defRPr sz="2430"/>
            </a:pPr>
            <a:r>
              <a:t>Generous - </a:t>
            </a:r>
            <a:r>
              <a:rPr b="1" i="1"/>
              <a:t>gift economy</a:t>
            </a:r>
            <a:endParaRPr b="1" i="1"/>
          </a:p>
          <a:p>
            <a:pPr marL="238225" indent="-238225" defTabSz="351129">
              <a:spcBef>
                <a:spcPts val="500"/>
              </a:spcBef>
              <a:buFontTx/>
              <a:defRPr sz="2430"/>
            </a:pPr>
            <a:r>
              <a:rPr b="1" i="1"/>
              <a:t>Open</a:t>
            </a:r>
            <a:r>
              <a:t> and transparent</a:t>
            </a:r>
          </a:p>
          <a:p>
            <a:pPr marL="238225" indent="-238225" defTabSz="351129">
              <a:spcBef>
                <a:spcPts val="500"/>
              </a:spcBef>
              <a:buFontTx/>
              <a:defRPr sz="2430"/>
            </a:pPr>
            <a:r>
              <a:rPr b="1" i="1"/>
              <a:t>Self-directed</a:t>
            </a:r>
            <a:r>
              <a:rPr b="1"/>
              <a:t>,</a:t>
            </a:r>
            <a:r>
              <a:t> not led but internal motivation</a:t>
            </a:r>
          </a:p>
          <a:p>
            <a:pPr marL="238225" indent="-238225" defTabSz="351129">
              <a:spcBef>
                <a:spcPts val="500"/>
              </a:spcBef>
              <a:buFontTx/>
              <a:defRPr sz="2430"/>
            </a:pPr>
            <a:r>
              <a:t>Crowdsourcing</a:t>
            </a:r>
            <a:r>
              <a:rPr i="1"/>
              <a:t> - </a:t>
            </a:r>
            <a:r>
              <a:rPr b="1" i="1"/>
              <a:t>curation</a:t>
            </a:r>
            <a:r>
              <a:t>.</a:t>
            </a:r>
          </a:p>
          <a:p>
            <a:pPr marL="238225" indent="-238225" defTabSz="351129">
              <a:spcBef>
                <a:spcPts val="500"/>
              </a:spcBef>
              <a:buFontTx/>
              <a:defRPr sz="2430"/>
            </a:pPr>
            <a:r>
              <a:rPr i="1"/>
              <a:t>DIY</a:t>
            </a:r>
            <a:r>
              <a:t> - </a:t>
            </a:r>
            <a:r>
              <a:rPr b="1"/>
              <a:t>amateur</a:t>
            </a:r>
            <a:r>
              <a:t> valued less than professional.</a:t>
            </a:r>
          </a:p>
          <a:p>
            <a:pPr marL="238225" indent="-238225" defTabSz="351129">
              <a:spcBef>
                <a:spcPts val="500"/>
              </a:spcBef>
              <a:buFontTx/>
              <a:defRPr b="1" i="1" sz="2430"/>
            </a:pPr>
            <a:r>
              <a:t>Change </a:t>
            </a:r>
            <a:r>
              <a:rPr b="0" i="0"/>
              <a:t>via mass participation.</a:t>
            </a:r>
          </a:p>
        </p:txBody>
      </p:sp>
      <p:sp>
        <p:nvSpPr>
          <p:cNvPr id="398" name="The “Post” Era:…"/>
          <p:cNvSpPr txBox="1"/>
          <p:nvPr/>
        </p:nvSpPr>
        <p:spPr>
          <a:xfrm>
            <a:off x="1405705" y="5438859"/>
            <a:ext cx="2968454" cy="22462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2800"/>
            </a:pPr>
            <a:r>
              <a:rPr b="1"/>
              <a:t>The “Post” Era:</a:t>
            </a:r>
            <a:endParaRPr b="1"/>
          </a:p>
          <a:p>
            <a:pPr defTabSz="650240">
              <a:defRPr b="0" sz="2800"/>
            </a:pPr>
            <a:r>
              <a:rPr b="1"/>
              <a:t>Post-modern</a:t>
            </a:r>
            <a:endParaRPr b="1"/>
          </a:p>
          <a:p>
            <a:pPr defTabSz="650240">
              <a:defRPr b="0" sz="2800"/>
            </a:pPr>
            <a:r>
              <a:rPr b="1"/>
              <a:t>Post-denomination</a:t>
            </a:r>
            <a:endParaRPr b="1"/>
          </a:p>
          <a:p>
            <a:pPr defTabSz="650240">
              <a:defRPr b="0" sz="2800"/>
            </a:pPr>
            <a:r>
              <a:rPr b="1"/>
              <a:t>Post-industrial</a:t>
            </a:r>
          </a:p>
        </p:txBody>
      </p:sp>
      <p:sp>
        <p:nvSpPr>
          <p:cNvPr id="399" name="Title 3"/>
          <p:cNvSpPr txBox="1"/>
          <p:nvPr>
            <p:ph type="title"/>
          </p:nvPr>
        </p:nvSpPr>
        <p:spPr>
          <a:xfrm>
            <a:off x="1795493" y="1510453"/>
            <a:ext cx="2432490" cy="1239521"/>
          </a:xfrm>
          <a:prstGeom prst="rect">
            <a:avLst/>
          </a:prstGeom>
        </p:spPr>
        <p:txBody>
          <a:bodyPr/>
          <a:lstStyle/>
          <a:p>
            <a:pPr algn="ctr" defTabSz="487680">
              <a:defRPr sz="2850"/>
            </a:pPr>
            <a:r>
              <a:t>Organizations </a:t>
            </a:r>
            <a:br/>
            <a:r>
              <a:t>3.0</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Title 3"/>
          <p:cNvSpPr txBox="1"/>
          <p:nvPr>
            <p:ph type="title"/>
          </p:nvPr>
        </p:nvSpPr>
        <p:spPr>
          <a:xfrm>
            <a:off x="1795493" y="1510453"/>
            <a:ext cx="2432490" cy="1239521"/>
          </a:xfrm>
          <a:prstGeom prst="rect">
            <a:avLst/>
          </a:prstGeom>
        </p:spPr>
        <p:txBody>
          <a:bodyPr/>
          <a:lstStyle/>
          <a:p>
            <a:pPr algn="ctr" defTabSz="487680">
              <a:defRPr sz="2850"/>
            </a:pPr>
            <a:r>
              <a:t>Organizations </a:t>
            </a:r>
            <a:br/>
            <a:r>
              <a:t>3.0</a:t>
            </a:r>
          </a:p>
        </p:txBody>
      </p:sp>
      <p:sp>
        <p:nvSpPr>
          <p:cNvPr id="404"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pic>
        <p:nvPicPr>
          <p:cNvPr id="405" name="Picture 4" descr="Picture 4"/>
          <p:cNvPicPr>
            <a:picLocks noChangeAspect="1"/>
          </p:cNvPicPr>
          <p:nvPr/>
        </p:nvPicPr>
        <p:blipFill>
          <a:blip r:embed="rId3">
            <a:extLst/>
          </a:blip>
          <a:stretch>
            <a:fillRect/>
          </a:stretch>
        </p:blipFill>
        <p:spPr>
          <a:xfrm>
            <a:off x="1326373" y="2897060"/>
            <a:ext cx="2476878" cy="2394713"/>
          </a:xfrm>
          <a:prstGeom prst="rect">
            <a:avLst/>
          </a:prstGeom>
          <a:ln w="12700">
            <a:miter lim="400000"/>
          </a:ln>
        </p:spPr>
      </p:pic>
      <p:sp>
        <p:nvSpPr>
          <p:cNvPr id="406" name="Information Flow…"/>
          <p:cNvSpPr txBox="1"/>
          <p:nvPr/>
        </p:nvSpPr>
        <p:spPr>
          <a:xfrm>
            <a:off x="5080365" y="404904"/>
            <a:ext cx="3454094" cy="39329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3400">
                <a:solidFill>
                  <a:srgbClr val="665082"/>
                </a:solidFill>
                <a:latin typeface="Calibri Light"/>
                <a:ea typeface="Calibri Light"/>
                <a:cs typeface="Calibri Light"/>
                <a:sym typeface="Calibri Light"/>
              </a:defRPr>
            </a:pPr>
            <a:r>
              <a:rPr i="1"/>
              <a:t>Information Flow</a:t>
            </a:r>
          </a:p>
          <a:p>
            <a:pPr marL="340894" indent="-340894" algn="l" defTabSz="650240">
              <a:buSzPct val="100000"/>
              <a:buChar char="•"/>
              <a:defRPr b="0">
                <a:latin typeface="Calibri Light"/>
                <a:ea typeface="Calibri Light"/>
                <a:cs typeface="Calibri Light"/>
                <a:sym typeface="Calibri Light"/>
              </a:defRPr>
            </a:pPr>
            <a:r>
              <a:rPr b="1"/>
              <a:t>flow</a:t>
            </a:r>
            <a:r>
              <a:t> takes place through people (not position or structure)</a:t>
            </a:r>
          </a:p>
          <a:p>
            <a:pPr marL="340894" indent="-340894" algn="l" defTabSz="650240">
              <a:buSzPct val="100000"/>
              <a:buChar char="•"/>
              <a:defRPr b="0">
                <a:latin typeface="Calibri Light"/>
                <a:ea typeface="Calibri Light"/>
                <a:cs typeface="Calibri Light"/>
                <a:sym typeface="Calibri Light"/>
              </a:defRPr>
            </a:pPr>
            <a:r>
              <a:t>Used to </a:t>
            </a:r>
            <a:r>
              <a:rPr b="1"/>
              <a:t>solve</a:t>
            </a:r>
            <a:r>
              <a:t> </a:t>
            </a:r>
            <a:r>
              <a:rPr b="1"/>
              <a:t>problems</a:t>
            </a:r>
            <a:endParaRPr b="1"/>
          </a:p>
          <a:p>
            <a:pPr marL="340894" indent="-340894" algn="l" defTabSz="650240">
              <a:buSzPct val="100000"/>
              <a:buChar char="•"/>
              <a:defRPr b="0">
                <a:latin typeface="Calibri Light"/>
                <a:ea typeface="Calibri Light"/>
                <a:cs typeface="Calibri Light"/>
                <a:sym typeface="Calibri Light"/>
              </a:defRPr>
            </a:pPr>
            <a:r>
              <a:rPr b="1"/>
              <a:t>freely shared </a:t>
            </a:r>
            <a:r>
              <a:t>and accessible.</a:t>
            </a:r>
          </a:p>
          <a:p>
            <a:pPr marL="340894" indent="-340894" algn="l" defTabSz="650240">
              <a:buSzPct val="100000"/>
              <a:buChar char="•"/>
              <a:defRPr b="0">
                <a:latin typeface="Calibri Light"/>
                <a:ea typeface="Calibri Light"/>
                <a:cs typeface="Calibri Light"/>
                <a:sym typeface="Calibri Light"/>
              </a:defRPr>
            </a:pPr>
            <a:r>
              <a:t>must be </a:t>
            </a:r>
            <a:r>
              <a:rPr b="1"/>
              <a:t>pushed </a:t>
            </a:r>
            <a:r>
              <a:t>and</a:t>
            </a:r>
            <a:r>
              <a:rPr b="1"/>
              <a:t> curated</a:t>
            </a:r>
          </a:p>
        </p:txBody>
      </p:sp>
      <p:sp>
        <p:nvSpPr>
          <p:cNvPr id="407" name="Communication…"/>
          <p:cNvSpPr txBox="1"/>
          <p:nvPr/>
        </p:nvSpPr>
        <p:spPr>
          <a:xfrm>
            <a:off x="4986207" y="4361786"/>
            <a:ext cx="3642410" cy="50378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3400">
                <a:solidFill>
                  <a:srgbClr val="7C9647"/>
                </a:solidFill>
                <a:latin typeface="Calibri Light"/>
                <a:ea typeface="Calibri Light"/>
                <a:cs typeface="Calibri Light"/>
                <a:sym typeface="Calibri Light"/>
              </a:defRPr>
            </a:pPr>
            <a:r>
              <a:rPr i="1"/>
              <a:t>Communication</a:t>
            </a:r>
          </a:p>
          <a:p>
            <a:pPr marL="340894" indent="-340894" algn="l" defTabSz="650240">
              <a:buSzPct val="100000"/>
              <a:buChar char="•"/>
              <a:defRPr b="0">
                <a:latin typeface="Calibri Light"/>
                <a:ea typeface="Calibri Light"/>
                <a:cs typeface="Calibri Light"/>
                <a:sym typeface="Calibri Light"/>
              </a:defRPr>
            </a:pPr>
            <a:r>
              <a:rPr b="1"/>
              <a:t>decentralized</a:t>
            </a:r>
            <a:r>
              <a:t> and </a:t>
            </a:r>
            <a:r>
              <a:rPr b="1"/>
              <a:t>diversified </a:t>
            </a:r>
            <a:r>
              <a:t>means and methods</a:t>
            </a:r>
          </a:p>
          <a:p>
            <a:pPr marL="340894" indent="-340894" algn="l" defTabSz="650240">
              <a:buSzPct val="100000"/>
              <a:buChar char="•"/>
              <a:defRPr b="0">
                <a:latin typeface="Calibri Light"/>
                <a:ea typeface="Calibri Light"/>
                <a:cs typeface="Calibri Light"/>
                <a:sym typeface="Calibri Light"/>
              </a:defRPr>
            </a:pPr>
            <a:r>
              <a:t>online and in-person</a:t>
            </a:r>
          </a:p>
          <a:p>
            <a:pPr marL="340894" indent="-340894" algn="l" defTabSz="650240">
              <a:buSzPct val="100000"/>
              <a:buChar char="•"/>
              <a:defRPr b="0">
                <a:latin typeface="Calibri Light"/>
                <a:ea typeface="Calibri Light"/>
                <a:cs typeface="Calibri Light"/>
                <a:sym typeface="Calibri Light"/>
              </a:defRPr>
            </a:pPr>
            <a:r>
              <a:t>inclusive or </a:t>
            </a:r>
            <a:r>
              <a:rPr b="1"/>
              <a:t>open</a:t>
            </a:r>
            <a:r>
              <a:t> to anyone willing to contribute.</a:t>
            </a:r>
          </a:p>
          <a:p>
            <a:pPr marL="340894" indent="-340894" algn="l" defTabSz="650240">
              <a:buSzPct val="100000"/>
              <a:buChar char="•"/>
              <a:defRPr>
                <a:latin typeface="Calibri Light"/>
                <a:ea typeface="Calibri Light"/>
                <a:cs typeface="Calibri Light"/>
                <a:sym typeface="Calibri Light"/>
              </a:defRPr>
            </a:pPr>
            <a:r>
              <a:t>internal </a:t>
            </a:r>
            <a:r>
              <a:rPr b="0"/>
              <a:t>and</a:t>
            </a:r>
            <a:r>
              <a:t> external</a:t>
            </a:r>
          </a:p>
          <a:p>
            <a:pPr marL="340894" indent="-340894" algn="l" defTabSz="650240">
              <a:buSzPct val="100000"/>
              <a:buChar char="•"/>
              <a:defRPr>
                <a:latin typeface="Calibri Light"/>
                <a:ea typeface="Calibri Light"/>
                <a:cs typeface="Calibri Light"/>
                <a:sym typeface="Calibri Light"/>
              </a:defRPr>
            </a:pPr>
            <a:r>
              <a:t>fluid and improvisational </a:t>
            </a:r>
            <a:r>
              <a:rPr b="0"/>
              <a:t>- adapts to circumstances</a:t>
            </a:r>
          </a:p>
        </p:txBody>
      </p:sp>
      <p:sp>
        <p:nvSpPr>
          <p:cNvPr id="408" name="Role People Play…"/>
          <p:cNvSpPr txBox="1"/>
          <p:nvPr/>
        </p:nvSpPr>
        <p:spPr>
          <a:xfrm>
            <a:off x="8734620" y="2357882"/>
            <a:ext cx="3642410" cy="50378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defTabSz="650240">
              <a:defRPr b="0" sz="3400">
                <a:solidFill>
                  <a:srgbClr val="9A403E"/>
                </a:solidFill>
                <a:latin typeface="Calibri Light"/>
                <a:ea typeface="Calibri Light"/>
                <a:cs typeface="Calibri Light"/>
                <a:sym typeface="Calibri Light"/>
              </a:defRPr>
            </a:pPr>
            <a:r>
              <a:rPr i="1"/>
              <a:t>Role People Play</a:t>
            </a:r>
          </a:p>
          <a:p>
            <a:pPr marL="300789" indent="-300789" algn="l" defTabSz="650240">
              <a:buSzPct val="100000"/>
              <a:buChar char="•"/>
              <a:defRPr b="0">
                <a:latin typeface="Calibri Light"/>
                <a:ea typeface="Calibri Light"/>
                <a:cs typeface="Calibri Light"/>
                <a:sym typeface="Calibri Light"/>
              </a:defRPr>
            </a:pPr>
            <a:r>
              <a:t>nurture </a:t>
            </a:r>
            <a:r>
              <a:rPr b="1"/>
              <a:t>relational ties</a:t>
            </a:r>
          </a:p>
          <a:p>
            <a:pPr marL="300789" indent="-300789" algn="l" defTabSz="650240">
              <a:buSzPct val="100000"/>
              <a:buChar char="•"/>
              <a:defRPr b="0">
                <a:latin typeface="Calibri Light"/>
                <a:ea typeface="Calibri Light"/>
                <a:cs typeface="Calibri Light"/>
                <a:sym typeface="Calibri Light"/>
              </a:defRPr>
            </a:pPr>
            <a:r>
              <a:t>c</a:t>
            </a:r>
            <a:r>
              <a:rPr b="1"/>
              <a:t>ollaborate</a:t>
            </a:r>
            <a:r>
              <a:t> across diverse areas to address complex problem</a:t>
            </a:r>
          </a:p>
          <a:p>
            <a:pPr marL="340894" indent="-340894" algn="l" defTabSz="650240">
              <a:buSzPct val="100000"/>
              <a:buChar char="•"/>
              <a:defRPr b="0">
                <a:latin typeface="Calibri Light"/>
                <a:ea typeface="Calibri Light"/>
                <a:cs typeface="Calibri Light"/>
                <a:sym typeface="Calibri Light"/>
              </a:defRPr>
            </a:pPr>
            <a:r>
              <a:rPr b="1"/>
              <a:t>authority</a:t>
            </a:r>
            <a:r>
              <a:t> by expertise</a:t>
            </a:r>
            <a:r>
              <a:rPr b="1"/>
              <a:t>, </a:t>
            </a:r>
            <a:r>
              <a:t>passion or experience</a:t>
            </a:r>
          </a:p>
          <a:p>
            <a:pPr marL="340894" indent="-340894" algn="l" defTabSz="650240">
              <a:buSzPct val="100000"/>
              <a:buChar char="•"/>
              <a:defRPr b="0">
                <a:latin typeface="Calibri Light"/>
                <a:ea typeface="Calibri Light"/>
                <a:cs typeface="Calibri Light"/>
                <a:sym typeface="Calibri Light"/>
              </a:defRPr>
            </a:pPr>
            <a:r>
              <a:t>value related to commitment to </a:t>
            </a:r>
            <a:r>
              <a:rPr b="1"/>
              <a:t>mission</a:t>
            </a:r>
          </a:p>
          <a:p>
            <a:pPr marL="340894" indent="-340894" algn="l" defTabSz="650240">
              <a:buSzPct val="100000"/>
              <a:buChar char="•"/>
              <a:defRPr b="0">
                <a:latin typeface="Calibri Light"/>
                <a:ea typeface="Calibri Light"/>
                <a:cs typeface="Calibri Light"/>
                <a:sym typeface="Calibri Light"/>
              </a:defRPr>
            </a:pPr>
            <a:r>
              <a:t>eye to the </a:t>
            </a:r>
            <a:r>
              <a:rPr b="1"/>
              <a:t>future</a:t>
            </a:r>
            <a:endParaRPr b="1"/>
          </a:p>
          <a:p>
            <a:pPr marL="340894" indent="-340894" algn="l" defTabSz="650240">
              <a:buSzPct val="100000"/>
              <a:buChar char="•"/>
              <a:defRPr b="0">
                <a:latin typeface="Calibri Light"/>
                <a:ea typeface="Calibri Light"/>
                <a:cs typeface="Calibri Light"/>
                <a:sym typeface="Calibri Light"/>
              </a:defRPr>
            </a:pPr>
            <a:r>
              <a:t>value </a:t>
            </a:r>
            <a:r>
              <a:rPr b="1"/>
              <a:t>innovation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2" name="download-12.jpg" descr="download-12.jpg"/>
          <p:cNvPicPr>
            <a:picLocks noChangeAspect="1"/>
          </p:cNvPicPr>
          <p:nvPr/>
        </p:nvPicPr>
        <p:blipFill>
          <a:blip r:embed="rId2">
            <a:extLst/>
          </a:blip>
          <a:stretch>
            <a:fillRect/>
          </a:stretch>
        </p:blipFill>
        <p:spPr>
          <a:xfrm>
            <a:off x="9387840" y="4081568"/>
            <a:ext cx="2032001" cy="1137921"/>
          </a:xfrm>
          <a:prstGeom prst="rect">
            <a:avLst/>
          </a:prstGeom>
          <a:ln w="12700">
            <a:miter lim="400000"/>
          </a:ln>
        </p:spPr>
      </p:pic>
      <p:sp>
        <p:nvSpPr>
          <p:cNvPr id="413" name="Arrow"/>
          <p:cNvSpPr/>
          <p:nvPr/>
        </p:nvSpPr>
        <p:spPr>
          <a:xfrm rot="5778649">
            <a:off x="3889114" y="2986455"/>
            <a:ext cx="842314" cy="603070"/>
          </a:xfrm>
          <a:prstGeom prst="rightArrow">
            <a:avLst>
              <a:gd name="adj1" fmla="val 29295"/>
              <a:gd name="adj2" fmla="val 99822"/>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pic>
        <p:nvPicPr>
          <p:cNvPr id="414" name="images-17.jpg" descr="images-17.jpg"/>
          <p:cNvPicPr>
            <a:picLocks noChangeAspect="1"/>
          </p:cNvPicPr>
          <p:nvPr/>
        </p:nvPicPr>
        <p:blipFill>
          <a:blip r:embed="rId3">
            <a:extLst/>
          </a:blip>
          <a:stretch>
            <a:fillRect/>
          </a:stretch>
        </p:blipFill>
        <p:spPr>
          <a:xfrm>
            <a:off x="6313951" y="2673535"/>
            <a:ext cx="1896534" cy="1219201"/>
          </a:xfrm>
          <a:prstGeom prst="rect">
            <a:avLst/>
          </a:prstGeom>
          <a:ln w="12700">
            <a:miter lim="400000"/>
          </a:ln>
        </p:spPr>
      </p:pic>
      <p:pic>
        <p:nvPicPr>
          <p:cNvPr id="415" name="images-16.jpg" descr="images-16.jpg"/>
          <p:cNvPicPr>
            <a:picLocks noChangeAspect="1"/>
          </p:cNvPicPr>
          <p:nvPr/>
        </p:nvPicPr>
        <p:blipFill>
          <a:blip r:embed="rId4">
            <a:extLst/>
          </a:blip>
          <a:stretch>
            <a:fillRect/>
          </a:stretch>
        </p:blipFill>
        <p:spPr>
          <a:xfrm>
            <a:off x="5703146" y="4273973"/>
            <a:ext cx="1923628" cy="1205654"/>
          </a:xfrm>
          <a:prstGeom prst="rect">
            <a:avLst/>
          </a:prstGeom>
          <a:ln w="12700">
            <a:miter lim="400000"/>
          </a:ln>
        </p:spPr>
      </p:pic>
      <p:pic>
        <p:nvPicPr>
          <p:cNvPr id="416" name="download-16.jpg" descr="download-16.jpg"/>
          <p:cNvPicPr>
            <a:picLocks noChangeAspect="1"/>
          </p:cNvPicPr>
          <p:nvPr/>
        </p:nvPicPr>
        <p:blipFill>
          <a:blip r:embed="rId5">
            <a:extLst/>
          </a:blip>
          <a:stretch>
            <a:fillRect/>
          </a:stretch>
        </p:blipFill>
        <p:spPr>
          <a:xfrm>
            <a:off x="2593952" y="1500610"/>
            <a:ext cx="1754295" cy="1314028"/>
          </a:xfrm>
          <a:prstGeom prst="rect">
            <a:avLst/>
          </a:prstGeom>
          <a:ln w="12700">
            <a:miter lim="400000"/>
          </a:ln>
        </p:spPr>
      </p:pic>
      <p:pic>
        <p:nvPicPr>
          <p:cNvPr id="417" name="download-1.png" descr="download-1.png"/>
          <p:cNvPicPr>
            <a:picLocks noChangeAspect="1"/>
          </p:cNvPicPr>
          <p:nvPr/>
        </p:nvPicPr>
        <p:blipFill>
          <a:blip r:embed="rId6">
            <a:extLst/>
          </a:blip>
          <a:stretch>
            <a:fillRect/>
          </a:stretch>
        </p:blipFill>
        <p:spPr>
          <a:xfrm>
            <a:off x="7630159" y="5150484"/>
            <a:ext cx="1754295" cy="1314028"/>
          </a:xfrm>
          <a:prstGeom prst="rect">
            <a:avLst/>
          </a:prstGeom>
          <a:ln w="12700">
            <a:miter lim="400000"/>
          </a:ln>
        </p:spPr>
      </p:pic>
      <p:sp>
        <p:nvSpPr>
          <p:cNvPr id="418" name="Arrow"/>
          <p:cNvSpPr/>
          <p:nvPr/>
        </p:nvSpPr>
        <p:spPr>
          <a:xfrm rot="2598649">
            <a:off x="8126259" y="4264805"/>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pic>
        <p:nvPicPr>
          <p:cNvPr id="419" name="download-17.jpg" descr="download-17.jpg"/>
          <p:cNvPicPr>
            <a:picLocks noChangeAspect="1"/>
          </p:cNvPicPr>
          <p:nvPr/>
        </p:nvPicPr>
        <p:blipFill>
          <a:blip r:embed="rId7">
            <a:extLst/>
          </a:blip>
          <a:stretch>
            <a:fillRect/>
          </a:stretch>
        </p:blipFill>
        <p:spPr>
          <a:xfrm>
            <a:off x="4453951" y="1500610"/>
            <a:ext cx="1754295" cy="1314028"/>
          </a:xfrm>
          <a:prstGeom prst="rect">
            <a:avLst/>
          </a:prstGeom>
          <a:ln w="12700">
            <a:miter lim="400000"/>
          </a:ln>
        </p:spPr>
      </p:pic>
      <p:pic>
        <p:nvPicPr>
          <p:cNvPr id="420" name="Image" descr="Image"/>
          <p:cNvPicPr>
            <a:picLocks noChangeAspect="1"/>
          </p:cNvPicPr>
          <p:nvPr/>
        </p:nvPicPr>
        <p:blipFill>
          <a:blip r:embed="rId8">
            <a:extLst/>
          </a:blip>
          <a:stretch>
            <a:fillRect/>
          </a:stretch>
        </p:blipFill>
        <p:spPr>
          <a:xfrm>
            <a:off x="3465946" y="5591075"/>
            <a:ext cx="1496908" cy="1544321"/>
          </a:xfrm>
          <a:prstGeom prst="rect">
            <a:avLst/>
          </a:prstGeom>
          <a:ln w="12700">
            <a:miter lim="400000"/>
          </a:ln>
        </p:spPr>
      </p:pic>
      <p:pic>
        <p:nvPicPr>
          <p:cNvPr id="421" name="Image" descr="Image"/>
          <p:cNvPicPr>
            <a:picLocks noChangeAspect="1"/>
          </p:cNvPicPr>
          <p:nvPr/>
        </p:nvPicPr>
        <p:blipFill>
          <a:blip r:embed="rId9">
            <a:extLst/>
          </a:blip>
          <a:stretch>
            <a:fillRect/>
          </a:stretch>
        </p:blipFill>
        <p:spPr>
          <a:xfrm>
            <a:off x="9072537" y="6703483"/>
            <a:ext cx="1618828" cy="1429174"/>
          </a:xfrm>
          <a:prstGeom prst="rect">
            <a:avLst/>
          </a:prstGeom>
          <a:ln w="12700">
            <a:miter lim="400000"/>
          </a:ln>
        </p:spPr>
      </p:pic>
      <p:pic>
        <p:nvPicPr>
          <p:cNvPr id="422" name="Image" descr="Image"/>
          <p:cNvPicPr>
            <a:picLocks noChangeAspect="1"/>
          </p:cNvPicPr>
          <p:nvPr/>
        </p:nvPicPr>
        <p:blipFill>
          <a:blip r:embed="rId10">
            <a:extLst/>
          </a:blip>
          <a:stretch>
            <a:fillRect/>
          </a:stretch>
        </p:blipFill>
        <p:spPr>
          <a:xfrm>
            <a:off x="10192110" y="6203738"/>
            <a:ext cx="2846557" cy="1090005"/>
          </a:xfrm>
          <a:prstGeom prst="rect">
            <a:avLst/>
          </a:prstGeom>
          <a:ln w="12700">
            <a:miter lim="400000"/>
          </a:ln>
        </p:spPr>
      </p:pic>
      <p:sp>
        <p:nvSpPr>
          <p:cNvPr id="423" name="Arrow"/>
          <p:cNvSpPr/>
          <p:nvPr/>
        </p:nvSpPr>
        <p:spPr>
          <a:xfrm rot="6018649">
            <a:off x="9873779" y="5651380"/>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24" name="Arrow"/>
          <p:cNvSpPr/>
          <p:nvPr/>
        </p:nvSpPr>
        <p:spPr>
          <a:xfrm rot="19980000">
            <a:off x="5188624" y="3884399"/>
            <a:ext cx="842314" cy="603071"/>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pic>
        <p:nvPicPr>
          <p:cNvPr id="425" name="Image" descr="Image"/>
          <p:cNvPicPr>
            <a:picLocks noChangeAspect="1"/>
          </p:cNvPicPr>
          <p:nvPr/>
        </p:nvPicPr>
        <p:blipFill>
          <a:blip r:embed="rId11">
            <a:extLst/>
          </a:blip>
          <a:stretch>
            <a:fillRect/>
          </a:stretch>
        </p:blipFill>
        <p:spPr>
          <a:xfrm>
            <a:off x="3089356" y="4214026"/>
            <a:ext cx="1345682" cy="873005"/>
          </a:xfrm>
          <a:prstGeom prst="rect">
            <a:avLst/>
          </a:prstGeom>
          <a:ln w="12700">
            <a:miter lim="400000"/>
          </a:ln>
        </p:spPr>
      </p:pic>
      <p:sp>
        <p:nvSpPr>
          <p:cNvPr id="426" name="Title 1"/>
          <p:cNvSpPr txBox="1"/>
          <p:nvPr>
            <p:ph type="title"/>
          </p:nvPr>
        </p:nvSpPr>
        <p:spPr>
          <a:xfrm>
            <a:off x="5286156" y="6631093"/>
            <a:ext cx="2432489" cy="1239521"/>
          </a:xfrm>
          <a:prstGeom prst="rect">
            <a:avLst/>
          </a:prstGeom>
        </p:spPr>
        <p:txBody>
          <a:bodyPr anchor="b"/>
          <a:lstStyle>
            <a:lvl1pPr algn="ctr" defTabSz="461670">
              <a:defRPr b="0" cap="none" sz="4402">
                <a:latin typeface="Calibri Light"/>
                <a:ea typeface="Calibri Light"/>
                <a:cs typeface="Calibri Light"/>
                <a:sym typeface="Calibri Light"/>
              </a:defRPr>
            </a:lvl1pPr>
          </a:lstStyle>
          <a:p>
            <a:pPr/>
            <a:r>
              <a:t>1.0 to 3.0</a:t>
            </a:r>
          </a:p>
        </p:txBody>
      </p:sp>
      <p:pic>
        <p:nvPicPr>
          <p:cNvPr id="427" name="Picture 8" descr="Picture 8"/>
          <p:cNvPicPr>
            <a:picLocks noChangeAspect="1"/>
          </p:cNvPicPr>
          <p:nvPr/>
        </p:nvPicPr>
        <p:blipFill>
          <a:blip r:embed="rId12">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9" name="download-14.jpg" descr="download-14.jpg"/>
          <p:cNvPicPr>
            <a:picLocks noChangeAspect="1"/>
          </p:cNvPicPr>
          <p:nvPr/>
        </p:nvPicPr>
        <p:blipFill>
          <a:blip r:embed="rId2">
            <a:extLst/>
          </a:blip>
          <a:stretch>
            <a:fillRect/>
          </a:stretch>
        </p:blipFill>
        <p:spPr>
          <a:xfrm>
            <a:off x="3359784" y="3929803"/>
            <a:ext cx="1971041" cy="1171787"/>
          </a:xfrm>
          <a:prstGeom prst="rect">
            <a:avLst/>
          </a:prstGeom>
          <a:ln w="12700">
            <a:miter lim="400000"/>
          </a:ln>
        </p:spPr>
      </p:pic>
      <p:pic>
        <p:nvPicPr>
          <p:cNvPr id="430" name="images-15.jpg" descr="images-15.jpg"/>
          <p:cNvPicPr>
            <a:picLocks noChangeAspect="1"/>
          </p:cNvPicPr>
          <p:nvPr/>
        </p:nvPicPr>
        <p:blipFill>
          <a:blip r:embed="rId3">
            <a:extLst/>
          </a:blip>
          <a:stretch>
            <a:fillRect/>
          </a:stretch>
        </p:blipFill>
        <p:spPr>
          <a:xfrm>
            <a:off x="3583304" y="1777153"/>
            <a:ext cx="1524002" cy="1524001"/>
          </a:xfrm>
          <a:prstGeom prst="rect">
            <a:avLst/>
          </a:prstGeom>
          <a:ln w="12700">
            <a:miter lim="400000"/>
          </a:ln>
        </p:spPr>
      </p:pic>
      <p:pic>
        <p:nvPicPr>
          <p:cNvPr id="431" name="download-13.jpg" descr="download-13.jpg"/>
          <p:cNvPicPr>
            <a:picLocks noChangeAspect="1"/>
          </p:cNvPicPr>
          <p:nvPr/>
        </p:nvPicPr>
        <p:blipFill>
          <a:blip r:embed="rId4">
            <a:extLst/>
          </a:blip>
          <a:stretch>
            <a:fillRect/>
          </a:stretch>
        </p:blipFill>
        <p:spPr>
          <a:xfrm>
            <a:off x="3729037" y="5983393"/>
            <a:ext cx="1524001" cy="1524001"/>
          </a:xfrm>
          <a:prstGeom prst="rect">
            <a:avLst/>
          </a:prstGeom>
          <a:ln w="12700">
            <a:miter lim="400000"/>
          </a:ln>
        </p:spPr>
      </p:pic>
      <p:pic>
        <p:nvPicPr>
          <p:cNvPr id="432" name="download-12.jpg" descr="download-12.jpg"/>
          <p:cNvPicPr>
            <a:picLocks noChangeAspect="1"/>
          </p:cNvPicPr>
          <p:nvPr/>
        </p:nvPicPr>
        <p:blipFill>
          <a:blip r:embed="rId5">
            <a:extLst/>
          </a:blip>
          <a:stretch>
            <a:fillRect/>
          </a:stretch>
        </p:blipFill>
        <p:spPr>
          <a:xfrm>
            <a:off x="8421370" y="4189941"/>
            <a:ext cx="2032001" cy="1137921"/>
          </a:xfrm>
          <a:prstGeom prst="rect">
            <a:avLst/>
          </a:prstGeom>
          <a:ln w="12700">
            <a:miter lim="400000"/>
          </a:ln>
        </p:spPr>
      </p:pic>
      <p:pic>
        <p:nvPicPr>
          <p:cNvPr id="433" name="download.png" descr="download.png"/>
          <p:cNvPicPr>
            <a:picLocks noChangeAspect="1"/>
          </p:cNvPicPr>
          <p:nvPr/>
        </p:nvPicPr>
        <p:blipFill>
          <a:blip r:embed="rId6">
            <a:extLst/>
          </a:blip>
          <a:stretch>
            <a:fillRect/>
          </a:stretch>
        </p:blipFill>
        <p:spPr>
          <a:xfrm>
            <a:off x="6543463" y="3561133"/>
            <a:ext cx="929958" cy="929958"/>
          </a:xfrm>
          <a:prstGeom prst="rect">
            <a:avLst/>
          </a:prstGeom>
          <a:ln w="12700">
            <a:miter lim="400000"/>
          </a:ln>
        </p:spPr>
      </p:pic>
      <p:pic>
        <p:nvPicPr>
          <p:cNvPr id="434" name="download-15.jpg" descr="download-15.jpg"/>
          <p:cNvPicPr>
            <a:picLocks noChangeAspect="1"/>
          </p:cNvPicPr>
          <p:nvPr/>
        </p:nvPicPr>
        <p:blipFill>
          <a:blip r:embed="rId7">
            <a:extLst/>
          </a:blip>
          <a:stretch>
            <a:fillRect/>
          </a:stretch>
        </p:blipFill>
        <p:spPr>
          <a:xfrm>
            <a:off x="10534332" y="3029509"/>
            <a:ext cx="2099735" cy="1104055"/>
          </a:xfrm>
          <a:prstGeom prst="rect">
            <a:avLst/>
          </a:prstGeom>
          <a:ln w="12700">
            <a:miter lim="400000"/>
          </a:ln>
        </p:spPr>
      </p:pic>
      <p:pic>
        <p:nvPicPr>
          <p:cNvPr id="435" name="Image" descr="Image"/>
          <p:cNvPicPr>
            <a:picLocks noChangeAspect="1"/>
          </p:cNvPicPr>
          <p:nvPr/>
        </p:nvPicPr>
        <p:blipFill>
          <a:blip r:embed="rId8">
            <a:extLst/>
          </a:blip>
          <a:stretch>
            <a:fillRect/>
          </a:stretch>
        </p:blipFill>
        <p:spPr>
          <a:xfrm>
            <a:off x="8908944" y="2345948"/>
            <a:ext cx="1056853" cy="798784"/>
          </a:xfrm>
          <a:prstGeom prst="rect">
            <a:avLst/>
          </a:prstGeom>
          <a:ln w="12700">
            <a:miter lim="400000"/>
          </a:ln>
        </p:spPr>
      </p:pic>
      <p:pic>
        <p:nvPicPr>
          <p:cNvPr id="436" name="Image" descr="Image"/>
          <p:cNvPicPr>
            <a:picLocks noChangeAspect="1"/>
          </p:cNvPicPr>
          <p:nvPr/>
        </p:nvPicPr>
        <p:blipFill>
          <a:blip r:embed="rId9">
            <a:extLst/>
          </a:blip>
          <a:stretch>
            <a:fillRect/>
          </a:stretch>
        </p:blipFill>
        <p:spPr>
          <a:xfrm>
            <a:off x="6946000" y="5993765"/>
            <a:ext cx="1693334" cy="1361441"/>
          </a:xfrm>
          <a:prstGeom prst="rect">
            <a:avLst/>
          </a:prstGeom>
          <a:ln w="12700">
            <a:miter lim="400000"/>
          </a:ln>
        </p:spPr>
      </p:pic>
      <p:pic>
        <p:nvPicPr>
          <p:cNvPr id="437" name="Image" descr="Image"/>
          <p:cNvPicPr>
            <a:picLocks noChangeAspect="1"/>
          </p:cNvPicPr>
          <p:nvPr/>
        </p:nvPicPr>
        <p:blipFill>
          <a:blip r:embed="rId10">
            <a:extLst/>
          </a:blip>
          <a:stretch>
            <a:fillRect/>
          </a:stretch>
        </p:blipFill>
        <p:spPr>
          <a:xfrm>
            <a:off x="10332297" y="5614246"/>
            <a:ext cx="1835574" cy="1259841"/>
          </a:xfrm>
          <a:prstGeom prst="rect">
            <a:avLst/>
          </a:prstGeom>
          <a:ln w="12700">
            <a:miter lim="400000"/>
          </a:ln>
        </p:spPr>
      </p:pic>
      <p:sp>
        <p:nvSpPr>
          <p:cNvPr id="438" name="Arrow"/>
          <p:cNvSpPr/>
          <p:nvPr/>
        </p:nvSpPr>
        <p:spPr>
          <a:xfrm rot="5418649">
            <a:off x="3924163" y="5352958"/>
            <a:ext cx="842314" cy="603071"/>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39" name="Arrow"/>
          <p:cNvSpPr/>
          <p:nvPr/>
        </p:nvSpPr>
        <p:spPr>
          <a:xfrm rot="5418649">
            <a:off x="3924163" y="3280319"/>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40" name="Arrow"/>
          <p:cNvSpPr/>
          <p:nvPr/>
        </p:nvSpPr>
        <p:spPr>
          <a:xfrm rot="7758649">
            <a:off x="8456740" y="5389684"/>
            <a:ext cx="842314" cy="603071"/>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41" name="Arrow"/>
          <p:cNvSpPr/>
          <p:nvPr/>
        </p:nvSpPr>
        <p:spPr>
          <a:xfrm rot="11958649">
            <a:off x="7559819" y="4215076"/>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42" name="Arrow"/>
          <p:cNvSpPr/>
          <p:nvPr/>
        </p:nvSpPr>
        <p:spPr>
          <a:xfrm rot="2598649">
            <a:off x="10033710" y="5395188"/>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43" name="Arrow"/>
          <p:cNvSpPr/>
          <p:nvPr/>
        </p:nvSpPr>
        <p:spPr>
          <a:xfrm rot="16158649">
            <a:off x="9016246" y="3469972"/>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44" name="Arrow"/>
          <p:cNvSpPr/>
          <p:nvPr/>
        </p:nvSpPr>
        <p:spPr>
          <a:xfrm rot="19860000">
            <a:off x="10467203" y="4193463"/>
            <a:ext cx="842314" cy="603070"/>
          </a:xfrm>
          <a:prstGeom prst="rightArrow">
            <a:avLst>
              <a:gd name="adj1" fmla="val 38783"/>
              <a:gd name="adj2" fmla="val 69378"/>
            </a:avLst>
          </a:prstGeom>
          <a:gradFill>
            <a:gsLst>
              <a:gs pos="0">
                <a:srgbClr val="39B7D8"/>
              </a:gs>
              <a:gs pos="100000">
                <a:srgbClr val="A5E6FF"/>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solidFill>
                  <a:srgbClr val="FFFFFF"/>
                </a:solidFill>
                <a:latin typeface="Calibri"/>
                <a:ea typeface="Calibri"/>
                <a:cs typeface="Calibri"/>
                <a:sym typeface="Calibri"/>
              </a:defRPr>
            </a:pPr>
          </a:p>
        </p:txBody>
      </p:sp>
      <p:sp>
        <p:nvSpPr>
          <p:cNvPr id="445" name="Title 1"/>
          <p:cNvSpPr txBox="1"/>
          <p:nvPr>
            <p:ph type="title"/>
          </p:nvPr>
        </p:nvSpPr>
        <p:spPr>
          <a:xfrm>
            <a:off x="5581227" y="1618826"/>
            <a:ext cx="2432490" cy="1239521"/>
          </a:xfrm>
          <a:prstGeom prst="rect">
            <a:avLst/>
          </a:prstGeom>
        </p:spPr>
        <p:txBody>
          <a:bodyPr anchor="b"/>
          <a:lstStyle>
            <a:lvl1pPr algn="ctr" defTabSz="461670">
              <a:defRPr b="0" cap="none" sz="4402">
                <a:latin typeface="Calibri Light"/>
                <a:ea typeface="Calibri Light"/>
                <a:cs typeface="Calibri Light"/>
                <a:sym typeface="Calibri Light"/>
              </a:defRPr>
            </a:lvl1pPr>
          </a:lstStyle>
          <a:p>
            <a:pPr/>
            <a:r>
              <a:t>1.0 to 3.0</a:t>
            </a:r>
          </a:p>
        </p:txBody>
      </p:sp>
      <p:pic>
        <p:nvPicPr>
          <p:cNvPr id="446" name="Picture 8" descr="Picture 8"/>
          <p:cNvPicPr>
            <a:picLocks noChangeAspect="1"/>
          </p:cNvPicPr>
          <p:nvPr/>
        </p:nvPicPr>
        <p:blipFill>
          <a:blip r:embed="rId11">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8"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449" name="HOW?"/>
          <p:cNvSpPr txBox="1"/>
          <p:nvPr>
            <p:ph type="title"/>
          </p:nvPr>
        </p:nvSpPr>
        <p:spPr>
          <a:xfrm>
            <a:off x="5775028" y="4274445"/>
            <a:ext cx="5754609" cy="3302001"/>
          </a:xfrm>
          <a:prstGeom prst="rect">
            <a:avLst/>
          </a:prstGeom>
        </p:spPr>
        <p:txBody>
          <a:bodyPr/>
          <a:lstStyle/>
          <a:p>
            <a:pPr/>
            <a:r>
              <a:t>HOW?</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1" name="Straight Connector 6"/>
          <p:cNvSpPr/>
          <p:nvPr/>
        </p:nvSpPr>
        <p:spPr>
          <a:xfrm flipH="1">
            <a:off x="5863945" y="1755139"/>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452" name="Hierarchies…"/>
          <p:cNvSpPr txBox="1"/>
          <p:nvPr>
            <p:ph type="body" sz="half" idx="1"/>
          </p:nvPr>
        </p:nvSpPr>
        <p:spPr>
          <a:xfrm>
            <a:off x="618987" y="1964256"/>
            <a:ext cx="4591958" cy="7014008"/>
          </a:xfrm>
          <a:prstGeom prst="rect">
            <a:avLst/>
          </a:prstGeom>
        </p:spPr>
        <p:txBody>
          <a:bodyPr/>
          <a:lstStyle/>
          <a:p>
            <a:pPr marL="0" indent="0" defTabSz="533196">
              <a:spcBef>
                <a:spcPts val="800"/>
              </a:spcBef>
              <a:buSzTx/>
              <a:buFontTx/>
              <a:buNone/>
              <a:defRPr b="1" sz="2460"/>
            </a:pPr>
            <a:r>
              <a:t>Hierarchies</a:t>
            </a:r>
          </a:p>
          <a:p>
            <a:pPr marL="357803" indent="-357803" defTabSz="533196">
              <a:spcBef>
                <a:spcPts val="800"/>
              </a:spcBef>
              <a:buFontTx/>
              <a:defRPr sz="2460"/>
            </a:pPr>
            <a:r>
              <a:rPr b="1"/>
              <a:t>Organizational</a:t>
            </a:r>
            <a:r>
              <a:t> </a:t>
            </a:r>
            <a:r>
              <a:rPr i="1"/>
              <a:t>chart</a:t>
            </a:r>
          </a:p>
          <a:p>
            <a:pPr marL="357803" indent="-357803" defTabSz="533196">
              <a:spcBef>
                <a:spcPts val="800"/>
              </a:spcBef>
              <a:buFontTx/>
              <a:defRPr sz="2460"/>
            </a:pPr>
            <a:r>
              <a:t>Clear centralized </a:t>
            </a:r>
            <a:r>
              <a:rPr b="1" i="1"/>
              <a:t>communication</a:t>
            </a:r>
          </a:p>
          <a:p>
            <a:pPr marL="357803" indent="-357803" defTabSz="533196">
              <a:spcBef>
                <a:spcPts val="800"/>
              </a:spcBef>
              <a:buFontTx/>
              <a:defRPr sz="2460"/>
            </a:pPr>
            <a:r>
              <a:rPr b="1" i="1"/>
              <a:t>Production</a:t>
            </a:r>
            <a:r>
              <a:t> is key</a:t>
            </a:r>
          </a:p>
          <a:p>
            <a:pPr marL="357803" indent="-357803" defTabSz="533196">
              <a:spcBef>
                <a:spcPts val="800"/>
              </a:spcBef>
              <a:buFontTx/>
              <a:defRPr sz="2460"/>
            </a:pPr>
            <a:r>
              <a:t>Good for </a:t>
            </a:r>
            <a:r>
              <a:rPr i="1"/>
              <a:t>routine</a:t>
            </a:r>
            <a:r>
              <a:t>/quality control/solving known </a:t>
            </a:r>
            <a:r>
              <a:rPr b="1"/>
              <a:t>problems</a:t>
            </a:r>
          </a:p>
          <a:p>
            <a:pPr marL="357803" indent="-357803" defTabSz="533196">
              <a:spcBef>
                <a:spcPts val="800"/>
              </a:spcBef>
              <a:buFontTx/>
              <a:defRPr sz="2460"/>
            </a:pPr>
            <a:r>
              <a:rPr b="1" i="1"/>
              <a:t>People</a:t>
            </a:r>
            <a:r>
              <a:t> specialize and are to be managed</a:t>
            </a:r>
          </a:p>
          <a:p>
            <a:pPr marL="357803" indent="-357803" defTabSz="533196">
              <a:spcBef>
                <a:spcPts val="800"/>
              </a:spcBef>
              <a:buFontTx/>
              <a:defRPr sz="2460"/>
            </a:pPr>
            <a:r>
              <a:t>Direction/</a:t>
            </a:r>
            <a:r>
              <a:rPr b="1"/>
              <a:t>vision</a:t>
            </a:r>
            <a:r>
              <a:t> decided from the top - </a:t>
            </a:r>
            <a:r>
              <a:rPr i="1"/>
              <a:t>flows down</a:t>
            </a:r>
            <a:endParaRPr i="1"/>
          </a:p>
          <a:p>
            <a:pPr marL="357803" indent="-357803" defTabSz="533196">
              <a:spcBef>
                <a:spcPts val="800"/>
              </a:spcBef>
              <a:buFontTx/>
              <a:defRPr sz="2460"/>
            </a:pPr>
            <a:r>
              <a:rPr b="1"/>
              <a:t>Work</a:t>
            </a:r>
            <a:r>
              <a:t> </a:t>
            </a:r>
            <a:r>
              <a:rPr i="1"/>
              <a:t>flows up</a:t>
            </a:r>
          </a:p>
          <a:p>
            <a:pPr marL="357803" indent="-357803" defTabSz="533196">
              <a:spcBef>
                <a:spcPts val="800"/>
              </a:spcBef>
              <a:buFontTx/>
              <a:defRPr sz="2460"/>
            </a:pPr>
            <a:r>
              <a:t>Universal </a:t>
            </a:r>
            <a:r>
              <a:rPr b="1" i="1"/>
              <a:t>practices</a:t>
            </a:r>
            <a:r>
              <a:t> - apply across contexts</a:t>
            </a:r>
          </a:p>
          <a:p>
            <a:pPr marL="357803" indent="-357803" defTabSz="533196">
              <a:spcBef>
                <a:spcPts val="800"/>
              </a:spcBef>
              <a:buFontTx/>
              <a:defRPr sz="2460"/>
            </a:pPr>
            <a:r>
              <a:rPr b="1"/>
              <a:t>Change</a:t>
            </a:r>
            <a:r>
              <a:t> via strategy</a:t>
            </a:r>
          </a:p>
        </p:txBody>
      </p:sp>
      <p:sp>
        <p:nvSpPr>
          <p:cNvPr id="453" name="Title 3"/>
          <p:cNvSpPr txBox="1"/>
          <p:nvPr>
            <p:ph type="title"/>
          </p:nvPr>
        </p:nvSpPr>
        <p:spPr>
          <a:xfrm>
            <a:off x="896989" y="361170"/>
            <a:ext cx="4035953" cy="1239521"/>
          </a:xfrm>
          <a:prstGeom prst="rect">
            <a:avLst/>
          </a:prstGeom>
        </p:spPr>
        <p:txBody>
          <a:bodyPr/>
          <a:lstStyle>
            <a:lvl1pPr algn="ctr">
              <a:defRPr sz="3800"/>
            </a:lvl1pPr>
          </a:lstStyle>
          <a:p>
            <a:pPr/>
            <a:r>
              <a:t>Organization1.0</a:t>
            </a:r>
          </a:p>
        </p:txBody>
      </p:sp>
      <p:sp>
        <p:nvSpPr>
          <p:cNvPr id="454" name="Digital world - Facebook/iPhone…"/>
          <p:cNvSpPr txBox="1"/>
          <p:nvPr/>
        </p:nvSpPr>
        <p:spPr>
          <a:xfrm>
            <a:off x="6135216" y="1808091"/>
            <a:ext cx="6544947" cy="719795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ormAutofit fontScale="100000" lnSpcReduction="0"/>
          </a:bodyPr>
          <a:lstStyle/>
          <a:p>
            <a:pPr algn="l" defTabSz="520192">
              <a:spcBef>
                <a:spcPts val="800"/>
              </a:spcBef>
              <a:defRPr>
                <a:latin typeface="Calibri"/>
                <a:ea typeface="Calibri"/>
                <a:cs typeface="Calibri"/>
                <a:sym typeface="Calibri"/>
              </a:defRPr>
            </a:pPr>
            <a:r>
              <a:t>Digital world - Facebook/iPhone</a:t>
            </a:r>
          </a:p>
          <a:p>
            <a:pPr marL="352926" indent="-352926" algn="l" defTabSz="520192">
              <a:spcBef>
                <a:spcPts val="800"/>
              </a:spcBef>
              <a:buSzPct val="100000"/>
              <a:buChar char="•"/>
              <a:defRPr b="0">
                <a:latin typeface="Calibri"/>
                <a:ea typeface="Calibri"/>
                <a:cs typeface="Calibri"/>
                <a:sym typeface="Calibri"/>
              </a:defRPr>
            </a:pPr>
            <a:r>
              <a:rPr b="1" i="1"/>
              <a:t>Integrated</a:t>
            </a:r>
            <a:r>
              <a:rPr i="1"/>
              <a:t> and global </a:t>
            </a:r>
            <a:r>
              <a:t>- 2007 marked a shift - iPhone, big data, Facebook, internet has global reach, AI</a:t>
            </a:r>
          </a:p>
          <a:p>
            <a:pPr marL="352926" indent="-352926" algn="l" defTabSz="520192">
              <a:spcBef>
                <a:spcPts val="800"/>
              </a:spcBef>
              <a:buSzPct val="100000"/>
              <a:buChar char="•"/>
              <a:defRPr b="0">
                <a:latin typeface="Calibri"/>
                <a:ea typeface="Calibri"/>
                <a:cs typeface="Calibri"/>
                <a:sym typeface="Calibri"/>
              </a:defRPr>
            </a:pPr>
            <a:r>
              <a:rPr b="1" i="1"/>
              <a:t>Decentralized</a:t>
            </a:r>
            <a:r>
              <a:t> and diversified</a:t>
            </a:r>
          </a:p>
          <a:p>
            <a:pPr marL="352926" indent="-352926" algn="l" defTabSz="520192">
              <a:spcBef>
                <a:spcPts val="800"/>
              </a:spcBef>
              <a:buSzPct val="100000"/>
              <a:buChar char="•"/>
              <a:defRPr b="0">
                <a:latin typeface="Calibri"/>
                <a:ea typeface="Calibri"/>
                <a:cs typeface="Calibri"/>
                <a:sym typeface="Calibri"/>
              </a:defRPr>
            </a:pPr>
            <a:r>
              <a:rPr i="1"/>
              <a:t>Environment</a:t>
            </a:r>
            <a:r>
              <a:t> is not predictable (VUCA) - focus on </a:t>
            </a:r>
            <a:r>
              <a:rPr b="1"/>
              <a:t>conditions</a:t>
            </a:r>
            <a:r>
              <a:t>, not outcomes.</a:t>
            </a:r>
          </a:p>
          <a:p>
            <a:pPr marL="352926" indent="-352926" algn="l" defTabSz="520192">
              <a:spcBef>
                <a:spcPts val="800"/>
              </a:spcBef>
              <a:buSzPct val="100000"/>
              <a:buChar char="•"/>
              <a:defRPr b="0">
                <a:latin typeface="Calibri"/>
                <a:ea typeface="Calibri"/>
                <a:cs typeface="Calibri"/>
                <a:sym typeface="Calibri"/>
              </a:defRPr>
            </a:pPr>
            <a:r>
              <a:t>Adaptive challenge and </a:t>
            </a:r>
            <a:r>
              <a:rPr b="1" i="1"/>
              <a:t>complexity</a:t>
            </a:r>
          </a:p>
          <a:p>
            <a:pPr marL="352926" indent="-352926" algn="l" defTabSz="520192">
              <a:spcBef>
                <a:spcPts val="800"/>
              </a:spcBef>
              <a:buSzPct val="100000"/>
              <a:buChar char="•"/>
              <a:defRPr b="0">
                <a:latin typeface="Calibri"/>
                <a:ea typeface="Calibri"/>
                <a:cs typeface="Calibri"/>
                <a:sym typeface="Calibri"/>
              </a:defRPr>
            </a:pPr>
            <a:r>
              <a:rPr b="1"/>
              <a:t>E</a:t>
            </a:r>
            <a:r>
              <a:rPr b="1" i="1"/>
              <a:t>mpower</a:t>
            </a:r>
            <a:r>
              <a:rPr i="1"/>
              <a:t> “all”</a:t>
            </a:r>
            <a:r>
              <a:t> - ease of creating and collaborating</a:t>
            </a:r>
          </a:p>
          <a:p>
            <a:pPr marL="352926" indent="-352926" algn="l" defTabSz="520192">
              <a:spcBef>
                <a:spcPts val="800"/>
              </a:spcBef>
              <a:buSzPct val="100000"/>
              <a:buChar char="•"/>
              <a:defRPr b="0">
                <a:latin typeface="Calibri"/>
                <a:ea typeface="Calibri"/>
                <a:cs typeface="Calibri"/>
                <a:sym typeface="Calibri"/>
              </a:defRPr>
            </a:pPr>
            <a:r>
              <a:t>Generous - </a:t>
            </a:r>
            <a:r>
              <a:rPr b="1" i="1"/>
              <a:t>gift economy</a:t>
            </a:r>
            <a:endParaRPr b="1" i="1"/>
          </a:p>
          <a:p>
            <a:pPr marL="352926" indent="-352926" algn="l" defTabSz="520192">
              <a:spcBef>
                <a:spcPts val="800"/>
              </a:spcBef>
              <a:buSzPct val="100000"/>
              <a:buChar char="•"/>
              <a:defRPr b="0">
                <a:latin typeface="Calibri"/>
                <a:ea typeface="Calibri"/>
                <a:cs typeface="Calibri"/>
                <a:sym typeface="Calibri"/>
              </a:defRPr>
            </a:pPr>
            <a:r>
              <a:rPr b="1" i="1"/>
              <a:t>Open</a:t>
            </a:r>
            <a:r>
              <a:t> and transparent</a:t>
            </a:r>
          </a:p>
          <a:p>
            <a:pPr marL="352926" indent="-352926" algn="l" defTabSz="520192">
              <a:spcBef>
                <a:spcPts val="800"/>
              </a:spcBef>
              <a:buSzPct val="100000"/>
              <a:buChar char="•"/>
              <a:defRPr b="0">
                <a:latin typeface="Calibri"/>
                <a:ea typeface="Calibri"/>
                <a:cs typeface="Calibri"/>
                <a:sym typeface="Calibri"/>
              </a:defRPr>
            </a:pPr>
            <a:r>
              <a:rPr b="1" i="1"/>
              <a:t>Self-directed</a:t>
            </a:r>
            <a:r>
              <a:rPr b="1"/>
              <a:t>,</a:t>
            </a:r>
            <a:r>
              <a:t> not led </a:t>
            </a:r>
          </a:p>
          <a:p>
            <a:pPr marL="352926" indent="-352926" algn="l" defTabSz="520192">
              <a:spcBef>
                <a:spcPts val="800"/>
              </a:spcBef>
              <a:buSzPct val="100000"/>
              <a:buChar char="•"/>
              <a:defRPr b="0">
                <a:latin typeface="Calibri"/>
                <a:ea typeface="Calibri"/>
                <a:cs typeface="Calibri"/>
                <a:sym typeface="Calibri"/>
              </a:defRPr>
            </a:pPr>
            <a:r>
              <a:t>Crowdsourcing</a:t>
            </a:r>
            <a:r>
              <a:rPr i="1"/>
              <a:t> - </a:t>
            </a:r>
            <a:r>
              <a:rPr b="1" i="1"/>
              <a:t>curation</a:t>
            </a:r>
            <a:r>
              <a:t>.</a:t>
            </a:r>
          </a:p>
          <a:p>
            <a:pPr marL="352926" indent="-352926" algn="l" defTabSz="520192">
              <a:spcBef>
                <a:spcPts val="800"/>
              </a:spcBef>
              <a:buSzPct val="100000"/>
              <a:buChar char="•"/>
              <a:defRPr b="0">
                <a:latin typeface="Calibri"/>
                <a:ea typeface="Calibri"/>
                <a:cs typeface="Calibri"/>
                <a:sym typeface="Calibri"/>
              </a:defRPr>
            </a:pPr>
            <a:r>
              <a:rPr i="1"/>
              <a:t>DIY</a:t>
            </a:r>
            <a:r>
              <a:t> - </a:t>
            </a:r>
            <a:r>
              <a:rPr b="1"/>
              <a:t>amateur</a:t>
            </a:r>
            <a:r>
              <a:t> valued less than professional.</a:t>
            </a:r>
          </a:p>
          <a:p>
            <a:pPr marL="352926" indent="-352926" algn="l" defTabSz="520192">
              <a:spcBef>
                <a:spcPts val="800"/>
              </a:spcBef>
              <a:buSzPct val="100000"/>
              <a:buChar char="•"/>
              <a:defRPr>
                <a:latin typeface="Calibri"/>
                <a:ea typeface="Calibri"/>
                <a:cs typeface="Calibri"/>
                <a:sym typeface="Calibri"/>
              </a:defRPr>
            </a:pPr>
            <a:r>
              <a:t>Change via mass participation</a:t>
            </a:r>
          </a:p>
        </p:txBody>
      </p:sp>
      <p:sp>
        <p:nvSpPr>
          <p:cNvPr id="455" name="Title 3"/>
          <p:cNvSpPr txBox="1"/>
          <p:nvPr/>
        </p:nvSpPr>
        <p:spPr>
          <a:xfrm>
            <a:off x="6815770" y="361170"/>
            <a:ext cx="4035953" cy="123952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chor="b">
            <a:normAutofit fontScale="100000" lnSpcReduction="0"/>
          </a:bodyPr>
          <a:lstStyle>
            <a:lvl1pPr defTabSz="650240">
              <a:defRPr sz="3800">
                <a:latin typeface="Calibri"/>
                <a:ea typeface="Calibri"/>
                <a:cs typeface="Calibri"/>
                <a:sym typeface="Calibri"/>
              </a:defRPr>
            </a:lvl1pPr>
          </a:lstStyle>
          <a:p>
            <a:pPr/>
            <a:r>
              <a:t>Organization 3.0</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9" name="081617_curiousity.jpg" descr="081617_curiousity.jpg"/>
          <p:cNvPicPr>
            <a:picLocks noChangeAspect="1"/>
          </p:cNvPicPr>
          <p:nvPr/>
        </p:nvPicPr>
        <p:blipFill>
          <a:blip r:embed="rId2">
            <a:extLst/>
          </a:blip>
          <a:stretch>
            <a:fillRect/>
          </a:stretch>
        </p:blipFill>
        <p:spPr>
          <a:xfrm>
            <a:off x="-1" y="2387550"/>
            <a:ext cx="13004801" cy="5588001"/>
          </a:xfrm>
          <a:prstGeom prst="rect">
            <a:avLst/>
          </a:prstGeom>
          <a:ln w="12700">
            <a:miter lim="400000"/>
          </a:ln>
        </p:spPr>
      </p:pic>
      <p:sp>
        <p:nvSpPr>
          <p:cNvPr id="460" name="HOW are we living out our why?"/>
          <p:cNvSpPr txBox="1"/>
          <p:nvPr>
            <p:ph type="title"/>
          </p:nvPr>
        </p:nvSpPr>
        <p:spPr>
          <a:xfrm>
            <a:off x="6546257" y="5196896"/>
            <a:ext cx="5754609" cy="3302001"/>
          </a:xfrm>
          <a:prstGeom prst="rect">
            <a:avLst/>
          </a:prstGeom>
        </p:spPr>
        <p:txBody>
          <a:bodyPr/>
          <a:lstStyle>
            <a:lvl1pPr defTabSz="502412">
              <a:defRPr sz="6880"/>
            </a:lvl1pPr>
          </a:lstStyle>
          <a:p>
            <a:pPr/>
            <a:r>
              <a:t>HOW are we living out our why?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