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3.jpeg" ContentType="image/jpeg"/>
  <Override PartName="/ppt/notesSlides/notesSlide4.xml" ContentType="application/vnd.openxmlformats-officedocument.presentationml.notesSlide+xml"/>
  <Override PartName="/ppt/media/image24.jpeg" ContentType="image/jpeg"/>
  <Override PartName="/ppt/notesSlides/notesSlide5.xml" ContentType="application/vnd.openxmlformats-officedocument.presentationml.notesSlide+xml"/>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0.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41.jpe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42.jpeg" ContentType="image/jpeg"/>
  <Override PartName="/ppt/notesSlides/notesSlide11.xml" ContentType="application/vnd.openxmlformats-officedocument.presentationml.notesSlide+xml"/>
  <Override PartName="/ppt/media/image43.jpeg" ContentType="image/jpeg"/>
  <Override PartName="/ppt/notesSlides/notesSlide12.xml" ContentType="application/vnd.openxmlformats-officedocument.presentationml.notesSlide+xml"/>
  <Override PartName="/ppt/media/image44.jpeg" ContentType="image/jpeg"/>
  <Override PartName="/ppt/media/image45.jpeg" ContentType="image/jpeg"/>
  <Override PartName="/ppt/media/image46.jpeg" ContentType="image/jpeg"/>
  <Override PartName="/ppt/media/image47.jpeg" ContentType="image/jpeg"/>
  <Override PartName="/ppt/media/image48.jpeg" ContentType="image/jpeg"/>
  <Override PartName="/ppt/media/image49.jpeg" ContentType="image/jpeg"/>
  <Override PartName="/ppt/notesSlides/notesSlide13.xml" ContentType="application/vnd.openxmlformats-officedocument.presentationml.notesSlide+xml"/>
  <Override PartName="/ppt/media/image5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1pPr>
    <a:lvl2pPr marL="0" marR="0" indent="4572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2pPr>
    <a:lvl3pPr marL="0" marR="0" indent="9144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3pPr>
    <a:lvl4pPr marL="0" marR="0" indent="13716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4pPr>
    <a:lvl5pPr marL="0" marR="0" indent="18288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5pPr>
    <a:lvl6pPr marL="0" marR="0" indent="22860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6pPr>
    <a:lvl7pPr marL="0" marR="0" indent="27432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7pPr>
    <a:lvl8pPr marL="0" marR="0" indent="32004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8pPr>
    <a:lvl9pPr marL="0" marR="0" indent="365760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650240" latinLnBrk="0">
      <a:defRPr sz="1600">
        <a:latin typeface="+mn-lt"/>
        <a:ea typeface="+mn-ea"/>
        <a:cs typeface="+mn-cs"/>
        <a:sym typeface="Calibri"/>
      </a:defRPr>
    </a:lvl1pPr>
    <a:lvl2pPr indent="228600" defTabSz="650240" latinLnBrk="0">
      <a:defRPr sz="1600">
        <a:latin typeface="+mn-lt"/>
        <a:ea typeface="+mn-ea"/>
        <a:cs typeface="+mn-cs"/>
        <a:sym typeface="Calibri"/>
      </a:defRPr>
    </a:lvl2pPr>
    <a:lvl3pPr indent="457200" defTabSz="650240" latinLnBrk="0">
      <a:defRPr sz="1600">
        <a:latin typeface="+mn-lt"/>
        <a:ea typeface="+mn-ea"/>
        <a:cs typeface="+mn-cs"/>
        <a:sym typeface="Calibri"/>
      </a:defRPr>
    </a:lvl3pPr>
    <a:lvl4pPr indent="685800" defTabSz="650240" latinLnBrk="0">
      <a:defRPr sz="1600">
        <a:latin typeface="+mn-lt"/>
        <a:ea typeface="+mn-ea"/>
        <a:cs typeface="+mn-cs"/>
        <a:sym typeface="Calibri"/>
      </a:defRPr>
    </a:lvl4pPr>
    <a:lvl5pPr indent="914400" defTabSz="650240" latinLnBrk="0">
      <a:defRPr sz="1600">
        <a:latin typeface="+mn-lt"/>
        <a:ea typeface="+mn-ea"/>
        <a:cs typeface="+mn-cs"/>
        <a:sym typeface="Calibri"/>
      </a:defRPr>
    </a:lvl5pPr>
    <a:lvl6pPr indent="1143000" defTabSz="650240" latinLnBrk="0">
      <a:defRPr sz="1600">
        <a:latin typeface="+mn-lt"/>
        <a:ea typeface="+mn-ea"/>
        <a:cs typeface="+mn-cs"/>
        <a:sym typeface="Calibri"/>
      </a:defRPr>
    </a:lvl6pPr>
    <a:lvl7pPr indent="1371600" defTabSz="650240" latinLnBrk="0">
      <a:defRPr sz="1600">
        <a:latin typeface="+mn-lt"/>
        <a:ea typeface="+mn-ea"/>
        <a:cs typeface="+mn-cs"/>
        <a:sym typeface="Calibri"/>
      </a:defRPr>
    </a:lvl7pPr>
    <a:lvl8pPr indent="1600200" defTabSz="650240" latinLnBrk="0">
      <a:defRPr sz="1600">
        <a:latin typeface="+mn-lt"/>
        <a:ea typeface="+mn-ea"/>
        <a:cs typeface="+mn-cs"/>
        <a:sym typeface="Calibri"/>
      </a:defRPr>
    </a:lvl8pPr>
    <a:lvl9pPr indent="1828800" defTabSz="650240" latinLnBrk="0">
      <a:defRPr sz="16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Shape 181"/>
          <p:cNvSpPr/>
          <p:nvPr>
            <p:ph type="sldImg"/>
          </p:nvPr>
        </p:nvSpPr>
        <p:spPr>
          <a:prstGeom prst="rect">
            <a:avLst/>
          </a:prstGeom>
        </p:spPr>
        <p:txBody>
          <a:bodyPr/>
          <a:lstStyle/>
          <a:p>
            <a:pPr/>
          </a:p>
        </p:txBody>
      </p:sp>
      <p:sp>
        <p:nvSpPr>
          <p:cNvPr id="182" name="Shape 182"/>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Shape 191"/>
          <p:cNvSpPr/>
          <p:nvPr>
            <p:ph type="sldImg"/>
          </p:nvPr>
        </p:nvSpPr>
        <p:spPr>
          <a:prstGeom prst="rect">
            <a:avLst/>
          </a:prstGeom>
        </p:spPr>
        <p:txBody>
          <a:bodyPr/>
          <a:lstStyle/>
          <a:p>
            <a:pPr/>
          </a:p>
        </p:txBody>
      </p:sp>
      <p:sp>
        <p:nvSpPr>
          <p:cNvPr id="192" name="Shape 192"/>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Shape 199"/>
          <p:cNvSpPr/>
          <p:nvPr>
            <p:ph type="sldImg"/>
          </p:nvPr>
        </p:nvSpPr>
        <p:spPr>
          <a:prstGeom prst="rect">
            <a:avLst/>
          </a:prstGeom>
        </p:spPr>
        <p:txBody>
          <a:bodyPr/>
          <a:lstStyle/>
          <a:p>
            <a:pPr/>
          </a:p>
        </p:txBody>
      </p:sp>
      <p:sp>
        <p:nvSpPr>
          <p:cNvPr id="200" name="Shape 200"/>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Shape 216"/>
          <p:cNvSpPr/>
          <p:nvPr>
            <p:ph type="sldImg"/>
          </p:nvPr>
        </p:nvSpPr>
        <p:spPr>
          <a:prstGeom prst="rect">
            <a:avLst/>
          </a:prstGeom>
        </p:spPr>
        <p:txBody>
          <a:bodyPr/>
          <a:lstStyle/>
          <a:p>
            <a:pPr/>
          </a:p>
        </p:txBody>
      </p:sp>
      <p:sp>
        <p:nvSpPr>
          <p:cNvPr id="217" name="Shape 217"/>
          <p:cNvSpPr/>
          <p:nvPr>
            <p:ph type="body" sz="quarter" idx="1"/>
          </p:nvPr>
        </p:nvSpPr>
        <p:spPr>
          <a:prstGeom prst="rect">
            <a:avLst/>
          </a:prstGeom>
        </p:spPr>
        <p:txBody>
          <a:bodyPr/>
          <a:lstStyle/>
          <a:p>
            <a:pPr defTabSz="457200">
              <a:defRPr sz="1200"/>
            </a:pPr>
            <a:r>
              <a:t>Org. 1.0- until about mid-1990’s; Central physical address; Command and control; symbol: hierarchical org. chart</a:t>
            </a:r>
          </a:p>
          <a:p>
            <a:pPr defTabSz="457200">
              <a:defRPr sz="1200"/>
            </a:pPr>
            <a:r>
              <a:t>Org. 20-from mid-1990’s to June 29, 2007 : Still command control; Central physical address w/</a:t>
            </a:r>
            <a:r>
              <a:rPr b="1"/>
              <a:t>Parallel web presence</a:t>
            </a:r>
          </a:p>
          <a:p>
            <a:pPr defTabSz="457200">
              <a:defRPr sz="1200"/>
            </a:pPr>
            <a:r>
              <a:t>Org. 3.0 – iPhone – social networking available to masses</a:t>
            </a:r>
          </a:p>
          <a:p>
            <a:pPr defTabSz="457200">
              <a:defRPr sz="1200"/>
            </a:pPr>
            <a:r>
              <a:t>Physical and web locations blur; fluidity of behavior on web flows back into bricks and mortar</a:t>
            </a:r>
          </a:p>
          <a:p>
            <a:pPr defTabSz="457200">
              <a:defRPr sz="1200"/>
            </a:pPr>
            <a:r>
              <a:t>24/7/365 availability; need to think I.P address and P.O. (post office) physical address</a:t>
            </a:r>
          </a:p>
          <a:p>
            <a:pPr defTabSz="457200">
              <a:defRPr sz="1200"/>
            </a:pPr>
          </a:p>
          <a:p>
            <a:pPr defTabSz="457200">
              <a:defRPr sz="1200"/>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hape 257"/>
          <p:cNvSpPr/>
          <p:nvPr>
            <p:ph type="sldImg"/>
          </p:nvPr>
        </p:nvSpPr>
        <p:spPr>
          <a:prstGeom prst="rect">
            <a:avLst/>
          </a:prstGeom>
        </p:spPr>
        <p:txBody>
          <a:bodyPr/>
          <a:lstStyle/>
          <a:p>
            <a:pPr/>
          </a:p>
        </p:txBody>
      </p:sp>
      <p:sp>
        <p:nvSpPr>
          <p:cNvPr id="258" name="Shape 258"/>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Shape 262"/>
          <p:cNvSpPr/>
          <p:nvPr>
            <p:ph type="sldImg"/>
          </p:nvPr>
        </p:nvSpPr>
        <p:spPr>
          <a:prstGeom prst="rect">
            <a:avLst/>
          </a:prstGeom>
        </p:spPr>
        <p:txBody>
          <a:bodyPr/>
          <a:lstStyle/>
          <a:p>
            <a:pPr/>
          </a:p>
        </p:txBody>
      </p:sp>
      <p:sp>
        <p:nvSpPr>
          <p:cNvPr id="263" name="Shape 263"/>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hape 270"/>
          <p:cNvSpPr/>
          <p:nvPr>
            <p:ph type="sldImg"/>
          </p:nvPr>
        </p:nvSpPr>
        <p:spPr>
          <a:prstGeom prst="rect">
            <a:avLst/>
          </a:prstGeom>
        </p:spPr>
        <p:txBody>
          <a:bodyPr/>
          <a:lstStyle/>
          <a:p>
            <a:pPr/>
          </a:p>
        </p:txBody>
      </p:sp>
      <p:sp>
        <p:nvSpPr>
          <p:cNvPr id="271" name="Shape 271"/>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Shape 294"/>
          <p:cNvSpPr/>
          <p:nvPr>
            <p:ph type="sldImg"/>
          </p:nvPr>
        </p:nvSpPr>
        <p:spPr>
          <a:prstGeom prst="rect">
            <a:avLst/>
          </a:prstGeom>
        </p:spPr>
        <p:txBody>
          <a:bodyPr/>
          <a:lstStyle/>
          <a:p>
            <a:pPr/>
          </a:p>
        </p:txBody>
      </p:sp>
      <p:sp>
        <p:nvSpPr>
          <p:cNvPr id="295" name="Shape 295"/>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Shape 304"/>
          <p:cNvSpPr/>
          <p:nvPr>
            <p:ph type="sldImg"/>
          </p:nvPr>
        </p:nvSpPr>
        <p:spPr>
          <a:prstGeom prst="rect">
            <a:avLst/>
          </a:prstGeom>
        </p:spPr>
        <p:txBody>
          <a:bodyPr/>
          <a:lstStyle/>
          <a:p>
            <a:pPr/>
          </a:p>
        </p:txBody>
      </p:sp>
      <p:sp>
        <p:nvSpPr>
          <p:cNvPr id="305" name="Shape 305"/>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Shape 320"/>
          <p:cNvSpPr/>
          <p:nvPr>
            <p:ph type="sldImg"/>
          </p:nvPr>
        </p:nvSpPr>
        <p:spPr>
          <a:prstGeom prst="rect">
            <a:avLst/>
          </a:prstGeom>
        </p:spPr>
        <p:txBody>
          <a:bodyPr/>
          <a:lstStyle/>
          <a:p>
            <a:pPr/>
          </a:p>
        </p:txBody>
      </p:sp>
      <p:sp>
        <p:nvSpPr>
          <p:cNvPr id="321" name="Shape 321"/>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Shape 327"/>
          <p:cNvSpPr/>
          <p:nvPr>
            <p:ph type="sldImg"/>
          </p:nvPr>
        </p:nvSpPr>
        <p:spPr>
          <a:prstGeom prst="rect">
            <a:avLst/>
          </a:prstGeom>
        </p:spPr>
        <p:txBody>
          <a:bodyPr/>
          <a:lstStyle/>
          <a:p>
            <a:pPr/>
          </a:p>
        </p:txBody>
      </p:sp>
      <p:sp>
        <p:nvSpPr>
          <p:cNvPr id="328" name="Shape 328"/>
          <p:cNvSpPr/>
          <p:nvPr>
            <p:ph type="body" sz="quarter" idx="1"/>
          </p:nvPr>
        </p:nvSpPr>
        <p:spPr>
          <a:prstGeom prst="rect">
            <a:avLst/>
          </a:prstGeom>
        </p:spPr>
        <p:txBody>
          <a:bodyPr/>
          <a:lstStyle/>
          <a:p>
            <a:pPr defTabSz="457200">
              <a:defRPr sz="1200"/>
            </a:pPr>
            <a:r>
              <a:t>Organizations arise to “change lives, change communities” (Peter Drucker)</a:t>
            </a:r>
          </a:p>
          <a:p>
            <a:pPr defTabSz="457200">
              <a:defRPr sz="1200"/>
            </a:pPr>
            <a:r>
              <a:t>Does An Organization’s Structure HINDER or FOSTER connections, meaning, impact?</a:t>
            </a:r>
          </a:p>
          <a:p>
            <a:pPr defTabSz="457200">
              <a:defRPr sz="1200"/>
            </a:pPr>
            <a:r>
              <a:t>Structure becomes invisible-hence, need to raise question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2357119" y="3491653"/>
            <a:ext cx="8290562" cy="1568028"/>
          </a:xfrm>
          <a:prstGeom prst="rect">
            <a:avLst/>
          </a:prstGeom>
        </p:spPr>
        <p:txBody>
          <a:bodyPr anchor="ctr"/>
          <a:lstStyle>
            <a:lvl1pPr algn="ctr">
              <a:defRPr b="0" sz="6200"/>
            </a:lvl1pPr>
          </a:lstStyle>
          <a:p>
            <a:pPr/>
            <a:r>
              <a:t>Title Text</a:t>
            </a:r>
          </a:p>
        </p:txBody>
      </p:sp>
      <p:sp>
        <p:nvSpPr>
          <p:cNvPr id="12" name="Body Level One…"/>
          <p:cNvSpPr txBox="1"/>
          <p:nvPr>
            <p:ph type="body" sz="quarter" idx="1"/>
          </p:nvPr>
        </p:nvSpPr>
        <p:spPr>
          <a:xfrm>
            <a:off x="3088639" y="5364480"/>
            <a:ext cx="6827522" cy="1869441"/>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xfrm>
            <a:off x="2113279" y="1512147"/>
            <a:ext cx="8778242" cy="1219201"/>
          </a:xfrm>
          <a:prstGeom prst="rect">
            <a:avLst/>
          </a:prstGeom>
        </p:spPr>
        <p:txBody>
          <a:bodyPr anchor="ctr"/>
          <a:lstStyle>
            <a:lvl1pPr algn="ctr">
              <a:defRPr b="0" sz="6200"/>
            </a:lvl1pPr>
          </a:lstStyle>
          <a:p>
            <a:pPr/>
            <a:r>
              <a:t>Title Text</a:t>
            </a:r>
          </a:p>
        </p:txBody>
      </p:sp>
      <p:sp>
        <p:nvSpPr>
          <p:cNvPr id="21" name="Body Level One…"/>
          <p:cNvSpPr txBox="1"/>
          <p:nvPr>
            <p:ph type="body" sz="half" idx="1"/>
          </p:nvPr>
        </p:nvSpPr>
        <p:spPr>
          <a:xfrm>
            <a:off x="2113279" y="2926079"/>
            <a:ext cx="8778242" cy="4827695"/>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2396066" y="5919893"/>
            <a:ext cx="8290562" cy="1452881"/>
          </a:xfrm>
          <a:prstGeom prst="rect">
            <a:avLst/>
          </a:prstGeom>
        </p:spPr>
        <p:txBody>
          <a:bodyPr anchor="t"/>
          <a:lstStyle>
            <a:lvl1pPr>
              <a:defRPr cap="all" sz="5600"/>
            </a:lvl1pPr>
          </a:lstStyle>
          <a:p>
            <a:pPr/>
            <a:r>
              <a:t>Title Text</a:t>
            </a:r>
          </a:p>
        </p:txBody>
      </p:sp>
      <p:sp>
        <p:nvSpPr>
          <p:cNvPr id="30" name="Body Level One…"/>
          <p:cNvSpPr txBox="1"/>
          <p:nvPr>
            <p:ph type="body" sz="quarter" idx="1"/>
          </p:nvPr>
        </p:nvSpPr>
        <p:spPr>
          <a:xfrm>
            <a:off x="2396066" y="4319693"/>
            <a:ext cx="8290562" cy="1600201"/>
          </a:xfrm>
          <a:prstGeom prst="rect">
            <a:avLst/>
          </a:prstGeom>
        </p:spPr>
        <p:txBody>
          <a:bodyPr anchor="b"/>
          <a:lstStyle>
            <a:lvl1pPr marL="0" indent="0">
              <a:spcBef>
                <a:spcPts val="600"/>
              </a:spcBef>
              <a:buSzTx/>
              <a:buFontTx/>
              <a:buNone/>
              <a:defRPr sz="2800">
                <a:solidFill>
                  <a:srgbClr val="888888"/>
                </a:solidFill>
              </a:defRPr>
            </a:lvl1pPr>
            <a:lvl2pPr marL="0" indent="457200">
              <a:spcBef>
                <a:spcPts val="600"/>
              </a:spcBef>
              <a:buSzTx/>
              <a:buFontTx/>
              <a:buNone/>
              <a:defRPr sz="2800">
                <a:solidFill>
                  <a:srgbClr val="888888"/>
                </a:solidFill>
              </a:defRPr>
            </a:lvl2pPr>
            <a:lvl3pPr marL="0" indent="914400">
              <a:spcBef>
                <a:spcPts val="600"/>
              </a:spcBef>
              <a:buSzTx/>
              <a:buFontTx/>
              <a:buNone/>
              <a:defRPr sz="2800">
                <a:solidFill>
                  <a:srgbClr val="888888"/>
                </a:solidFill>
              </a:defRPr>
            </a:lvl3pPr>
            <a:lvl4pPr marL="0" indent="1371600">
              <a:spcBef>
                <a:spcPts val="600"/>
              </a:spcBef>
              <a:buSzTx/>
              <a:buFontTx/>
              <a:buNone/>
              <a:defRPr sz="2800">
                <a:solidFill>
                  <a:srgbClr val="888888"/>
                </a:solidFill>
              </a:defRPr>
            </a:lvl4pPr>
            <a:lvl5pPr marL="0" indent="1828800">
              <a:spcBef>
                <a:spcPts val="600"/>
              </a:spcBef>
              <a:buSzTx/>
              <a:buFontTx/>
              <a:buNone/>
              <a:defRPr sz="28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xfrm>
            <a:off x="2113279" y="1512147"/>
            <a:ext cx="8778242" cy="1219201"/>
          </a:xfrm>
          <a:prstGeom prst="rect">
            <a:avLst/>
          </a:prstGeom>
        </p:spPr>
        <p:txBody>
          <a:bodyPr anchor="ctr"/>
          <a:lstStyle>
            <a:lvl1pPr algn="ctr">
              <a:defRPr b="0" sz="6200"/>
            </a:lvl1pPr>
          </a:lstStyle>
          <a:p>
            <a:pPr/>
            <a:r>
              <a:t>Title Text</a:t>
            </a:r>
          </a:p>
        </p:txBody>
      </p:sp>
      <p:sp>
        <p:nvSpPr>
          <p:cNvPr id="39" name="Body Level One…"/>
          <p:cNvSpPr txBox="1"/>
          <p:nvPr>
            <p:ph type="body" sz="quarter" idx="1"/>
          </p:nvPr>
        </p:nvSpPr>
        <p:spPr>
          <a:xfrm>
            <a:off x="2113279" y="2926079"/>
            <a:ext cx="4307841" cy="4827695"/>
          </a:xfrm>
          <a:prstGeom prst="rect">
            <a:avLst/>
          </a:prstGeom>
        </p:spPr>
        <p:txBody>
          <a:bodyPr/>
          <a:lstStyle>
            <a:lvl1pPr marL="465364" indent="-465364">
              <a:spcBef>
                <a:spcPts val="900"/>
              </a:spcBef>
              <a:defRPr sz="3800"/>
            </a:lvl1pPr>
            <a:lvl2pPr marL="909637" indent="-452437">
              <a:spcBef>
                <a:spcPts val="900"/>
              </a:spcBef>
              <a:defRPr sz="3800"/>
            </a:lvl2pPr>
            <a:lvl3pPr marL="1348739" indent="-434339">
              <a:spcBef>
                <a:spcPts val="900"/>
              </a:spcBef>
              <a:defRPr sz="3800"/>
            </a:lvl3pPr>
            <a:lvl4pPr marL="1854200" indent="-482600">
              <a:spcBef>
                <a:spcPts val="900"/>
              </a:spcBef>
              <a:defRPr sz="3800"/>
            </a:lvl4pPr>
            <a:lvl5pPr marL="2311400" indent="-482600">
              <a:spcBef>
                <a:spcPts val="9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2113279" y="1512147"/>
            <a:ext cx="8778242" cy="1219201"/>
          </a:xfrm>
          <a:prstGeom prst="rect">
            <a:avLst/>
          </a:prstGeom>
        </p:spPr>
        <p:txBody>
          <a:bodyPr anchor="ctr"/>
          <a:lstStyle>
            <a:lvl1pPr algn="ctr">
              <a:defRPr b="0" sz="6200"/>
            </a:lvl1pPr>
          </a:lstStyle>
          <a:p>
            <a:pPr/>
            <a:r>
              <a:t>Title Text</a:t>
            </a:r>
          </a:p>
        </p:txBody>
      </p:sp>
      <p:sp>
        <p:nvSpPr>
          <p:cNvPr id="48" name="Body Level One…"/>
          <p:cNvSpPr txBox="1"/>
          <p:nvPr>
            <p:ph type="body" sz="quarter" idx="1"/>
          </p:nvPr>
        </p:nvSpPr>
        <p:spPr>
          <a:xfrm>
            <a:off x="2113279" y="2856653"/>
            <a:ext cx="4309535" cy="682414"/>
          </a:xfrm>
          <a:prstGeom prst="rect">
            <a:avLst/>
          </a:prstGeom>
        </p:spPr>
        <p:txBody>
          <a:bodyPr anchor="b"/>
          <a:lstStyle>
            <a:lvl1pPr marL="0" indent="0">
              <a:spcBef>
                <a:spcPts val="800"/>
              </a:spcBef>
              <a:buSzTx/>
              <a:buFontTx/>
              <a:buNone/>
              <a:defRPr b="1" sz="3400"/>
            </a:lvl1pPr>
            <a:lvl2pPr marL="0" indent="457200">
              <a:spcBef>
                <a:spcPts val="800"/>
              </a:spcBef>
              <a:buSzTx/>
              <a:buFontTx/>
              <a:buNone/>
              <a:defRPr b="1" sz="3400"/>
            </a:lvl2pPr>
            <a:lvl3pPr marL="0" indent="914400">
              <a:spcBef>
                <a:spcPts val="800"/>
              </a:spcBef>
              <a:buSzTx/>
              <a:buFontTx/>
              <a:buNone/>
              <a:defRPr b="1" sz="3400"/>
            </a:lvl3pPr>
            <a:lvl4pPr marL="0" indent="1371600">
              <a:spcBef>
                <a:spcPts val="800"/>
              </a:spcBef>
              <a:buSzTx/>
              <a:buFontTx/>
              <a:buNone/>
              <a:defRPr b="1" sz="3400"/>
            </a:lvl4pPr>
            <a:lvl5pPr marL="0" indent="1828800">
              <a:spcBef>
                <a:spcPts val="800"/>
              </a:spcBef>
              <a:buSzTx/>
              <a:buFontTx/>
              <a:buNone/>
              <a:defRPr b="1" sz="3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580293" y="2856653"/>
            <a:ext cx="4311228" cy="682414"/>
          </a:xfrm>
          <a:prstGeom prst="rect">
            <a:avLst/>
          </a:prstGeom>
        </p:spPr>
        <p:txBody>
          <a:bodyPr anchor="b"/>
          <a:lstStyle/>
          <a:p>
            <a:pPr marL="0" indent="0">
              <a:spcBef>
                <a:spcPts val="800"/>
              </a:spcBef>
              <a:buSzTx/>
              <a:buFontTx/>
              <a:buNone/>
              <a:defRPr b="1" sz="3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xfrm>
            <a:off x="2113279" y="1512147"/>
            <a:ext cx="8778242" cy="1219201"/>
          </a:xfrm>
          <a:prstGeom prst="rect">
            <a:avLst/>
          </a:prstGeom>
        </p:spPr>
        <p:txBody>
          <a:bodyPr anchor="ctr"/>
          <a:lstStyle>
            <a:lvl1pPr algn="ctr">
              <a:defRPr b="0" sz="6200"/>
            </a:lvl1p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sz="half"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2113279" y="2749973"/>
            <a:ext cx="3208869" cy="5003802"/>
          </a:xfrm>
          <a:prstGeom prst="rect">
            <a:avLst/>
          </a:prstGeom>
        </p:spPr>
        <p:txBody>
          <a:bodyPr/>
          <a:lstStyle/>
          <a:p>
            <a:pPr marL="0" indent="0">
              <a:spcBef>
                <a:spcPts val="400"/>
              </a:spcBef>
              <a:buSzTx/>
              <a:buFontTx/>
              <a:buNone/>
              <a:defRPr sz="18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3537374" y="6339840"/>
            <a:ext cx="5852161" cy="604521"/>
          </a:xfrm>
          <a:prstGeom prst="rect">
            <a:avLst/>
          </a:prstGeom>
        </p:spPr>
        <p:txBody>
          <a:bodyPr/>
          <a:lstStyle/>
          <a:p>
            <a:pPr/>
            <a:r>
              <a:t>Title Text</a:t>
            </a:r>
          </a:p>
        </p:txBody>
      </p:sp>
      <p:sp>
        <p:nvSpPr>
          <p:cNvPr id="83" name="Picture Placeholder 2"/>
          <p:cNvSpPr/>
          <p:nvPr>
            <p:ph type="pic" sz="half" idx="13"/>
          </p:nvPr>
        </p:nvSpPr>
        <p:spPr>
          <a:xfrm>
            <a:off x="3537374" y="1872826"/>
            <a:ext cx="5852161" cy="4389121"/>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3537374" y="6944360"/>
            <a:ext cx="5852161" cy="858521"/>
          </a:xfrm>
          <a:prstGeom prst="rect">
            <a:avLst/>
          </a:prstGeom>
        </p:spPr>
        <p:txBody>
          <a:bodyPr/>
          <a:lstStyle>
            <a:lvl1pPr marL="0" indent="0">
              <a:spcBef>
                <a:spcPts val="400"/>
              </a:spcBef>
              <a:buSzTx/>
              <a:buFontTx/>
              <a:buNone/>
              <a:defRPr sz="1800"/>
            </a:lvl1pPr>
            <a:lvl2pPr marL="0" indent="457200">
              <a:spcBef>
                <a:spcPts val="400"/>
              </a:spcBef>
              <a:buSzTx/>
              <a:buFontTx/>
              <a:buNone/>
              <a:defRPr sz="1800"/>
            </a:lvl2pPr>
            <a:lvl3pPr marL="0" indent="914400">
              <a:spcBef>
                <a:spcPts val="400"/>
              </a:spcBef>
              <a:buSzTx/>
              <a:buFontTx/>
              <a:buNone/>
              <a:defRPr sz="1800"/>
            </a:lvl3pPr>
            <a:lvl4pPr marL="0" indent="1371600">
              <a:spcBef>
                <a:spcPts val="400"/>
              </a:spcBef>
              <a:buSzTx/>
              <a:buFontTx/>
              <a:buNone/>
              <a:defRPr sz="1800"/>
            </a:lvl4pPr>
            <a:lvl5pPr marL="0" indent="1828800">
              <a:spcBef>
                <a:spcPts val="400"/>
              </a:spcBef>
              <a:buSzTx/>
              <a:buFontTx/>
              <a:buNone/>
              <a:defRPr sz="18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xfrm>
            <a:off x="2113279" y="1512147"/>
            <a:ext cx="8778242" cy="1219201"/>
          </a:xfrm>
          <a:prstGeom prst="rect">
            <a:avLst/>
          </a:prstGeom>
        </p:spPr>
        <p:txBody>
          <a:bodyPr anchor="ctr"/>
          <a:lstStyle>
            <a:lvl1pPr algn="ctr">
              <a:defRPr b="0" sz="6200"/>
            </a:lvl1pPr>
          </a:lstStyle>
          <a:p>
            <a:pPr/>
            <a:r>
              <a:t>Title Text</a:t>
            </a:r>
          </a:p>
        </p:txBody>
      </p:sp>
      <p:sp>
        <p:nvSpPr>
          <p:cNvPr id="93" name="Body Level One…"/>
          <p:cNvSpPr txBox="1"/>
          <p:nvPr>
            <p:ph type="body" sz="half" idx="1"/>
          </p:nvPr>
        </p:nvSpPr>
        <p:spPr>
          <a:xfrm>
            <a:off x="2113279" y="2926079"/>
            <a:ext cx="8778242" cy="4827695"/>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696960" y="1512147"/>
            <a:ext cx="2194561" cy="6241628"/>
          </a:xfrm>
          <a:prstGeom prst="rect">
            <a:avLst/>
          </a:prstGeom>
        </p:spPr>
        <p:txBody>
          <a:bodyPr anchor="ctr"/>
          <a:lstStyle>
            <a:lvl1pPr algn="ctr">
              <a:defRPr b="0" sz="6200"/>
            </a:lvl1pPr>
          </a:lstStyle>
          <a:p>
            <a:pPr/>
            <a:r>
              <a:t>Title Text</a:t>
            </a:r>
          </a:p>
        </p:txBody>
      </p:sp>
      <p:sp>
        <p:nvSpPr>
          <p:cNvPr id="102" name="Body Level One…"/>
          <p:cNvSpPr txBox="1"/>
          <p:nvPr>
            <p:ph type="body" sz="half" idx="1"/>
          </p:nvPr>
        </p:nvSpPr>
        <p:spPr>
          <a:xfrm>
            <a:off x="2113279" y="1512147"/>
            <a:ext cx="6421122" cy="624162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2113279" y="1510453"/>
            <a:ext cx="3208869" cy="123952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chor="b">
            <a:normAutofit fontScale="100000" lnSpcReduction="0"/>
          </a:bodyPr>
          <a:lstStyle/>
          <a:p>
            <a:pPr/>
            <a:r>
              <a:t>Title Text</a:t>
            </a:r>
          </a:p>
        </p:txBody>
      </p:sp>
      <p:sp>
        <p:nvSpPr>
          <p:cNvPr id="3" name="Body Level One…"/>
          <p:cNvSpPr txBox="1"/>
          <p:nvPr>
            <p:ph type="body" idx="1"/>
          </p:nvPr>
        </p:nvSpPr>
        <p:spPr>
          <a:xfrm>
            <a:off x="5438986" y="1510453"/>
            <a:ext cx="5452535" cy="6243321"/>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0568162" y="8024622"/>
            <a:ext cx="323359" cy="338837"/>
          </a:xfrm>
          <a:prstGeom prst="rect">
            <a:avLst/>
          </a:prstGeom>
          <a:ln w="12700">
            <a:miter lim="400000"/>
          </a:ln>
        </p:spPr>
        <p:txBody>
          <a:bodyPr wrap="none" lIns="48767" tIns="48767" rIns="48767" bIns="48767" anchor="ctr">
            <a:spAutoFit/>
          </a:bodyPr>
          <a:lstStyle>
            <a:lvl1pPr algn="r">
              <a:defRPr sz="16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1pPr>
      <a:lvl2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2pPr>
      <a:lvl3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3pPr>
      <a:lvl4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4pPr>
      <a:lvl5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5pPr>
      <a:lvl6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6pPr>
      <a:lvl7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7pPr>
      <a:lvl8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8pPr>
      <a:lvl9pPr marL="0" marR="0" indent="0" algn="l" defTabSz="650240" rtl="0" latinLnBrk="0">
        <a:lnSpc>
          <a:spcPct val="100000"/>
        </a:lnSpc>
        <a:spcBef>
          <a:spcPts val="0"/>
        </a:spcBef>
        <a:spcAft>
          <a:spcPts val="0"/>
        </a:spcAft>
        <a:buClrTx/>
        <a:buSzTx/>
        <a:buFontTx/>
        <a:buNone/>
        <a:tabLst/>
        <a:defRPr b="1" baseline="0" cap="none" i="0" spc="0" strike="noStrike" sz="2800" u="none">
          <a:ln>
            <a:noFill/>
          </a:ln>
          <a:solidFill>
            <a:srgbClr val="000000"/>
          </a:solidFill>
          <a:uFillTx/>
          <a:latin typeface="+mn-lt"/>
          <a:ea typeface="+mn-ea"/>
          <a:cs typeface="+mn-cs"/>
          <a:sym typeface="Calibri"/>
        </a:defRPr>
      </a:lvl9pPr>
    </p:titleStyle>
    <p:bodyStyle>
      <a:lvl1pPr marL="471487" marR="0" indent="-471487"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1pPr>
      <a:lvl2pPr marL="906235" marR="0" indent="-449035"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2pPr>
      <a:lvl3pPr marL="1333500" marR="0" indent="-41910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3pPr>
      <a:lvl4pPr marL="18745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4pPr>
      <a:lvl5pPr marL="23317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5pPr>
      <a:lvl6pPr marL="27889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6pPr>
      <a:lvl7pPr marL="32461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7pPr>
      <a:lvl8pPr marL="37033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8pPr>
      <a:lvl9pPr marL="4160520" marR="0" indent="-502920" algn="l" defTabSz="650240" rtl="0" latinLnBrk="0">
        <a:lnSpc>
          <a:spcPct val="100000"/>
        </a:lnSpc>
        <a:spcBef>
          <a:spcPts val="1000"/>
        </a:spcBef>
        <a:spcAft>
          <a:spcPts val="0"/>
        </a:spcAft>
        <a:buClrTx/>
        <a:buSzPct val="100000"/>
        <a:buFont typeface="Arial"/>
        <a:buChar char="•"/>
        <a:tabLst/>
        <a:defRPr b="0" baseline="0" cap="none" i="0" spc="0" strike="noStrike" sz="4400" u="none">
          <a:ln>
            <a:noFill/>
          </a:ln>
          <a:solidFill>
            <a:srgbClr val="000000"/>
          </a:solidFill>
          <a:uFillTx/>
          <a:latin typeface="+mn-lt"/>
          <a:ea typeface="+mn-ea"/>
          <a:cs typeface="+mn-cs"/>
          <a:sym typeface="Calibri"/>
        </a:defRPr>
      </a:lvl9pPr>
    </p:bodyStyle>
    <p:otherStyle>
      <a:lvl1pPr marL="0" marR="0" indent="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1pPr>
      <a:lvl2pPr marL="0" marR="0" indent="4572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2pPr>
      <a:lvl3pPr marL="0" marR="0" indent="9144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3pPr>
      <a:lvl4pPr marL="0" marR="0" indent="13716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4pPr>
      <a:lvl5pPr marL="0" marR="0" indent="18288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5pPr>
      <a:lvl6pPr marL="0" marR="0" indent="22860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6pPr>
      <a:lvl7pPr marL="0" marR="0" indent="27432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7pPr>
      <a:lvl8pPr marL="0" marR="0" indent="32004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8pPr>
      <a:lvl9pPr marL="0" marR="0" indent="3657600" algn="r" defTabSz="65024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terrielton.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 Id="rId3" Type="http://schemas.openxmlformats.org/officeDocument/2006/relationships/image" Target="../media/image1.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jpeg"/><Relationship Id="rId8" Type="http://schemas.openxmlformats.org/officeDocument/2006/relationships/image" Target="../media/image12.jpeg"/><Relationship Id="rId9" Type="http://schemas.openxmlformats.org/officeDocument/2006/relationships/image" Target="../media/image13.jpeg"/><Relationship Id="rId10"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 Id="rId3" Type="http://schemas.openxmlformats.org/officeDocument/2006/relationships/image" Target="../media/image17.jpeg"/><Relationship Id="rId4" Type="http://schemas.openxmlformats.org/officeDocument/2006/relationships/image" Target="../media/image3.png"/><Relationship Id="rId5" Type="http://schemas.openxmlformats.org/officeDocument/2006/relationships/image" Target="../media/image18.jpeg"/><Relationship Id="rId6" Type="http://schemas.openxmlformats.org/officeDocument/2006/relationships/image" Target="../media/image4.png"/><Relationship Id="rId7" Type="http://schemas.openxmlformats.org/officeDocument/2006/relationships/image" Target="../media/image19.jpeg"/><Relationship Id="rId8"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jpeg"/><Relationship Id="rId3" Type="http://schemas.openxmlformats.org/officeDocument/2006/relationships/image" Target="../media/image6.png"/><Relationship Id="rId4" Type="http://schemas.openxmlformats.org/officeDocument/2006/relationships/image" Target="../media/image21.jpeg"/><Relationship Id="rId5" Type="http://schemas.openxmlformats.org/officeDocument/2006/relationships/image" Target="../media/image7.png"/><Relationship Id="rId6" Type="http://schemas.openxmlformats.org/officeDocument/2006/relationships/image" Target="../media/image1.jpeg"/><Relationship Id="rId7" Type="http://schemas.openxmlformats.org/officeDocument/2006/relationships/image" Target="../media/image22.jpe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g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3.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24.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11.png"/><Relationship Id="rId7" Type="http://schemas.openxmlformats.org/officeDocument/2006/relationships/image" Target="../media/image29.jpeg"/><Relationship Id="rId8" Type="http://schemas.openxmlformats.org/officeDocument/2006/relationships/image" Target="../media/image30.jpeg"/><Relationship Id="rId9" Type="http://schemas.openxmlformats.org/officeDocument/2006/relationships/image" Target="../media/image31.jpeg"/><Relationship Id="rId10" Type="http://schemas.openxmlformats.org/officeDocument/2006/relationships/image" Target="../media/image32.jpeg"/><Relationship Id="rId11" Type="http://schemas.openxmlformats.org/officeDocument/2006/relationships/image" Target="../media/image33.jpeg"/><Relationship Id="rId12" Type="http://schemas.openxmlformats.org/officeDocument/2006/relationships/image" Target="../media/image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25.jpeg"/><Relationship Id="rId6" Type="http://schemas.openxmlformats.org/officeDocument/2006/relationships/image" Target="../media/image12.png"/><Relationship Id="rId7" Type="http://schemas.openxmlformats.org/officeDocument/2006/relationships/image" Target="../media/image37.jpeg"/><Relationship Id="rId8" Type="http://schemas.openxmlformats.org/officeDocument/2006/relationships/image" Target="../media/image38.jpeg"/><Relationship Id="rId9" Type="http://schemas.openxmlformats.org/officeDocument/2006/relationships/image" Target="../media/image39.jpeg"/><Relationship Id="rId10" Type="http://schemas.openxmlformats.org/officeDocument/2006/relationships/image" Target="../media/image40.jpeg"/><Relationship Id="rId11"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1.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1.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42.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 Id="rId3" Type="http://schemas.openxmlformats.org/officeDocument/2006/relationships/image" Target="../media/image16.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43.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18.png"/><Relationship Id="rId6" Type="http://schemas.openxmlformats.org/officeDocument/2006/relationships/image" Target="../media/image46.jpeg"/><Relationship Id="rId7" Type="http://schemas.openxmlformats.org/officeDocument/2006/relationships/image" Target="../media/image47.jpeg"/><Relationship Id="rId8" Type="http://schemas.openxmlformats.org/officeDocument/2006/relationships/image" Target="../media/image43.jpeg"/><Relationship Id="rId9" Type="http://schemas.openxmlformats.org/officeDocument/2006/relationships/image" Target="../media/image48.jpeg"/><Relationship Id="rId10" Type="http://schemas.openxmlformats.org/officeDocument/2006/relationships/image" Target="../media/image19.png"/><Relationship Id="rId11" Type="http://schemas.openxmlformats.org/officeDocument/2006/relationships/image" Target="../media/image49.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0.jpe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 name="Picture 3" descr="Picture 3"/>
          <p:cNvPicPr>
            <a:picLocks noChangeAspect="1"/>
          </p:cNvPicPr>
          <p:nvPr/>
        </p:nvPicPr>
        <p:blipFill>
          <a:blip r:embed="rId2">
            <a:extLst/>
          </a:blip>
          <a:stretch>
            <a:fillRect/>
          </a:stretch>
        </p:blipFill>
        <p:spPr>
          <a:xfrm>
            <a:off x="1625599" y="756676"/>
            <a:ext cx="9753602" cy="4803664"/>
          </a:xfrm>
          <a:prstGeom prst="rect">
            <a:avLst/>
          </a:prstGeom>
          <a:ln w="12700">
            <a:miter lim="400000"/>
          </a:ln>
        </p:spPr>
      </p:pic>
      <p:grpSp>
        <p:nvGrpSpPr>
          <p:cNvPr id="115" name="Content Placeholder 2"/>
          <p:cNvGrpSpPr/>
          <p:nvPr/>
        </p:nvGrpSpPr>
        <p:grpSpPr>
          <a:xfrm>
            <a:off x="1174877" y="2167374"/>
            <a:ext cx="2829561" cy="3812542"/>
            <a:chOff x="0" y="0"/>
            <a:chExt cx="2829560" cy="3812540"/>
          </a:xfrm>
        </p:grpSpPr>
        <p:pic>
          <p:nvPicPr>
            <p:cNvPr id="114" name="Content Placeholder 2" descr="Content Placeholder 2"/>
            <p:cNvPicPr>
              <a:picLocks noChangeAspect="1"/>
            </p:cNvPicPr>
            <p:nvPr/>
          </p:nvPicPr>
          <p:blipFill>
            <a:blip r:embed="rId3">
              <a:alphaModFix amt="72877"/>
              <a:extLst/>
            </a:blip>
            <a:stretch>
              <a:fillRect/>
            </a:stretch>
          </p:blipFill>
          <p:spPr>
            <a:xfrm>
              <a:off x="114299" y="114300"/>
              <a:ext cx="2600962" cy="3571241"/>
            </a:xfrm>
            <a:prstGeom prst="rect">
              <a:avLst/>
            </a:prstGeom>
            <a:ln>
              <a:noFill/>
            </a:ln>
            <a:effectLst/>
          </p:spPr>
        </p:pic>
        <p:pic>
          <p:nvPicPr>
            <p:cNvPr id="113" name="Content Placeholder 2" descr="Content Placeholder 2"/>
            <p:cNvPicPr>
              <a:picLocks noChangeAspect="0"/>
            </p:cNvPicPr>
            <p:nvPr/>
          </p:nvPicPr>
          <p:blipFill>
            <a:blip r:embed="rId4">
              <a:alphaModFix amt="72877"/>
              <a:extLst/>
            </a:blip>
            <a:stretch>
              <a:fillRect/>
            </a:stretch>
          </p:blipFill>
          <p:spPr>
            <a:xfrm>
              <a:off x="-1" y="0"/>
              <a:ext cx="2829562" cy="3812541"/>
            </a:xfrm>
            <a:prstGeom prst="rect">
              <a:avLst/>
            </a:prstGeom>
            <a:effectLst/>
          </p:spPr>
        </p:pic>
      </p:grpSp>
      <p:sp>
        <p:nvSpPr>
          <p:cNvPr id="116" name="Title 1"/>
          <p:cNvSpPr txBox="1"/>
          <p:nvPr>
            <p:ph type="ctrTitle"/>
          </p:nvPr>
        </p:nvSpPr>
        <p:spPr>
          <a:xfrm>
            <a:off x="3621461" y="2854937"/>
            <a:ext cx="8737795" cy="1568028"/>
          </a:xfrm>
          <a:prstGeom prst="rect">
            <a:avLst/>
          </a:prstGeom>
        </p:spPr>
        <p:txBody>
          <a:bodyPr/>
          <a:lstStyle>
            <a:lvl1pPr>
              <a:defRPr b="1" sz="5600">
                <a:latin typeface="Calibri Light"/>
                <a:ea typeface="Calibri Light"/>
                <a:cs typeface="Calibri Light"/>
                <a:sym typeface="Calibri Light"/>
              </a:defRPr>
            </a:lvl1pPr>
          </a:lstStyle>
          <a:p>
            <a:pPr/>
            <a:r>
              <a:t>Leading in a 3.0 World</a:t>
            </a:r>
          </a:p>
        </p:txBody>
      </p:sp>
      <p:sp>
        <p:nvSpPr>
          <p:cNvPr id="117" name="Subtitle 2"/>
          <p:cNvSpPr txBox="1"/>
          <p:nvPr>
            <p:ph type="subTitle" sz="quarter" idx="1"/>
          </p:nvPr>
        </p:nvSpPr>
        <p:spPr>
          <a:xfrm>
            <a:off x="6628908" y="6255538"/>
            <a:ext cx="4113821" cy="1171823"/>
          </a:xfrm>
          <a:prstGeom prst="rect">
            <a:avLst/>
          </a:prstGeom>
        </p:spPr>
        <p:txBody>
          <a:bodyPr/>
          <a:lstStyle/>
          <a:p>
            <a:pPr defTabSz="487680">
              <a:lnSpc>
                <a:spcPct val="90000"/>
              </a:lnSpc>
              <a:spcBef>
                <a:spcPts val="800"/>
              </a:spcBef>
              <a:defRPr sz="3300">
                <a:latin typeface="Calibri Light"/>
                <a:ea typeface="Calibri Light"/>
                <a:cs typeface="Calibri Light"/>
                <a:sym typeface="Calibri Light"/>
              </a:defRPr>
            </a:pPr>
            <a:r>
              <a:t>Terri Martinson Elton</a:t>
            </a:r>
          </a:p>
          <a:p>
            <a:pPr defTabSz="487680">
              <a:lnSpc>
                <a:spcPct val="90000"/>
              </a:lnSpc>
              <a:spcBef>
                <a:spcPts val="800"/>
              </a:spcBef>
              <a:defRPr sz="3300">
                <a:latin typeface="Calibri Light"/>
                <a:ea typeface="Calibri Light"/>
                <a:cs typeface="Calibri Light"/>
                <a:sym typeface="Calibri Light"/>
              </a:defRPr>
            </a:pPr>
            <a:r>
              <a:rPr u="sng">
                <a:solidFill>
                  <a:srgbClr val="0000FF"/>
                </a:solidFill>
                <a:uFill>
                  <a:solidFill>
                    <a:srgbClr val="0000FF"/>
                  </a:solidFill>
                </a:uFill>
                <a:hlinkClick r:id="rId5" invalidUrl="" action="" tgtFrame="" tooltip="" history="1" highlightClick="0" endSnd="0"/>
              </a:rPr>
              <a:t>terrielton.com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sp>
        <p:nvSpPr>
          <p:cNvPr id="120" name="Title 1"/>
          <p:cNvSpPr txBox="1"/>
          <p:nvPr>
            <p:ph type="title"/>
          </p:nvPr>
        </p:nvSpPr>
        <p:spPr>
          <a:xfrm>
            <a:off x="3048384" y="4267115"/>
            <a:ext cx="8814968" cy="1219370"/>
          </a:xfrm>
          <a:prstGeom prst="rect">
            <a:avLst/>
          </a:prstGeom>
        </p:spPr>
        <p:txBody>
          <a:bodyPr/>
          <a:lstStyle>
            <a:lvl1pPr algn="ctr">
              <a:defRPr cap="none" sz="6200">
                <a:latin typeface="Calibri Light"/>
                <a:ea typeface="Calibri Light"/>
                <a:cs typeface="Calibri Light"/>
                <a:sym typeface="Calibri Light"/>
              </a:defRPr>
            </a:lvl1pPr>
          </a:lstStyle>
          <a:p>
            <a:pPr/>
            <a:r>
              <a:t>Structure matters!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images-1.jpg" descr="images-1.jpg"/>
          <p:cNvPicPr>
            <a:picLocks noChangeAspect="1"/>
          </p:cNvPicPr>
          <p:nvPr/>
        </p:nvPicPr>
        <p:blipFill>
          <a:blip r:embed="rId2">
            <a:extLst/>
          </a:blip>
          <a:stretch>
            <a:fillRect/>
          </a:stretch>
        </p:blipFill>
        <p:spPr>
          <a:xfrm>
            <a:off x="5714135" y="6195956"/>
            <a:ext cx="2857501" cy="2857501"/>
          </a:xfrm>
          <a:prstGeom prst="rect">
            <a:avLst/>
          </a:prstGeom>
          <a:ln w="12700">
            <a:miter lim="400000"/>
          </a:ln>
        </p:spPr>
      </p:pic>
      <p:sp>
        <p:nvSpPr>
          <p:cNvPr id="123" name="Title 1"/>
          <p:cNvSpPr txBox="1"/>
          <p:nvPr>
            <p:ph type="title"/>
          </p:nvPr>
        </p:nvSpPr>
        <p:spPr>
          <a:xfrm>
            <a:off x="2361508" y="3643115"/>
            <a:ext cx="9562754" cy="2380582"/>
          </a:xfrm>
          <a:prstGeom prst="rect">
            <a:avLst/>
          </a:prstGeom>
        </p:spPr>
        <p:txBody>
          <a:bodyPr/>
          <a:lstStyle/>
          <a:p>
            <a:pPr algn="ctr" defTabSz="578713">
              <a:defRPr b="0" cap="none" sz="4984">
                <a:latin typeface="Calibri Light"/>
                <a:ea typeface="Calibri Light"/>
                <a:cs typeface="Calibri Light"/>
                <a:sym typeface="Calibri Light"/>
              </a:defRPr>
            </a:pPr>
            <a:r>
              <a:t>Structures put together</a:t>
            </a:r>
          </a:p>
          <a:p>
            <a:pPr algn="ctr" defTabSz="578713">
              <a:defRPr b="0" cap="none" sz="4984">
                <a:latin typeface="Calibri Light"/>
                <a:ea typeface="Calibri Light"/>
                <a:cs typeface="Calibri Light"/>
                <a:sym typeface="Calibri Light"/>
              </a:defRPr>
            </a:pPr>
            <a:r>
              <a:rPr b="1"/>
              <a:t>similar</a:t>
            </a:r>
            <a:r>
              <a:t> </a:t>
            </a:r>
            <a:r>
              <a:rPr b="1"/>
              <a:t>components</a:t>
            </a:r>
            <a:endParaRPr b="1"/>
          </a:p>
          <a:p>
            <a:pPr algn="ctr" defTabSz="578713">
              <a:defRPr b="0" cap="none" sz="4984">
                <a:latin typeface="Calibri Light"/>
                <a:ea typeface="Calibri Light"/>
                <a:cs typeface="Calibri Light"/>
                <a:sym typeface="Calibri Light"/>
              </a:defRPr>
            </a:pPr>
            <a:r>
              <a:t>in different ways.</a:t>
            </a:r>
          </a:p>
        </p:txBody>
      </p:sp>
      <p:pic>
        <p:nvPicPr>
          <p:cNvPr id="124" name="Picture 8" descr="Picture 8"/>
          <p:cNvPicPr>
            <a:picLocks noChangeAspect="1"/>
          </p:cNvPicPr>
          <p:nvPr/>
        </p:nvPicPr>
        <p:blipFill>
          <a:blip r:embed="rId3">
            <a:alphaModFix amt="62640"/>
            <a:extLst/>
          </a:blip>
          <a:srcRect l="25000" t="30662" r="0" b="32987"/>
          <a:stretch>
            <a:fillRect/>
          </a:stretch>
        </p:blipFill>
        <p:spPr>
          <a:xfrm rot="16200000">
            <a:off x="-3418441" y="3742840"/>
            <a:ext cx="9501329" cy="2268013"/>
          </a:xfrm>
          <a:prstGeom prst="rect">
            <a:avLst/>
          </a:prstGeom>
          <a:ln w="12700">
            <a:miter lim="400000"/>
          </a:ln>
        </p:spPr>
      </p:pic>
      <p:pic>
        <p:nvPicPr>
          <p:cNvPr id="125" name="download-4.jpg" descr="download-4.jpg"/>
          <p:cNvPicPr>
            <a:picLocks noChangeAspect="1"/>
          </p:cNvPicPr>
          <p:nvPr/>
        </p:nvPicPr>
        <p:blipFill>
          <a:blip r:embed="rId4">
            <a:extLst/>
          </a:blip>
          <a:stretch>
            <a:fillRect/>
          </a:stretch>
        </p:blipFill>
        <p:spPr>
          <a:xfrm>
            <a:off x="5338154" y="1548935"/>
            <a:ext cx="3609462" cy="1921922"/>
          </a:xfrm>
          <a:prstGeom prst="rect">
            <a:avLst/>
          </a:prstGeom>
          <a:ln w="12700">
            <a:miter lim="400000"/>
          </a:ln>
        </p:spPr>
      </p:pic>
      <p:pic>
        <p:nvPicPr>
          <p:cNvPr id="126" name="images-2.jpg" descr="images-2.jpg"/>
          <p:cNvPicPr>
            <a:picLocks noChangeAspect="1"/>
          </p:cNvPicPr>
          <p:nvPr/>
        </p:nvPicPr>
        <p:blipFill>
          <a:blip r:embed="rId5">
            <a:extLst/>
          </a:blip>
          <a:stretch>
            <a:fillRect/>
          </a:stretch>
        </p:blipFill>
        <p:spPr>
          <a:xfrm>
            <a:off x="2836534" y="6468460"/>
            <a:ext cx="2908301" cy="2794001"/>
          </a:xfrm>
          <a:prstGeom prst="rect">
            <a:avLst/>
          </a:prstGeom>
          <a:ln w="12700">
            <a:miter lim="400000"/>
          </a:ln>
        </p:spPr>
      </p:pic>
      <p:pic>
        <p:nvPicPr>
          <p:cNvPr id="127" name="images.jpg" descr="images.jpg"/>
          <p:cNvPicPr>
            <a:picLocks noChangeAspect="1"/>
          </p:cNvPicPr>
          <p:nvPr/>
        </p:nvPicPr>
        <p:blipFill>
          <a:blip r:embed="rId6">
            <a:extLst/>
          </a:blip>
          <a:stretch>
            <a:fillRect/>
          </a:stretch>
        </p:blipFill>
        <p:spPr>
          <a:xfrm>
            <a:off x="8656368" y="6597835"/>
            <a:ext cx="3111501" cy="26162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9" name="images-4.jpg" descr="images-4.jpg"/>
          <p:cNvPicPr>
            <a:picLocks noChangeAspect="1"/>
          </p:cNvPicPr>
          <p:nvPr/>
        </p:nvPicPr>
        <p:blipFill>
          <a:blip r:embed="rId2">
            <a:extLst/>
          </a:blip>
          <a:stretch>
            <a:fillRect/>
          </a:stretch>
        </p:blipFill>
        <p:spPr>
          <a:xfrm>
            <a:off x="4568119" y="7109962"/>
            <a:ext cx="1971606" cy="1971606"/>
          </a:xfrm>
          <a:prstGeom prst="rect">
            <a:avLst/>
          </a:prstGeom>
          <a:ln w="12700">
            <a:miter lim="400000"/>
          </a:ln>
        </p:spPr>
      </p:pic>
      <p:sp>
        <p:nvSpPr>
          <p:cNvPr id="130" name="Title 1"/>
          <p:cNvSpPr txBox="1"/>
          <p:nvPr>
            <p:ph type="title"/>
          </p:nvPr>
        </p:nvSpPr>
        <p:spPr>
          <a:xfrm>
            <a:off x="2190105" y="4077144"/>
            <a:ext cx="9562754" cy="1314725"/>
          </a:xfrm>
          <a:prstGeom prst="rect">
            <a:avLst/>
          </a:prstGeom>
        </p:spPr>
        <p:txBody>
          <a:bodyPr/>
          <a:lstStyle/>
          <a:p>
            <a:pPr algn="ctr" defTabSz="474675">
              <a:defRPr b="0" cap="none" sz="4088">
                <a:latin typeface="Calibri Light"/>
                <a:ea typeface="Calibri Light"/>
                <a:cs typeface="Calibri Light"/>
                <a:sym typeface="Calibri Light"/>
              </a:defRPr>
            </a:pPr>
            <a:r>
              <a:t>All structures were designed for </a:t>
            </a:r>
          </a:p>
          <a:p>
            <a:pPr algn="ctr" defTabSz="474675">
              <a:defRPr b="0" cap="none" sz="4088">
                <a:latin typeface="Calibri Light"/>
                <a:ea typeface="Calibri Light"/>
                <a:cs typeface="Calibri Light"/>
                <a:sym typeface="Calibri Light"/>
              </a:defRPr>
            </a:pPr>
            <a:r>
              <a:rPr b="1"/>
              <a:t>different</a:t>
            </a:r>
            <a:r>
              <a:t> </a:t>
            </a:r>
            <a:r>
              <a:rPr b="1"/>
              <a:t>purposes</a:t>
            </a:r>
            <a:r>
              <a:t>.</a:t>
            </a:r>
          </a:p>
        </p:txBody>
      </p:sp>
      <p:pic>
        <p:nvPicPr>
          <p:cNvPr id="131" name="images.jpg" descr="images.jpg"/>
          <p:cNvPicPr>
            <a:picLocks noChangeAspect="1"/>
          </p:cNvPicPr>
          <p:nvPr/>
        </p:nvPicPr>
        <p:blipFill>
          <a:blip r:embed="rId3">
            <a:extLst/>
          </a:blip>
          <a:stretch>
            <a:fillRect/>
          </a:stretch>
        </p:blipFill>
        <p:spPr>
          <a:xfrm>
            <a:off x="9725696" y="5883646"/>
            <a:ext cx="1971606" cy="1962843"/>
          </a:xfrm>
          <a:prstGeom prst="rect">
            <a:avLst/>
          </a:prstGeom>
          <a:ln w="12700">
            <a:miter lim="400000"/>
          </a:ln>
        </p:spPr>
      </p:pic>
      <p:pic>
        <p:nvPicPr>
          <p:cNvPr id="132" name="Glasslock-18-Piece-Container-Set_20171006-172948_fullsize.jpg" descr="Glasslock-18-Piece-Container-Set_20171006-172948_fullsize.jpg"/>
          <p:cNvPicPr>
            <a:picLocks noChangeAspect="1"/>
          </p:cNvPicPr>
          <p:nvPr/>
        </p:nvPicPr>
        <p:blipFill>
          <a:blip r:embed="rId4">
            <a:extLst/>
          </a:blip>
          <a:stretch>
            <a:fillRect/>
          </a:stretch>
        </p:blipFill>
        <p:spPr>
          <a:xfrm>
            <a:off x="9670538" y="1802913"/>
            <a:ext cx="3276050" cy="2184034"/>
          </a:xfrm>
          <a:prstGeom prst="rect">
            <a:avLst/>
          </a:prstGeom>
          <a:ln w="12700">
            <a:miter lim="400000"/>
          </a:ln>
        </p:spPr>
      </p:pic>
      <p:pic>
        <p:nvPicPr>
          <p:cNvPr id="133" name="download-1.jpg" descr="download-1.jpg"/>
          <p:cNvPicPr>
            <a:picLocks noChangeAspect="1"/>
          </p:cNvPicPr>
          <p:nvPr/>
        </p:nvPicPr>
        <p:blipFill>
          <a:blip r:embed="rId5">
            <a:extLst/>
          </a:blip>
          <a:stretch>
            <a:fillRect/>
          </a:stretch>
        </p:blipFill>
        <p:spPr>
          <a:xfrm>
            <a:off x="2876586" y="1868416"/>
            <a:ext cx="2053028" cy="2053028"/>
          </a:xfrm>
          <a:prstGeom prst="rect">
            <a:avLst/>
          </a:prstGeom>
          <a:ln w="12700">
            <a:miter lim="400000"/>
          </a:ln>
        </p:spPr>
      </p:pic>
      <p:pic>
        <p:nvPicPr>
          <p:cNvPr id="134" name="images-1.jpg" descr="images-1.jpg"/>
          <p:cNvPicPr>
            <a:picLocks noChangeAspect="1"/>
          </p:cNvPicPr>
          <p:nvPr/>
        </p:nvPicPr>
        <p:blipFill>
          <a:blip r:embed="rId6">
            <a:extLst/>
          </a:blip>
          <a:stretch>
            <a:fillRect/>
          </a:stretch>
        </p:blipFill>
        <p:spPr>
          <a:xfrm>
            <a:off x="6001544" y="1459543"/>
            <a:ext cx="2597064" cy="2125824"/>
          </a:xfrm>
          <a:prstGeom prst="rect">
            <a:avLst/>
          </a:prstGeom>
          <a:ln w="12700">
            <a:miter lim="400000"/>
          </a:ln>
        </p:spPr>
      </p:pic>
      <p:pic>
        <p:nvPicPr>
          <p:cNvPr id="135" name="images-2.jpg" descr="images-2.jpg"/>
          <p:cNvPicPr>
            <a:picLocks noChangeAspect="1"/>
          </p:cNvPicPr>
          <p:nvPr/>
        </p:nvPicPr>
        <p:blipFill>
          <a:blip r:embed="rId7">
            <a:extLst/>
          </a:blip>
          <a:stretch>
            <a:fillRect/>
          </a:stretch>
        </p:blipFill>
        <p:spPr>
          <a:xfrm>
            <a:off x="7030472" y="5547569"/>
            <a:ext cx="1527405" cy="2634997"/>
          </a:xfrm>
          <a:prstGeom prst="rect">
            <a:avLst/>
          </a:prstGeom>
          <a:ln w="12700">
            <a:miter lim="400000"/>
          </a:ln>
        </p:spPr>
      </p:pic>
      <p:pic>
        <p:nvPicPr>
          <p:cNvPr id="136" name="images-3.jpg" descr="images-3.jpg"/>
          <p:cNvPicPr>
            <a:picLocks noChangeAspect="1"/>
          </p:cNvPicPr>
          <p:nvPr/>
        </p:nvPicPr>
        <p:blipFill>
          <a:blip r:embed="rId8">
            <a:extLst/>
          </a:blip>
          <a:srcRect l="0" t="26185" r="0" b="0"/>
          <a:stretch>
            <a:fillRect/>
          </a:stretch>
        </p:blipFill>
        <p:spPr>
          <a:xfrm>
            <a:off x="2876583" y="5243016"/>
            <a:ext cx="2053028" cy="2327569"/>
          </a:xfrm>
          <a:prstGeom prst="rect">
            <a:avLst/>
          </a:prstGeom>
          <a:ln w="12700">
            <a:miter lim="400000"/>
          </a:ln>
        </p:spPr>
      </p:pic>
      <p:pic>
        <p:nvPicPr>
          <p:cNvPr id="137" name="download-2.jpg" descr="download-2.jpg"/>
          <p:cNvPicPr>
            <a:picLocks noChangeAspect="1"/>
          </p:cNvPicPr>
          <p:nvPr/>
        </p:nvPicPr>
        <p:blipFill>
          <a:blip r:embed="rId9">
            <a:extLst/>
          </a:blip>
          <a:stretch>
            <a:fillRect/>
          </a:stretch>
        </p:blipFill>
        <p:spPr>
          <a:xfrm>
            <a:off x="10833693" y="4013146"/>
            <a:ext cx="1605281" cy="1442721"/>
          </a:xfrm>
          <a:prstGeom prst="rect">
            <a:avLst/>
          </a:prstGeom>
          <a:ln w="12700">
            <a:miter lim="400000"/>
          </a:ln>
        </p:spPr>
      </p:pic>
      <p:pic>
        <p:nvPicPr>
          <p:cNvPr id="138" name="Picture 8" descr="Picture 8"/>
          <p:cNvPicPr>
            <a:picLocks noChangeAspect="1"/>
          </p:cNvPicPr>
          <p:nvPr/>
        </p:nvPicPr>
        <p:blipFill>
          <a:blip r:embed="rId10">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Title 1"/>
          <p:cNvSpPr txBox="1"/>
          <p:nvPr/>
        </p:nvSpPr>
        <p:spPr>
          <a:xfrm>
            <a:off x="2581928" y="6390767"/>
            <a:ext cx="9562755" cy="2114275"/>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normAutofit fontScale="100000" lnSpcReduction="0"/>
          </a:bodyPr>
          <a:lstStyle/>
          <a:p>
            <a:pPr algn="ctr" defTabSz="520192">
              <a:defRPr sz="4480">
                <a:latin typeface="Calibri Light"/>
                <a:ea typeface="Calibri Light"/>
                <a:cs typeface="Calibri Light"/>
                <a:sym typeface="Calibri Light"/>
              </a:defRPr>
            </a:pPr>
            <a:r>
              <a:t>Each structure is created </a:t>
            </a:r>
          </a:p>
          <a:p>
            <a:pPr algn="ctr" defTabSz="520192">
              <a:defRPr sz="4480">
                <a:latin typeface="Calibri Light"/>
                <a:ea typeface="Calibri Light"/>
                <a:cs typeface="Calibri Light"/>
                <a:sym typeface="Calibri Light"/>
              </a:defRPr>
            </a:pPr>
            <a:r>
              <a:t>to </a:t>
            </a:r>
            <a:r>
              <a:rPr b="1"/>
              <a:t>accomplish</a:t>
            </a:r>
            <a:r>
              <a:t> and/or </a:t>
            </a:r>
          </a:p>
          <a:p>
            <a:pPr algn="ctr" defTabSz="520192">
              <a:defRPr sz="4480">
                <a:latin typeface="Calibri Light"/>
                <a:ea typeface="Calibri Light"/>
                <a:cs typeface="Calibri Light"/>
                <a:sym typeface="Calibri Light"/>
              </a:defRPr>
            </a:pPr>
            <a:r>
              <a:rPr b="1"/>
              <a:t>accelerate</a:t>
            </a:r>
            <a:r>
              <a:t> </a:t>
            </a:r>
            <a:r>
              <a:rPr b="1"/>
              <a:t>a mission</a:t>
            </a:r>
            <a:r>
              <a:t>.</a:t>
            </a:r>
          </a:p>
        </p:txBody>
      </p:sp>
      <p:pic>
        <p:nvPicPr>
          <p:cNvPr id="141" name="images-7.jpg" descr="images-7.jpg"/>
          <p:cNvPicPr>
            <a:picLocks noChangeAspect="1"/>
          </p:cNvPicPr>
          <p:nvPr/>
        </p:nvPicPr>
        <p:blipFill>
          <a:blip r:embed="rId2">
            <a:extLst/>
          </a:blip>
          <a:stretch>
            <a:fillRect/>
          </a:stretch>
        </p:blipFill>
        <p:spPr>
          <a:xfrm>
            <a:off x="2931392" y="2426646"/>
            <a:ext cx="1521314" cy="3201097"/>
          </a:xfrm>
          <a:prstGeom prst="rect">
            <a:avLst/>
          </a:prstGeom>
          <a:ln w="12700">
            <a:miter lim="400000"/>
          </a:ln>
        </p:spPr>
      </p:pic>
      <p:pic>
        <p:nvPicPr>
          <p:cNvPr id="142" name="download-6.jpg" descr="download-6.jpg"/>
          <p:cNvPicPr>
            <a:picLocks noChangeAspect="1"/>
          </p:cNvPicPr>
          <p:nvPr/>
        </p:nvPicPr>
        <p:blipFill>
          <a:blip r:embed="rId3">
            <a:extLst/>
          </a:blip>
          <a:stretch>
            <a:fillRect/>
          </a:stretch>
        </p:blipFill>
        <p:spPr>
          <a:xfrm>
            <a:off x="4869827" y="2680053"/>
            <a:ext cx="3643562" cy="2694282"/>
          </a:xfrm>
          <a:prstGeom prst="rect">
            <a:avLst/>
          </a:prstGeom>
          <a:ln w="12700">
            <a:miter lim="400000"/>
          </a:ln>
        </p:spPr>
      </p:pic>
      <p:pic>
        <p:nvPicPr>
          <p:cNvPr id="143" name="Organizational-Chart-19-...jpg" descr="Organizational-Chart-19-...jpg"/>
          <p:cNvPicPr>
            <a:picLocks noChangeAspect="1"/>
          </p:cNvPicPr>
          <p:nvPr/>
        </p:nvPicPr>
        <p:blipFill>
          <a:blip r:embed="rId4">
            <a:extLst/>
          </a:blip>
          <a:stretch>
            <a:fillRect/>
          </a:stretch>
        </p:blipFill>
        <p:spPr>
          <a:xfrm>
            <a:off x="8682312" y="2818609"/>
            <a:ext cx="3616279" cy="2694282"/>
          </a:xfrm>
          <a:prstGeom prst="rect">
            <a:avLst/>
          </a:prstGeom>
          <a:ln w="12700">
            <a:miter lim="400000"/>
          </a:ln>
        </p:spPr>
      </p:pic>
      <p:pic>
        <p:nvPicPr>
          <p:cNvPr id="144" name="Picture 8" descr="Picture 8"/>
          <p:cNvPicPr>
            <a:picLocks noChangeAspect="1"/>
          </p:cNvPicPr>
          <p:nvPr/>
        </p:nvPicPr>
        <p:blipFill>
          <a:blip r:embed="rId5">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itle 1"/>
          <p:cNvSpPr txBox="1"/>
          <p:nvPr>
            <p:ph type="title"/>
          </p:nvPr>
        </p:nvSpPr>
        <p:spPr>
          <a:xfrm>
            <a:off x="6218016" y="2158119"/>
            <a:ext cx="5467221" cy="5932110"/>
          </a:xfrm>
          <a:prstGeom prst="rect">
            <a:avLst/>
          </a:prstGeom>
        </p:spPr>
        <p:txBody>
          <a:bodyPr/>
          <a:lstStyle/>
          <a:p>
            <a:pPr algn="ctr" defTabSz="546201">
              <a:defRPr b="0" cap="none" sz="4703">
                <a:latin typeface="Helvetica Neue"/>
                <a:ea typeface="Helvetica Neue"/>
                <a:cs typeface="Helvetica Neue"/>
                <a:sym typeface="Helvetica Neue"/>
              </a:defRPr>
            </a:pPr>
            <a:r>
              <a:rPr>
                <a:latin typeface="Calibri Light"/>
                <a:ea typeface="Calibri Light"/>
                <a:cs typeface="Calibri Light"/>
                <a:sym typeface="Calibri Light"/>
              </a:rPr>
              <a:t>Embedded within all structures are </a:t>
            </a:r>
            <a:r>
              <a:rPr b="1">
                <a:latin typeface="Calibri Light"/>
                <a:ea typeface="Calibri Light"/>
                <a:cs typeface="Calibri Light"/>
                <a:sym typeface="Calibri Light"/>
              </a:rPr>
              <a:t>core</a:t>
            </a:r>
            <a:r>
              <a:rPr>
                <a:latin typeface="Calibri Light"/>
                <a:ea typeface="Calibri Light"/>
                <a:cs typeface="Calibri Light"/>
                <a:sym typeface="Calibri Light"/>
              </a:rPr>
              <a:t> </a:t>
            </a:r>
            <a:r>
              <a:rPr b="1">
                <a:latin typeface="Calibri Light"/>
                <a:ea typeface="Calibri Light"/>
                <a:cs typeface="Calibri Light"/>
                <a:sym typeface="Calibri Light"/>
              </a:rPr>
              <a:t>values.</a:t>
            </a:r>
            <a:r>
              <a:rPr>
                <a:latin typeface="Calibri Light"/>
                <a:ea typeface="Calibri Light"/>
                <a:cs typeface="Calibri Light"/>
                <a:sym typeface="Calibri Light"/>
              </a:rPr>
              <a:t> </a:t>
            </a:r>
            <a:endParaRPr>
              <a:latin typeface="Calibri Light"/>
              <a:ea typeface="Calibri Light"/>
              <a:cs typeface="Calibri Light"/>
              <a:sym typeface="Calibri Light"/>
            </a:endParaRPr>
          </a:p>
          <a:p>
            <a:pPr algn="ctr" defTabSz="546201">
              <a:defRPr b="0" cap="none" sz="4703">
                <a:latin typeface="Helvetica Neue"/>
                <a:ea typeface="Helvetica Neue"/>
                <a:cs typeface="Helvetica Neue"/>
                <a:sym typeface="Helvetica Neue"/>
              </a:defRPr>
            </a:pPr>
            <a:r>
              <a:rPr>
                <a:latin typeface="Calibri Light"/>
                <a:ea typeface="Calibri Light"/>
                <a:cs typeface="Calibri Light"/>
                <a:sym typeface="Calibri Light"/>
              </a:rPr>
              <a:t>Structures are designed to privilege and prioritize certain values.</a:t>
            </a:r>
            <a:r>
              <a:t> </a:t>
            </a:r>
          </a:p>
        </p:txBody>
      </p:sp>
      <p:pic>
        <p:nvPicPr>
          <p:cNvPr id="147"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grpSp>
        <p:nvGrpSpPr>
          <p:cNvPr id="150" name="barn+restoration+ontario.jpg"/>
          <p:cNvGrpSpPr/>
          <p:nvPr/>
        </p:nvGrpSpPr>
        <p:grpSpPr>
          <a:xfrm>
            <a:off x="623499" y="6770022"/>
            <a:ext cx="5138660" cy="2295719"/>
            <a:chOff x="0" y="0"/>
            <a:chExt cx="5138659" cy="2295718"/>
          </a:xfrm>
        </p:grpSpPr>
        <p:pic>
          <p:nvPicPr>
            <p:cNvPr id="149" name="barn+restoration+ontario.jpg" descr="barn+restoration+ontario.jpg"/>
            <p:cNvPicPr>
              <a:picLocks noChangeAspect="1"/>
            </p:cNvPicPr>
            <p:nvPr/>
          </p:nvPicPr>
          <p:blipFill>
            <a:blip r:embed="rId3">
              <a:extLst/>
            </a:blip>
            <a:stretch>
              <a:fillRect/>
            </a:stretch>
          </p:blipFill>
          <p:spPr>
            <a:xfrm>
              <a:off x="114299" y="114300"/>
              <a:ext cx="4910061" cy="2054419"/>
            </a:xfrm>
            <a:prstGeom prst="rect">
              <a:avLst/>
            </a:prstGeom>
            <a:ln>
              <a:noFill/>
            </a:ln>
            <a:effectLst/>
          </p:spPr>
        </p:pic>
        <p:pic>
          <p:nvPicPr>
            <p:cNvPr id="148" name="barn+restoration+ontario.jpg" descr="barn+restoration+ontario.jpg"/>
            <p:cNvPicPr>
              <a:picLocks noChangeAspect="0"/>
            </p:cNvPicPr>
            <p:nvPr/>
          </p:nvPicPr>
          <p:blipFill>
            <a:blip r:embed="rId4">
              <a:extLst/>
            </a:blip>
            <a:stretch>
              <a:fillRect/>
            </a:stretch>
          </p:blipFill>
          <p:spPr>
            <a:xfrm>
              <a:off x="0" y="0"/>
              <a:ext cx="5138660" cy="2295719"/>
            </a:xfrm>
            <a:prstGeom prst="rect">
              <a:avLst/>
            </a:prstGeom>
            <a:effectLst/>
          </p:spPr>
        </p:pic>
      </p:grpSp>
      <p:grpSp>
        <p:nvGrpSpPr>
          <p:cNvPr id="153" name="images-8.jpg"/>
          <p:cNvGrpSpPr/>
          <p:nvPr/>
        </p:nvGrpSpPr>
        <p:grpSpPr>
          <a:xfrm>
            <a:off x="1865686" y="756706"/>
            <a:ext cx="2654287" cy="2721620"/>
            <a:chOff x="0" y="0"/>
            <a:chExt cx="2654286" cy="2721618"/>
          </a:xfrm>
        </p:grpSpPr>
        <p:pic>
          <p:nvPicPr>
            <p:cNvPr id="152" name="images-8.jpg" descr="images-8.jpg"/>
            <p:cNvPicPr>
              <a:picLocks noChangeAspect="1"/>
            </p:cNvPicPr>
            <p:nvPr/>
          </p:nvPicPr>
          <p:blipFill>
            <a:blip r:embed="rId5">
              <a:extLst/>
            </a:blip>
            <a:stretch>
              <a:fillRect/>
            </a:stretch>
          </p:blipFill>
          <p:spPr>
            <a:xfrm>
              <a:off x="114300" y="114300"/>
              <a:ext cx="2425687" cy="2480319"/>
            </a:xfrm>
            <a:prstGeom prst="rect">
              <a:avLst/>
            </a:prstGeom>
            <a:ln>
              <a:noFill/>
            </a:ln>
            <a:effectLst/>
          </p:spPr>
        </p:pic>
        <p:pic>
          <p:nvPicPr>
            <p:cNvPr id="151" name="images-8.jpg" descr="images-8.jpg"/>
            <p:cNvPicPr>
              <a:picLocks noChangeAspect="0"/>
            </p:cNvPicPr>
            <p:nvPr/>
          </p:nvPicPr>
          <p:blipFill>
            <a:blip r:embed="rId6">
              <a:extLst/>
            </a:blip>
            <a:stretch>
              <a:fillRect/>
            </a:stretch>
          </p:blipFill>
          <p:spPr>
            <a:xfrm>
              <a:off x="0" y="0"/>
              <a:ext cx="2654287" cy="2721619"/>
            </a:xfrm>
            <a:prstGeom prst="rect">
              <a:avLst/>
            </a:prstGeom>
            <a:effectLst/>
          </p:spPr>
        </p:pic>
      </p:grpSp>
      <p:grpSp>
        <p:nvGrpSpPr>
          <p:cNvPr id="156" name="download.jpg"/>
          <p:cNvGrpSpPr/>
          <p:nvPr/>
        </p:nvGrpSpPr>
        <p:grpSpPr>
          <a:xfrm>
            <a:off x="1605329" y="3631924"/>
            <a:ext cx="3175001" cy="2997201"/>
            <a:chOff x="0" y="0"/>
            <a:chExt cx="3175000" cy="2997200"/>
          </a:xfrm>
        </p:grpSpPr>
        <p:pic>
          <p:nvPicPr>
            <p:cNvPr id="155" name="download.jpg" descr="download.jpg"/>
            <p:cNvPicPr>
              <a:picLocks noChangeAspect="1"/>
            </p:cNvPicPr>
            <p:nvPr/>
          </p:nvPicPr>
          <p:blipFill>
            <a:blip r:embed="rId7">
              <a:extLst/>
            </a:blip>
            <a:stretch>
              <a:fillRect/>
            </a:stretch>
          </p:blipFill>
          <p:spPr>
            <a:xfrm>
              <a:off x="114300" y="114300"/>
              <a:ext cx="2946400" cy="2755900"/>
            </a:xfrm>
            <a:prstGeom prst="rect">
              <a:avLst/>
            </a:prstGeom>
            <a:ln>
              <a:noFill/>
            </a:ln>
            <a:effectLst/>
          </p:spPr>
        </p:pic>
        <p:pic>
          <p:nvPicPr>
            <p:cNvPr id="154" name="download.jpg" descr="download.jpg"/>
            <p:cNvPicPr>
              <a:picLocks noChangeAspect="0"/>
            </p:cNvPicPr>
            <p:nvPr/>
          </p:nvPicPr>
          <p:blipFill>
            <a:blip r:embed="rId8">
              <a:extLst/>
            </a:blip>
            <a:stretch>
              <a:fillRect/>
            </a:stretch>
          </p:blipFill>
          <p:spPr>
            <a:xfrm>
              <a:off x="0" y="0"/>
              <a:ext cx="3175000" cy="2997200"/>
            </a:xfrm>
            <a:prstGeom prst="rect">
              <a:avLst/>
            </a:prstGeom>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Title 1"/>
          <p:cNvSpPr txBox="1"/>
          <p:nvPr>
            <p:ph type="title"/>
          </p:nvPr>
        </p:nvSpPr>
        <p:spPr>
          <a:xfrm>
            <a:off x="2549775" y="879377"/>
            <a:ext cx="5026668" cy="4963126"/>
          </a:xfrm>
          <a:prstGeom prst="rect">
            <a:avLst/>
          </a:prstGeom>
        </p:spPr>
        <p:txBody>
          <a:bodyPr/>
          <a:lstStyle/>
          <a:p>
            <a:pPr algn="ctr" defTabSz="474675">
              <a:defRPr b="0" cap="none" sz="4088">
                <a:latin typeface="Calibri Light"/>
                <a:ea typeface="Calibri Light"/>
                <a:cs typeface="Calibri Light"/>
                <a:sym typeface="Calibri Light"/>
              </a:defRPr>
            </a:pPr>
            <a:r>
              <a:t>Structures have </a:t>
            </a:r>
            <a:r>
              <a:rPr b="1"/>
              <a:t>lifespans.</a:t>
            </a:r>
            <a:r>
              <a:t> </a:t>
            </a:r>
          </a:p>
          <a:p>
            <a:pPr algn="ctr" defTabSz="474675">
              <a:defRPr b="0" cap="none" sz="4088">
                <a:latin typeface="Calibri Light"/>
                <a:ea typeface="Calibri Light"/>
                <a:cs typeface="Calibri Light"/>
                <a:sym typeface="Calibri Light"/>
              </a:defRPr>
            </a:pPr>
            <a:r>
              <a:t>Keeping organizations vital requires tending, recycling, repurposing, and/or reconfiguring.</a:t>
            </a:r>
          </a:p>
        </p:txBody>
      </p:sp>
      <p:grpSp>
        <p:nvGrpSpPr>
          <p:cNvPr id="161" name="images-13.jpg"/>
          <p:cNvGrpSpPr/>
          <p:nvPr/>
        </p:nvGrpSpPr>
        <p:grpSpPr>
          <a:xfrm>
            <a:off x="9176364" y="606243"/>
            <a:ext cx="2751145" cy="2763845"/>
            <a:chOff x="0" y="0"/>
            <a:chExt cx="2751144" cy="2763844"/>
          </a:xfrm>
        </p:grpSpPr>
        <p:pic>
          <p:nvPicPr>
            <p:cNvPr id="160" name="images-13.jpg" descr="images-13.jpg"/>
            <p:cNvPicPr>
              <a:picLocks noChangeAspect="1"/>
            </p:cNvPicPr>
            <p:nvPr/>
          </p:nvPicPr>
          <p:blipFill>
            <a:blip r:embed="rId2">
              <a:extLst/>
            </a:blip>
            <a:stretch>
              <a:fillRect/>
            </a:stretch>
          </p:blipFill>
          <p:spPr>
            <a:xfrm>
              <a:off x="114300" y="114300"/>
              <a:ext cx="2522545" cy="2522545"/>
            </a:xfrm>
            <a:prstGeom prst="rect">
              <a:avLst/>
            </a:prstGeom>
            <a:ln>
              <a:noFill/>
            </a:ln>
            <a:effectLst/>
          </p:spPr>
        </p:pic>
        <p:pic>
          <p:nvPicPr>
            <p:cNvPr id="159" name="images-13.jpg" descr="images-13.jpg"/>
            <p:cNvPicPr>
              <a:picLocks noChangeAspect="0"/>
            </p:cNvPicPr>
            <p:nvPr/>
          </p:nvPicPr>
          <p:blipFill>
            <a:blip r:embed="rId3">
              <a:extLst/>
            </a:blip>
            <a:stretch>
              <a:fillRect/>
            </a:stretch>
          </p:blipFill>
          <p:spPr>
            <a:xfrm>
              <a:off x="0" y="0"/>
              <a:ext cx="2751145" cy="2763845"/>
            </a:xfrm>
            <a:prstGeom prst="rect">
              <a:avLst/>
            </a:prstGeom>
            <a:effectLst/>
          </p:spPr>
        </p:pic>
      </p:grpSp>
      <p:grpSp>
        <p:nvGrpSpPr>
          <p:cNvPr id="164" name="images-14.jpg"/>
          <p:cNvGrpSpPr/>
          <p:nvPr/>
        </p:nvGrpSpPr>
        <p:grpSpPr>
          <a:xfrm>
            <a:off x="7102780" y="5632040"/>
            <a:ext cx="5026668" cy="3422627"/>
            <a:chOff x="0" y="0"/>
            <a:chExt cx="5026666" cy="3422625"/>
          </a:xfrm>
        </p:grpSpPr>
        <p:pic>
          <p:nvPicPr>
            <p:cNvPr id="163" name="images-14.jpg" descr="images-14.jpg"/>
            <p:cNvPicPr>
              <a:picLocks noChangeAspect="1"/>
            </p:cNvPicPr>
            <p:nvPr/>
          </p:nvPicPr>
          <p:blipFill>
            <a:blip r:embed="rId4">
              <a:extLst/>
            </a:blip>
            <a:stretch>
              <a:fillRect/>
            </a:stretch>
          </p:blipFill>
          <p:spPr>
            <a:xfrm>
              <a:off x="114300" y="114300"/>
              <a:ext cx="4798067" cy="3181326"/>
            </a:xfrm>
            <a:prstGeom prst="rect">
              <a:avLst/>
            </a:prstGeom>
            <a:ln>
              <a:noFill/>
            </a:ln>
            <a:effectLst/>
          </p:spPr>
        </p:pic>
        <p:pic>
          <p:nvPicPr>
            <p:cNvPr id="162" name="images-14.jpg" descr="images-14.jpg"/>
            <p:cNvPicPr>
              <a:picLocks noChangeAspect="0"/>
            </p:cNvPicPr>
            <p:nvPr/>
          </p:nvPicPr>
          <p:blipFill>
            <a:blip r:embed="rId5">
              <a:extLst/>
            </a:blip>
            <a:stretch>
              <a:fillRect/>
            </a:stretch>
          </p:blipFill>
          <p:spPr>
            <a:xfrm>
              <a:off x="0" y="-1"/>
              <a:ext cx="5026667" cy="3422627"/>
            </a:xfrm>
            <a:prstGeom prst="rect">
              <a:avLst/>
            </a:prstGeom>
            <a:effectLst/>
          </p:spPr>
        </p:pic>
      </p:grpSp>
      <p:pic>
        <p:nvPicPr>
          <p:cNvPr id="165" name="Picture 8" descr="Picture 8"/>
          <p:cNvPicPr>
            <a:picLocks noChangeAspect="1"/>
          </p:cNvPicPr>
          <p:nvPr/>
        </p:nvPicPr>
        <p:blipFill>
          <a:blip r:embed="rId6">
            <a:alphaModFix amt="62640"/>
            <a:extLst/>
          </a:blip>
          <a:srcRect l="25000" t="30662" r="0" b="32987"/>
          <a:stretch>
            <a:fillRect/>
          </a:stretch>
        </p:blipFill>
        <p:spPr>
          <a:xfrm rot="16200000">
            <a:off x="-3493697" y="3742723"/>
            <a:ext cx="9501329" cy="2268013"/>
          </a:xfrm>
          <a:prstGeom prst="rect">
            <a:avLst/>
          </a:prstGeom>
          <a:ln w="12700">
            <a:miter lim="400000"/>
          </a:ln>
        </p:spPr>
      </p:pic>
      <p:grpSp>
        <p:nvGrpSpPr>
          <p:cNvPr id="168" name="download-8.jpg"/>
          <p:cNvGrpSpPr/>
          <p:nvPr/>
        </p:nvGrpSpPr>
        <p:grpSpPr>
          <a:xfrm>
            <a:off x="3416827" y="6381710"/>
            <a:ext cx="2660228" cy="2672928"/>
            <a:chOff x="0" y="0"/>
            <a:chExt cx="2660226" cy="2672926"/>
          </a:xfrm>
        </p:grpSpPr>
        <p:pic>
          <p:nvPicPr>
            <p:cNvPr id="167" name="download-8.jpg" descr="download-8.jpg"/>
            <p:cNvPicPr>
              <a:picLocks noChangeAspect="1"/>
            </p:cNvPicPr>
            <p:nvPr/>
          </p:nvPicPr>
          <p:blipFill>
            <a:blip r:embed="rId7">
              <a:extLst/>
            </a:blip>
            <a:stretch>
              <a:fillRect/>
            </a:stretch>
          </p:blipFill>
          <p:spPr>
            <a:xfrm>
              <a:off x="114300" y="114300"/>
              <a:ext cx="2431627" cy="2431627"/>
            </a:xfrm>
            <a:prstGeom prst="rect">
              <a:avLst/>
            </a:prstGeom>
            <a:ln>
              <a:noFill/>
            </a:ln>
            <a:effectLst/>
          </p:spPr>
        </p:pic>
        <p:pic>
          <p:nvPicPr>
            <p:cNvPr id="166" name="download-8.jpg" descr="download-8.jpg"/>
            <p:cNvPicPr>
              <a:picLocks noChangeAspect="0"/>
            </p:cNvPicPr>
            <p:nvPr/>
          </p:nvPicPr>
          <p:blipFill>
            <a:blip r:embed="rId8">
              <a:extLst/>
            </a:blip>
            <a:stretch>
              <a:fillRect/>
            </a:stretch>
          </p:blipFill>
          <p:spPr>
            <a:xfrm>
              <a:off x="0" y="0"/>
              <a:ext cx="2660227" cy="2672927"/>
            </a:xfrm>
            <a:prstGeom prst="rect">
              <a:avLst/>
            </a:prstGeom>
            <a:effectLst/>
          </p:spPr>
        </p:pic>
      </p:grpSp>
      <p:grpSp>
        <p:nvGrpSpPr>
          <p:cNvPr id="171" name="images.png"/>
          <p:cNvGrpSpPr/>
          <p:nvPr/>
        </p:nvGrpSpPr>
        <p:grpSpPr>
          <a:xfrm>
            <a:off x="9671344" y="3652224"/>
            <a:ext cx="1761185" cy="1697680"/>
            <a:chOff x="0" y="0"/>
            <a:chExt cx="1761183" cy="1697678"/>
          </a:xfrm>
        </p:grpSpPr>
        <p:pic>
          <p:nvPicPr>
            <p:cNvPr id="170" name="images.png" descr="images.png"/>
            <p:cNvPicPr>
              <a:picLocks noChangeAspect="1"/>
            </p:cNvPicPr>
            <p:nvPr/>
          </p:nvPicPr>
          <p:blipFill>
            <a:blip r:embed="rId9">
              <a:extLst/>
            </a:blip>
            <a:stretch>
              <a:fillRect/>
            </a:stretch>
          </p:blipFill>
          <p:spPr>
            <a:xfrm>
              <a:off x="114300" y="114300"/>
              <a:ext cx="1532584" cy="1456379"/>
            </a:xfrm>
            <a:prstGeom prst="rect">
              <a:avLst/>
            </a:prstGeom>
            <a:ln>
              <a:noFill/>
            </a:ln>
            <a:effectLst/>
          </p:spPr>
        </p:pic>
        <p:pic>
          <p:nvPicPr>
            <p:cNvPr id="169" name="images.png" descr="images.png"/>
            <p:cNvPicPr>
              <a:picLocks noChangeAspect="0"/>
            </p:cNvPicPr>
            <p:nvPr/>
          </p:nvPicPr>
          <p:blipFill>
            <a:blip r:embed="rId10">
              <a:extLst/>
            </a:blip>
            <a:stretch>
              <a:fillRect/>
            </a:stretch>
          </p:blipFill>
          <p:spPr>
            <a:xfrm>
              <a:off x="0" y="0"/>
              <a:ext cx="1761184" cy="1697679"/>
            </a:xfrm>
            <a:prstGeom prst="rect">
              <a:avLst/>
            </a:prstGeom>
            <a:effectLst/>
          </p:spPr>
        </p:pic>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itle 1"/>
          <p:cNvSpPr txBox="1"/>
          <p:nvPr>
            <p:ph type="title"/>
          </p:nvPr>
        </p:nvSpPr>
        <p:spPr>
          <a:xfrm>
            <a:off x="3048384" y="4267115"/>
            <a:ext cx="8814968" cy="1219370"/>
          </a:xfrm>
          <a:prstGeom prst="rect">
            <a:avLst/>
          </a:prstGeom>
        </p:spPr>
        <p:txBody>
          <a:bodyPr/>
          <a:lstStyle>
            <a:lvl1pPr algn="ctr" defTabSz="481177">
              <a:defRPr cap="none" sz="4588">
                <a:latin typeface="Calibri Light"/>
                <a:ea typeface="Calibri Light"/>
                <a:cs typeface="Calibri Light"/>
                <a:sym typeface="Calibri Light"/>
              </a:defRPr>
            </a:lvl1pPr>
          </a:lstStyle>
          <a:p>
            <a:pPr/>
            <a:r>
              <a:t>The Evolution of Organizations</a:t>
            </a:r>
          </a:p>
        </p:txBody>
      </p:sp>
      <p:pic>
        <p:nvPicPr>
          <p:cNvPr id="174" name="Picture 8" descr="Picture 8"/>
          <p:cNvPicPr>
            <a:picLocks noChangeAspect="1"/>
          </p:cNvPicPr>
          <p:nvPr/>
        </p:nvPicPr>
        <p:blipFill>
          <a:blip r:embed="rId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p>
        </p:txBody>
      </p:sp>
      <p:pic>
        <p:nvPicPr>
          <p:cNvPr id="177" name="Picture 2" descr="Picture 2"/>
          <p:cNvPicPr>
            <a:picLocks noChangeAspect="1"/>
          </p:cNvPicPr>
          <p:nvPr/>
        </p:nvPicPr>
        <p:blipFill>
          <a:blip r:embed="rId3">
            <a:extLst/>
          </a:blip>
          <a:stretch>
            <a:fillRect/>
          </a:stretch>
        </p:blipFill>
        <p:spPr>
          <a:xfrm>
            <a:off x="1835450" y="3062210"/>
            <a:ext cx="2135802" cy="2064413"/>
          </a:xfrm>
          <a:prstGeom prst="rect">
            <a:avLst/>
          </a:prstGeom>
          <a:ln w="12700">
            <a:miter lim="400000"/>
          </a:ln>
        </p:spPr>
      </p:pic>
      <p:sp>
        <p:nvSpPr>
          <p:cNvPr id="178" name="1.0 - Hierarchies…"/>
          <p:cNvSpPr txBox="1"/>
          <p:nvPr>
            <p:ph type="body" sz="half" idx="1"/>
          </p:nvPr>
        </p:nvSpPr>
        <p:spPr>
          <a:xfrm>
            <a:off x="5337096" y="2070820"/>
            <a:ext cx="7118950" cy="5611960"/>
          </a:xfrm>
          <a:prstGeom prst="rect">
            <a:avLst/>
          </a:prstGeom>
        </p:spPr>
        <p:txBody>
          <a:bodyPr/>
          <a:lstStyle/>
          <a:p>
            <a:pPr marL="0" indent="0" defTabSz="513689">
              <a:spcBef>
                <a:spcPts val="800"/>
              </a:spcBef>
              <a:buSzTx/>
              <a:buFontTx/>
              <a:buNone/>
              <a:defRPr b="1" sz="3476"/>
            </a:pPr>
            <a:r>
              <a:t>1.0 - Hierarchies</a:t>
            </a:r>
          </a:p>
          <a:p>
            <a:pPr marL="344712" indent="-344712" defTabSz="513689">
              <a:spcBef>
                <a:spcPts val="800"/>
              </a:spcBef>
              <a:buFontTx/>
              <a:defRPr sz="2686"/>
            </a:pPr>
            <a:r>
              <a:rPr b="1"/>
              <a:t>Organizational</a:t>
            </a:r>
            <a:r>
              <a:t> </a:t>
            </a:r>
            <a:r>
              <a:rPr i="1"/>
              <a:t>chart</a:t>
            </a:r>
          </a:p>
          <a:p>
            <a:pPr marL="344712" indent="-344712" defTabSz="513689">
              <a:spcBef>
                <a:spcPts val="800"/>
              </a:spcBef>
              <a:buFontTx/>
              <a:defRPr sz="2686"/>
            </a:pPr>
            <a:r>
              <a:t>Clear centralized </a:t>
            </a:r>
            <a:r>
              <a:rPr b="1" i="1"/>
              <a:t>communication</a:t>
            </a:r>
          </a:p>
          <a:p>
            <a:pPr marL="344712" indent="-344712" defTabSz="513689">
              <a:spcBef>
                <a:spcPts val="800"/>
              </a:spcBef>
              <a:buFontTx/>
              <a:defRPr sz="2686"/>
            </a:pPr>
            <a:r>
              <a:rPr b="1" i="1"/>
              <a:t>Production</a:t>
            </a:r>
            <a:r>
              <a:t> is key</a:t>
            </a:r>
          </a:p>
          <a:p>
            <a:pPr marL="344712" indent="-344712" defTabSz="513689">
              <a:spcBef>
                <a:spcPts val="800"/>
              </a:spcBef>
              <a:buFontTx/>
              <a:defRPr sz="2686"/>
            </a:pPr>
            <a:r>
              <a:t>Good for </a:t>
            </a:r>
            <a:r>
              <a:rPr i="1"/>
              <a:t>routine</a:t>
            </a:r>
            <a:r>
              <a:t>/quality control/solving known </a:t>
            </a:r>
            <a:r>
              <a:rPr b="1"/>
              <a:t>problems</a:t>
            </a:r>
          </a:p>
          <a:p>
            <a:pPr marL="344712" indent="-344712" defTabSz="513689">
              <a:spcBef>
                <a:spcPts val="800"/>
              </a:spcBef>
              <a:buFontTx/>
              <a:defRPr sz="2686"/>
            </a:pPr>
            <a:r>
              <a:rPr b="1" i="1"/>
              <a:t>People</a:t>
            </a:r>
            <a:r>
              <a:t> specialize and are to be managed</a:t>
            </a:r>
          </a:p>
          <a:p>
            <a:pPr marL="344712" indent="-344712" defTabSz="513689">
              <a:spcBef>
                <a:spcPts val="800"/>
              </a:spcBef>
              <a:buFontTx/>
              <a:defRPr sz="2686"/>
            </a:pPr>
            <a:r>
              <a:t>Direction/</a:t>
            </a:r>
            <a:r>
              <a:rPr b="1"/>
              <a:t>vision</a:t>
            </a:r>
            <a:r>
              <a:t> decided from the top - </a:t>
            </a:r>
            <a:r>
              <a:rPr i="1"/>
              <a:t>flows down</a:t>
            </a:r>
            <a:endParaRPr i="1"/>
          </a:p>
          <a:p>
            <a:pPr marL="344712" indent="-344712" defTabSz="513689">
              <a:spcBef>
                <a:spcPts val="800"/>
              </a:spcBef>
              <a:buFontTx/>
              <a:defRPr sz="2686"/>
            </a:pPr>
            <a:r>
              <a:rPr b="1"/>
              <a:t>Work</a:t>
            </a:r>
            <a:r>
              <a:t> </a:t>
            </a:r>
            <a:r>
              <a:rPr i="1"/>
              <a:t>flows up</a:t>
            </a:r>
          </a:p>
          <a:p>
            <a:pPr marL="344712" indent="-344712" defTabSz="513689">
              <a:spcBef>
                <a:spcPts val="800"/>
              </a:spcBef>
              <a:buFontTx/>
              <a:defRPr sz="2686"/>
            </a:pPr>
            <a:r>
              <a:t>Universal </a:t>
            </a:r>
            <a:r>
              <a:rPr b="1" i="1"/>
              <a:t>practices</a:t>
            </a:r>
            <a:r>
              <a:t> - apply across contexts</a:t>
            </a:r>
          </a:p>
        </p:txBody>
      </p:sp>
      <p:sp>
        <p:nvSpPr>
          <p:cNvPr id="179" name="Title 3"/>
          <p:cNvSpPr txBox="1"/>
          <p:nvPr>
            <p:ph type="title"/>
          </p:nvPr>
        </p:nvSpPr>
        <p:spPr>
          <a:xfrm>
            <a:off x="1687106" y="1510453"/>
            <a:ext cx="2432490" cy="1239521"/>
          </a:xfrm>
          <a:prstGeom prst="rect">
            <a:avLst/>
          </a:prstGeom>
        </p:spPr>
        <p:txBody>
          <a:bodyPr/>
          <a:lstStyle/>
          <a:p>
            <a:pPr algn="ctr" defTabSz="487680">
              <a:defRPr sz="2850"/>
            </a:pPr>
            <a:r>
              <a:t>Organizations </a:t>
            </a:r>
            <a:br/>
            <a:r>
              <a:t>1.0</a:t>
            </a:r>
          </a:p>
        </p:txBody>
      </p:sp>
      <p:sp>
        <p:nvSpPr>
          <p:cNvPr id="180" name="Born in the Modern Era"/>
          <p:cNvSpPr txBox="1"/>
          <p:nvPr/>
        </p:nvSpPr>
        <p:spPr>
          <a:xfrm>
            <a:off x="1562596" y="5438859"/>
            <a:ext cx="2681510" cy="950823"/>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algn="ctr">
              <a:defRPr b="1" sz="2800">
                <a:latin typeface="Helvetica Neue"/>
                <a:ea typeface="Helvetica Neue"/>
                <a:cs typeface="Helvetica Neue"/>
                <a:sym typeface="Helvetica Neue"/>
              </a:defRPr>
            </a:lvl1pPr>
          </a:lstStyle>
          <a:p>
            <a:pPr>
              <a:defRPr b="0"/>
            </a:pPr>
            <a:r>
              <a:rPr b="1"/>
              <a:t>Born in the Modern Era</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itle 3"/>
          <p:cNvSpPr txBox="1"/>
          <p:nvPr>
            <p:ph type="title"/>
          </p:nvPr>
        </p:nvSpPr>
        <p:spPr>
          <a:xfrm>
            <a:off x="1687106" y="1510453"/>
            <a:ext cx="2432490" cy="1239521"/>
          </a:xfrm>
          <a:prstGeom prst="rect">
            <a:avLst/>
          </a:prstGeom>
        </p:spPr>
        <p:txBody>
          <a:bodyPr/>
          <a:lstStyle/>
          <a:p>
            <a:pPr algn="ctr" defTabSz="487680">
              <a:defRPr sz="2850"/>
            </a:pPr>
            <a:r>
              <a:t>Organizations </a:t>
            </a:r>
            <a:br/>
            <a:r>
              <a:t>1.0</a:t>
            </a:r>
          </a:p>
        </p:txBody>
      </p:sp>
      <p:sp>
        <p:nvSpPr>
          <p:cNvPr id="185"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p>
        </p:txBody>
      </p:sp>
      <p:pic>
        <p:nvPicPr>
          <p:cNvPr id="186" name="Picture 2" descr="Picture 2"/>
          <p:cNvPicPr>
            <a:picLocks noChangeAspect="1"/>
          </p:cNvPicPr>
          <p:nvPr/>
        </p:nvPicPr>
        <p:blipFill>
          <a:blip r:embed="rId3">
            <a:extLst/>
          </a:blip>
          <a:stretch>
            <a:fillRect/>
          </a:stretch>
        </p:blipFill>
        <p:spPr>
          <a:xfrm>
            <a:off x="1835450" y="3062210"/>
            <a:ext cx="2135802" cy="2064413"/>
          </a:xfrm>
          <a:prstGeom prst="rect">
            <a:avLst/>
          </a:prstGeom>
          <a:ln w="12700">
            <a:miter lim="400000"/>
          </a:ln>
        </p:spPr>
      </p:pic>
      <p:sp>
        <p:nvSpPr>
          <p:cNvPr id="187" name="Born in the Modern Era"/>
          <p:cNvSpPr txBox="1"/>
          <p:nvPr/>
        </p:nvSpPr>
        <p:spPr>
          <a:xfrm>
            <a:off x="1562596" y="5438859"/>
            <a:ext cx="2681510" cy="950822"/>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algn="ctr">
              <a:defRPr b="1" sz="2800">
                <a:latin typeface="Helvetica Neue"/>
                <a:ea typeface="Helvetica Neue"/>
                <a:cs typeface="Helvetica Neue"/>
                <a:sym typeface="Helvetica Neue"/>
              </a:defRPr>
            </a:lvl1pPr>
          </a:lstStyle>
          <a:p>
            <a:pPr>
              <a:defRPr b="0"/>
            </a:pPr>
            <a:r>
              <a:rPr b="1"/>
              <a:t>Born in the Modern Era</a:t>
            </a:r>
          </a:p>
        </p:txBody>
      </p:sp>
      <p:sp>
        <p:nvSpPr>
          <p:cNvPr id="188" name="Information Flow…"/>
          <p:cNvSpPr txBox="1"/>
          <p:nvPr/>
        </p:nvSpPr>
        <p:spPr>
          <a:xfrm>
            <a:off x="4863757" y="1296586"/>
            <a:ext cx="3642410" cy="31963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4">
                    <a:satOff val="-1335"/>
                    <a:lumOff val="-10274"/>
                  </a:schemeClr>
                </a:solidFill>
                <a:latin typeface="Calibri Light"/>
                <a:ea typeface="Calibri Light"/>
                <a:cs typeface="Calibri Light"/>
                <a:sym typeface="Calibri Light"/>
              </a:defRPr>
            </a:pPr>
            <a:r>
              <a:rPr i="1"/>
              <a:t>Information Flow</a:t>
            </a:r>
          </a:p>
          <a:p>
            <a:pPr marL="340894" indent="-340894">
              <a:buSzPct val="100000"/>
              <a:buChar char="•"/>
              <a:defRPr>
                <a:latin typeface="Calibri Light"/>
                <a:ea typeface="Calibri Light"/>
                <a:cs typeface="Calibri Light"/>
                <a:sym typeface="Calibri Light"/>
              </a:defRPr>
            </a:pPr>
            <a:r>
              <a:rPr b="1"/>
              <a:t>Centralized </a:t>
            </a:r>
            <a:r>
              <a:t>and</a:t>
            </a:r>
            <a:r>
              <a:rPr b="1"/>
              <a:t> Controlled</a:t>
            </a:r>
            <a:r>
              <a:t> </a:t>
            </a:r>
          </a:p>
          <a:p>
            <a:pPr marL="300789" indent="-300789">
              <a:buSzPct val="100000"/>
              <a:buChar char="•"/>
              <a:defRPr b="1">
                <a:latin typeface="Calibri Light"/>
                <a:ea typeface="Calibri Light"/>
                <a:cs typeface="Calibri Light"/>
                <a:sym typeface="Calibri Light"/>
              </a:defRPr>
            </a:pPr>
            <a:r>
              <a:rPr b="0"/>
              <a:t>Clear</a:t>
            </a:r>
            <a:r>
              <a:t> guidelines policies, boundaries</a:t>
            </a:r>
          </a:p>
          <a:p>
            <a:pPr marL="340894" indent="-340894">
              <a:buSzPct val="100000"/>
              <a:buChar char="•"/>
              <a:defRPr>
                <a:latin typeface="Calibri Light"/>
                <a:ea typeface="Calibri Light"/>
                <a:cs typeface="Calibri Light"/>
                <a:sym typeface="Calibri Light"/>
              </a:defRPr>
            </a:pPr>
            <a:r>
              <a:t>designed for </a:t>
            </a:r>
            <a:r>
              <a:rPr b="1"/>
              <a:t>efficiency</a:t>
            </a:r>
            <a:endParaRPr b="1"/>
          </a:p>
          <a:p>
            <a:pPr marL="340894" indent="-340894">
              <a:buSzPct val="100000"/>
              <a:buChar char="•"/>
              <a:defRPr>
                <a:latin typeface="Calibri Light"/>
                <a:ea typeface="Calibri Light"/>
                <a:cs typeface="Calibri Light"/>
                <a:sym typeface="Calibri Light"/>
              </a:defRPr>
            </a:pPr>
            <a:r>
              <a:t>look to </a:t>
            </a:r>
            <a:r>
              <a:rPr b="1"/>
              <a:t>past</a:t>
            </a:r>
            <a:r>
              <a:t> for best practices or standards</a:t>
            </a:r>
          </a:p>
        </p:txBody>
      </p:sp>
      <p:sp>
        <p:nvSpPr>
          <p:cNvPr id="189" name="Communication…"/>
          <p:cNvSpPr txBox="1"/>
          <p:nvPr/>
        </p:nvSpPr>
        <p:spPr>
          <a:xfrm>
            <a:off x="4863757" y="4812380"/>
            <a:ext cx="3642410" cy="35646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3">
                    <a:satOff val="-6373"/>
                    <a:lumOff val="-10823"/>
                  </a:schemeClr>
                </a:solidFill>
                <a:latin typeface="Calibri Light"/>
                <a:ea typeface="Calibri Light"/>
                <a:cs typeface="Calibri Light"/>
                <a:sym typeface="Calibri Light"/>
              </a:defRPr>
            </a:pPr>
            <a:r>
              <a:rPr i="1"/>
              <a:t>Communication</a:t>
            </a:r>
          </a:p>
          <a:p>
            <a:pPr marL="340894" indent="-340894">
              <a:buSzPct val="100000"/>
              <a:buChar char="•"/>
              <a:defRPr>
                <a:latin typeface="Calibri Light"/>
                <a:ea typeface="Calibri Light"/>
                <a:cs typeface="Calibri Light"/>
                <a:sym typeface="Calibri Light"/>
              </a:defRPr>
            </a:pPr>
            <a:r>
              <a:rPr b="1"/>
              <a:t>flow</a:t>
            </a:r>
            <a:r>
              <a:t> is predictable - create pattern, use it.</a:t>
            </a:r>
          </a:p>
          <a:p>
            <a:pPr marL="340894" indent="-340894">
              <a:buSzPct val="100000"/>
              <a:buChar char="•"/>
              <a:defRPr>
                <a:latin typeface="Calibri Light"/>
                <a:ea typeface="Calibri Light"/>
                <a:cs typeface="Calibri Light"/>
                <a:sym typeface="Calibri Light"/>
              </a:defRPr>
            </a:pPr>
            <a:r>
              <a:rPr b="1"/>
              <a:t>Regulatory</a:t>
            </a:r>
            <a:r>
              <a:t> or franchise model</a:t>
            </a:r>
          </a:p>
          <a:p>
            <a:pPr marL="340894" indent="-340894">
              <a:buSzPct val="100000"/>
              <a:buChar char="•"/>
              <a:defRPr>
                <a:latin typeface="Calibri Light"/>
                <a:ea typeface="Calibri Light"/>
                <a:cs typeface="Calibri Light"/>
                <a:sym typeface="Calibri Light"/>
              </a:defRPr>
            </a:pPr>
            <a:r>
              <a:t>Value excellence or </a:t>
            </a:r>
            <a:r>
              <a:rPr b="1"/>
              <a:t>quality</a:t>
            </a:r>
            <a:r>
              <a:t> </a:t>
            </a:r>
            <a:r>
              <a:rPr b="1"/>
              <a:t>control</a:t>
            </a:r>
            <a:endParaRPr b="1"/>
          </a:p>
          <a:p>
            <a:pPr marL="340894" indent="-340894">
              <a:buSzPct val="100000"/>
              <a:buChar char="•"/>
              <a:defRPr>
                <a:latin typeface="Calibri Light"/>
                <a:ea typeface="Calibri Light"/>
                <a:cs typeface="Calibri Light"/>
                <a:sym typeface="Calibri Light"/>
              </a:defRPr>
            </a:pPr>
            <a:r>
              <a:rPr b="1"/>
              <a:t>centralize/one public voice</a:t>
            </a:r>
          </a:p>
        </p:txBody>
      </p:sp>
      <p:sp>
        <p:nvSpPr>
          <p:cNvPr id="190" name="Role People Play…"/>
          <p:cNvSpPr txBox="1"/>
          <p:nvPr/>
        </p:nvSpPr>
        <p:spPr>
          <a:xfrm>
            <a:off x="8703049" y="2184130"/>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2">
                    <a:satOff val="-4966"/>
                    <a:lumOff val="-10549"/>
                  </a:schemeClr>
                </a:solidFill>
                <a:latin typeface="Calibri Light"/>
                <a:ea typeface="Calibri Light"/>
                <a:cs typeface="Calibri Light"/>
                <a:sym typeface="Calibri Light"/>
              </a:defRPr>
            </a:pPr>
            <a:r>
              <a:rPr i="1"/>
              <a:t>Role People Play</a:t>
            </a:r>
          </a:p>
          <a:p>
            <a:pPr marL="300789" indent="-300789">
              <a:buSzPct val="100000"/>
              <a:buChar char="•"/>
              <a:defRPr b="1">
                <a:latin typeface="Calibri Light"/>
                <a:ea typeface="Calibri Light"/>
                <a:cs typeface="Calibri Light"/>
                <a:sym typeface="Calibri Light"/>
              </a:defRPr>
            </a:pPr>
            <a:r>
              <a:t>Specialized </a:t>
            </a:r>
            <a:r>
              <a:rPr b="0"/>
              <a:t>roles </a:t>
            </a:r>
            <a:endParaRPr b="0"/>
          </a:p>
          <a:p>
            <a:pPr marL="300789" indent="-300789">
              <a:buSzPct val="100000"/>
              <a:buChar char="•"/>
              <a:defRPr>
                <a:latin typeface="Calibri Light"/>
                <a:ea typeface="Calibri Light"/>
                <a:cs typeface="Calibri Light"/>
                <a:sym typeface="Calibri Light"/>
              </a:defRPr>
            </a:pPr>
            <a:r>
              <a:rPr b="1"/>
              <a:t>Authority</a:t>
            </a:r>
            <a:r>
              <a:t> determined by training/degree/credentials and position</a:t>
            </a:r>
          </a:p>
          <a:p>
            <a:pPr marL="300789" indent="-300789">
              <a:buSzPct val="100000"/>
              <a:buChar char="•"/>
              <a:defRPr b="1">
                <a:latin typeface="Calibri Light"/>
                <a:ea typeface="Calibri Light"/>
                <a:cs typeface="Calibri Light"/>
                <a:sym typeface="Calibri Light"/>
              </a:defRPr>
            </a:pPr>
            <a:r>
              <a:t>Recruit </a:t>
            </a:r>
            <a:r>
              <a:rPr b="0"/>
              <a:t>members</a:t>
            </a:r>
          </a:p>
          <a:p>
            <a:pPr marL="300789" indent="-300789">
              <a:buSzPct val="100000"/>
              <a:buChar char="•"/>
              <a:defRPr b="1">
                <a:latin typeface="Calibri Light"/>
                <a:ea typeface="Calibri Light"/>
                <a:cs typeface="Calibri Light"/>
                <a:sym typeface="Calibri Light"/>
              </a:defRPr>
            </a:pPr>
            <a:r>
              <a:rPr b="0"/>
              <a:t>Efficient use of </a:t>
            </a:r>
            <a:r>
              <a:t>resources</a:t>
            </a:r>
          </a:p>
          <a:p>
            <a:pPr marL="300789" indent="-300789">
              <a:buSzPct val="100000"/>
              <a:buChar char="•"/>
              <a:defRPr b="1">
                <a:latin typeface="Calibri Light"/>
                <a:ea typeface="Calibri Light"/>
                <a:cs typeface="Calibri Light"/>
                <a:sym typeface="Calibri Light"/>
              </a:defRPr>
            </a:pPr>
            <a:r>
              <a:rPr b="0"/>
              <a:t>Supervision</a:t>
            </a:r>
            <a:r>
              <a:t> - up and down</a:t>
            </a:r>
          </a:p>
          <a:p>
            <a:pPr marL="300789" indent="-300789">
              <a:buSzPct val="100000"/>
              <a:buChar char="•"/>
              <a:defRPr>
                <a:latin typeface="Calibri Light"/>
                <a:ea typeface="Calibri Light"/>
                <a:cs typeface="Calibri Light"/>
                <a:sym typeface="Calibri Light"/>
              </a:defRPr>
            </a:pPr>
            <a:r>
              <a:t>honor </a:t>
            </a:r>
            <a:r>
              <a:rPr b="1"/>
              <a:t>tradition</a:t>
            </a:r>
          </a:p>
          <a:p>
            <a:pPr marL="300789" indent="-300789">
              <a:buSzPct val="100000"/>
              <a:buChar char="•"/>
              <a:defRPr>
                <a:latin typeface="Calibri Light"/>
                <a:ea typeface="Calibri Light"/>
                <a:cs typeface="Calibri Light"/>
                <a:sym typeface="Calibri Light"/>
              </a:defRPr>
            </a:pPr>
            <a:r>
              <a:t>commitment to </a:t>
            </a:r>
            <a:r>
              <a:rPr b="1"/>
              <a:t>institution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p>
        </p:txBody>
      </p:sp>
      <p:sp>
        <p:nvSpPr>
          <p:cNvPr id="195" name="Digital world pre-iPhone…"/>
          <p:cNvSpPr txBox="1"/>
          <p:nvPr>
            <p:ph type="body" sz="half" idx="1"/>
          </p:nvPr>
        </p:nvSpPr>
        <p:spPr>
          <a:xfrm>
            <a:off x="5438986" y="1510453"/>
            <a:ext cx="5452535" cy="6732694"/>
          </a:xfrm>
          <a:prstGeom prst="rect">
            <a:avLst/>
          </a:prstGeom>
        </p:spPr>
        <p:txBody>
          <a:bodyPr/>
          <a:lstStyle/>
          <a:p>
            <a:pPr marL="0" indent="0" defTabSz="455168">
              <a:spcBef>
                <a:spcPts val="700"/>
              </a:spcBef>
              <a:buSzTx/>
              <a:buFontTx/>
              <a:buNone/>
              <a:defRPr b="1" sz="3080"/>
            </a:pPr>
            <a:r>
              <a:t>Digital world pre-iPhone</a:t>
            </a:r>
          </a:p>
          <a:p>
            <a:pPr marL="308810" indent="-308810" defTabSz="455168">
              <a:spcBef>
                <a:spcPts val="700"/>
              </a:spcBef>
              <a:buFontTx/>
              <a:defRPr sz="3080"/>
            </a:pPr>
            <a:r>
              <a:t>Digital tools to </a:t>
            </a:r>
            <a:r>
              <a:rPr b="1" i="1"/>
              <a:t>enhance</a:t>
            </a:r>
            <a:r>
              <a:t> 1.0 world/values.</a:t>
            </a:r>
          </a:p>
          <a:p>
            <a:pPr marL="308810" indent="-308810" defTabSz="455168">
              <a:spcBef>
                <a:spcPts val="700"/>
              </a:spcBef>
              <a:buFontTx/>
              <a:defRPr sz="3080"/>
            </a:pPr>
            <a:r>
              <a:t>Brick and mortar </a:t>
            </a:r>
            <a:r>
              <a:rPr b="1" i="1"/>
              <a:t>mirrors</a:t>
            </a:r>
            <a:r>
              <a:t> bytes and clicks world.</a:t>
            </a:r>
          </a:p>
          <a:p>
            <a:pPr marL="308810" indent="-308810" defTabSz="455168">
              <a:spcBef>
                <a:spcPts val="700"/>
              </a:spcBef>
              <a:buFontTx/>
              <a:defRPr sz="3080"/>
            </a:pPr>
            <a:r>
              <a:rPr i="1"/>
              <a:t>Communication is the </a:t>
            </a:r>
            <a:r>
              <a:rPr b="1" i="1"/>
              <a:t>same</a:t>
            </a:r>
            <a:r>
              <a:t> on all platforms (newsletter, announcements in worship, on website).</a:t>
            </a:r>
          </a:p>
          <a:p>
            <a:pPr marL="308810" indent="-308810" defTabSz="455168">
              <a:spcBef>
                <a:spcPts val="700"/>
              </a:spcBef>
              <a:buFontTx/>
              <a:defRPr sz="3080"/>
            </a:pPr>
            <a:r>
              <a:rPr b="1" i="1"/>
              <a:t>Centralized</a:t>
            </a:r>
            <a:r>
              <a:t> communication strategy.</a:t>
            </a:r>
          </a:p>
          <a:p>
            <a:pPr marL="308810" indent="-308810" defTabSz="455168">
              <a:spcBef>
                <a:spcPts val="700"/>
              </a:spcBef>
              <a:buFontTx/>
              <a:defRPr sz="3080"/>
            </a:pPr>
            <a:r>
              <a:rPr b="1" i="1"/>
              <a:t>Tested</a:t>
            </a:r>
            <a:r>
              <a:t>/pushed 1.0 values, with little modification.</a:t>
            </a:r>
          </a:p>
        </p:txBody>
      </p:sp>
      <p:sp>
        <p:nvSpPr>
          <p:cNvPr id="196" name="Emerged in early Postmodern Era"/>
          <p:cNvSpPr txBox="1"/>
          <p:nvPr/>
        </p:nvSpPr>
        <p:spPr>
          <a:xfrm>
            <a:off x="1555822" y="5438859"/>
            <a:ext cx="2681511" cy="1814422"/>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lvl1pPr algn="ctr">
              <a:defRPr b="1" sz="2800">
                <a:latin typeface="Helvetica Neue"/>
                <a:ea typeface="Helvetica Neue"/>
                <a:cs typeface="Helvetica Neue"/>
                <a:sym typeface="Helvetica Neue"/>
              </a:defRPr>
            </a:lvl1pPr>
          </a:lstStyle>
          <a:p>
            <a:pPr>
              <a:defRPr b="0"/>
            </a:pPr>
            <a:r>
              <a:rPr b="1"/>
              <a:t>Emerged in early Postmodern Era</a:t>
            </a:r>
          </a:p>
        </p:txBody>
      </p:sp>
      <p:sp>
        <p:nvSpPr>
          <p:cNvPr id="197" name="Title 3"/>
          <p:cNvSpPr txBox="1"/>
          <p:nvPr>
            <p:ph type="title"/>
          </p:nvPr>
        </p:nvSpPr>
        <p:spPr>
          <a:xfrm>
            <a:off x="1680333" y="1510453"/>
            <a:ext cx="2432489" cy="1239521"/>
          </a:xfrm>
          <a:prstGeom prst="rect">
            <a:avLst/>
          </a:prstGeom>
        </p:spPr>
        <p:txBody>
          <a:bodyPr/>
          <a:lstStyle/>
          <a:p>
            <a:pPr algn="ctr" defTabSz="487680">
              <a:defRPr sz="2850"/>
            </a:pPr>
            <a:r>
              <a:t>Organizations </a:t>
            </a:r>
            <a:br/>
            <a:r>
              <a:t>2.0</a:t>
            </a:r>
          </a:p>
        </p:txBody>
      </p:sp>
      <p:pic>
        <p:nvPicPr>
          <p:cNvPr id="198" name="download-1.jpg" descr="download-1.jpg"/>
          <p:cNvPicPr>
            <a:picLocks noChangeAspect="1"/>
          </p:cNvPicPr>
          <p:nvPr/>
        </p:nvPicPr>
        <p:blipFill>
          <a:blip r:embed="rId3">
            <a:extLst/>
          </a:blip>
          <a:stretch>
            <a:fillRect/>
          </a:stretch>
        </p:blipFill>
        <p:spPr>
          <a:xfrm>
            <a:off x="1628398" y="3154616"/>
            <a:ext cx="2794001" cy="18796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p>
        </p:txBody>
      </p:sp>
      <p:pic>
        <p:nvPicPr>
          <p:cNvPr id="203" name="Picture 4" descr="Picture 4"/>
          <p:cNvPicPr>
            <a:picLocks noChangeAspect="1"/>
          </p:cNvPicPr>
          <p:nvPr/>
        </p:nvPicPr>
        <p:blipFill>
          <a:blip r:embed="rId3">
            <a:extLst/>
          </a:blip>
          <a:stretch>
            <a:fillRect/>
          </a:stretch>
        </p:blipFill>
        <p:spPr>
          <a:xfrm>
            <a:off x="1618704" y="3020656"/>
            <a:ext cx="2476878" cy="2394713"/>
          </a:xfrm>
          <a:prstGeom prst="rect">
            <a:avLst/>
          </a:prstGeom>
          <a:ln w="12700">
            <a:miter lim="400000"/>
          </a:ln>
        </p:spPr>
      </p:pic>
      <p:sp>
        <p:nvSpPr>
          <p:cNvPr id="204" name="Digital world - Facebook/iPhone…"/>
          <p:cNvSpPr txBox="1"/>
          <p:nvPr>
            <p:ph type="body" sz="half" idx="1"/>
          </p:nvPr>
        </p:nvSpPr>
        <p:spPr>
          <a:xfrm>
            <a:off x="5212765" y="1460282"/>
            <a:ext cx="6544947" cy="7197951"/>
          </a:xfrm>
          <a:prstGeom prst="rect">
            <a:avLst/>
          </a:prstGeom>
        </p:spPr>
        <p:txBody>
          <a:bodyPr/>
          <a:lstStyle/>
          <a:p>
            <a:pPr marL="0" indent="0" defTabSz="357632">
              <a:spcBef>
                <a:spcPts val="600"/>
              </a:spcBef>
              <a:buSzTx/>
              <a:buFontTx/>
              <a:buNone/>
              <a:defRPr b="1" sz="2475"/>
            </a:pPr>
            <a:r>
              <a:t>Digital world - Facebook/iPhone</a:t>
            </a:r>
          </a:p>
          <a:p>
            <a:pPr marL="242636" indent="-242636" defTabSz="357632">
              <a:spcBef>
                <a:spcPts val="600"/>
              </a:spcBef>
              <a:buFontTx/>
              <a:defRPr sz="2475"/>
            </a:pPr>
            <a:r>
              <a:rPr b="1" i="1"/>
              <a:t>Integrated</a:t>
            </a:r>
            <a:r>
              <a:rPr i="1"/>
              <a:t> and global </a:t>
            </a:r>
            <a:r>
              <a:t>- 2007 marked a shift - iPhone, big data, Facebook, internet has global reach, AI</a:t>
            </a:r>
          </a:p>
          <a:p>
            <a:pPr marL="242636" indent="-242636" defTabSz="357632">
              <a:spcBef>
                <a:spcPts val="600"/>
              </a:spcBef>
              <a:buFontTx/>
              <a:defRPr sz="2475"/>
            </a:pPr>
            <a:r>
              <a:rPr i="1"/>
              <a:t>Environment</a:t>
            </a:r>
            <a:r>
              <a:t> is not predictable (VUCA) - focus on </a:t>
            </a:r>
            <a:r>
              <a:rPr b="1"/>
              <a:t>conditions</a:t>
            </a:r>
            <a:r>
              <a:t>, not outcomes.</a:t>
            </a:r>
          </a:p>
          <a:p>
            <a:pPr marL="242636" indent="-242636" defTabSz="357632">
              <a:spcBef>
                <a:spcPts val="600"/>
              </a:spcBef>
              <a:buFontTx/>
              <a:defRPr sz="2475"/>
            </a:pPr>
            <a:r>
              <a:t>Adaptive challenge and </a:t>
            </a:r>
            <a:r>
              <a:rPr b="1" i="1"/>
              <a:t>complexity</a:t>
            </a:r>
          </a:p>
          <a:p>
            <a:pPr marL="242636" indent="-242636" defTabSz="357632">
              <a:spcBef>
                <a:spcPts val="600"/>
              </a:spcBef>
              <a:buFontTx/>
              <a:defRPr sz="2475"/>
            </a:pPr>
            <a:r>
              <a:rPr b="1"/>
              <a:t>C</a:t>
            </a:r>
            <a:r>
              <a:rPr b="1" i="1"/>
              <a:t>onvergence</a:t>
            </a:r>
            <a:r>
              <a:t> and interconnected.</a:t>
            </a:r>
          </a:p>
          <a:p>
            <a:pPr marL="242636" indent="-242636" defTabSz="357632">
              <a:spcBef>
                <a:spcPts val="600"/>
              </a:spcBef>
              <a:buFontTx/>
              <a:defRPr sz="2475"/>
            </a:pPr>
            <a:r>
              <a:rPr b="1"/>
              <a:t>E</a:t>
            </a:r>
            <a:r>
              <a:rPr b="1" i="1"/>
              <a:t>mpower</a:t>
            </a:r>
            <a:r>
              <a:rPr i="1"/>
              <a:t> “all”</a:t>
            </a:r>
            <a:r>
              <a:t> - ease of creating and collaborating</a:t>
            </a:r>
          </a:p>
          <a:p>
            <a:pPr marL="242636" indent="-242636" defTabSz="357632">
              <a:spcBef>
                <a:spcPts val="600"/>
              </a:spcBef>
              <a:buFontTx/>
              <a:defRPr sz="2475"/>
            </a:pPr>
            <a:r>
              <a:t>Generous - </a:t>
            </a:r>
            <a:r>
              <a:rPr b="1" i="1"/>
              <a:t>gift economy</a:t>
            </a:r>
            <a:endParaRPr b="1" i="1"/>
          </a:p>
          <a:p>
            <a:pPr marL="242636" indent="-242636" defTabSz="357632">
              <a:spcBef>
                <a:spcPts val="600"/>
              </a:spcBef>
              <a:buFontTx/>
              <a:defRPr sz="2475"/>
            </a:pPr>
            <a:r>
              <a:rPr b="1" i="1"/>
              <a:t>Open</a:t>
            </a:r>
            <a:r>
              <a:t> and transparent</a:t>
            </a:r>
          </a:p>
          <a:p>
            <a:pPr marL="242636" indent="-242636" defTabSz="357632">
              <a:spcBef>
                <a:spcPts val="600"/>
              </a:spcBef>
              <a:buFontTx/>
              <a:defRPr sz="2475"/>
            </a:pPr>
            <a:r>
              <a:rPr b="1" i="1"/>
              <a:t>Self-directed</a:t>
            </a:r>
            <a:r>
              <a:rPr b="1"/>
              <a:t>,</a:t>
            </a:r>
            <a:r>
              <a:t> not led but internal motivation</a:t>
            </a:r>
          </a:p>
          <a:p>
            <a:pPr marL="242636" indent="-242636" defTabSz="357632">
              <a:spcBef>
                <a:spcPts val="600"/>
              </a:spcBef>
              <a:buFontTx/>
              <a:defRPr sz="2475"/>
            </a:pPr>
            <a:r>
              <a:t>Crowdsourcing</a:t>
            </a:r>
            <a:r>
              <a:rPr i="1"/>
              <a:t> - </a:t>
            </a:r>
            <a:r>
              <a:rPr b="1" i="1"/>
              <a:t>curation</a:t>
            </a:r>
            <a:r>
              <a:t>.</a:t>
            </a:r>
          </a:p>
          <a:p>
            <a:pPr marL="242636" indent="-242636" defTabSz="357632">
              <a:spcBef>
                <a:spcPts val="600"/>
              </a:spcBef>
              <a:buFontTx/>
              <a:defRPr sz="2475"/>
            </a:pPr>
            <a:r>
              <a:rPr i="1"/>
              <a:t>DIY</a:t>
            </a:r>
            <a:r>
              <a:t> - </a:t>
            </a:r>
            <a:r>
              <a:rPr b="1"/>
              <a:t>amateur</a:t>
            </a:r>
            <a:r>
              <a:t> valued less than professional.</a:t>
            </a:r>
          </a:p>
        </p:txBody>
      </p:sp>
      <p:sp>
        <p:nvSpPr>
          <p:cNvPr id="205" name="The “Post” Era:…"/>
          <p:cNvSpPr txBox="1"/>
          <p:nvPr/>
        </p:nvSpPr>
        <p:spPr>
          <a:xfrm>
            <a:off x="1405705" y="5438859"/>
            <a:ext cx="2968454" cy="2246222"/>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2800">
                <a:latin typeface="Helvetica Neue"/>
                <a:ea typeface="Helvetica Neue"/>
                <a:cs typeface="Helvetica Neue"/>
                <a:sym typeface="Helvetica Neue"/>
              </a:defRPr>
            </a:pPr>
            <a:r>
              <a:rPr b="1"/>
              <a:t>The “Post” Era:</a:t>
            </a:r>
            <a:endParaRPr b="1"/>
          </a:p>
          <a:p>
            <a:pPr algn="ctr">
              <a:defRPr sz="2800">
                <a:latin typeface="Helvetica Neue"/>
                <a:ea typeface="Helvetica Neue"/>
                <a:cs typeface="Helvetica Neue"/>
                <a:sym typeface="Helvetica Neue"/>
              </a:defRPr>
            </a:pPr>
            <a:r>
              <a:rPr b="1"/>
              <a:t>Post-modern</a:t>
            </a:r>
            <a:endParaRPr b="1"/>
          </a:p>
          <a:p>
            <a:pPr algn="ctr">
              <a:defRPr sz="2800">
                <a:latin typeface="Helvetica Neue"/>
                <a:ea typeface="Helvetica Neue"/>
                <a:cs typeface="Helvetica Neue"/>
                <a:sym typeface="Helvetica Neue"/>
              </a:defRPr>
            </a:pPr>
            <a:r>
              <a:rPr b="1"/>
              <a:t>Post-denomination</a:t>
            </a:r>
            <a:endParaRPr b="1"/>
          </a:p>
          <a:p>
            <a:pPr algn="ctr">
              <a:defRPr sz="2800">
                <a:latin typeface="Helvetica Neue"/>
                <a:ea typeface="Helvetica Neue"/>
                <a:cs typeface="Helvetica Neue"/>
                <a:sym typeface="Helvetica Neue"/>
              </a:defRPr>
            </a:pPr>
            <a:r>
              <a:rPr b="1"/>
              <a:t>Post-industrial</a:t>
            </a:r>
          </a:p>
        </p:txBody>
      </p:sp>
      <p:sp>
        <p:nvSpPr>
          <p:cNvPr id="206" name="Title 3"/>
          <p:cNvSpPr txBox="1"/>
          <p:nvPr>
            <p:ph type="title"/>
          </p:nvPr>
        </p:nvSpPr>
        <p:spPr>
          <a:xfrm>
            <a:off x="1795493" y="1510453"/>
            <a:ext cx="2432490" cy="1239521"/>
          </a:xfrm>
          <a:prstGeom prst="rect">
            <a:avLst/>
          </a:prstGeom>
        </p:spPr>
        <p:txBody>
          <a:bodyPr/>
          <a:lstStyle/>
          <a:p>
            <a:pPr algn="ctr" defTabSz="487680">
              <a:defRPr sz="2850"/>
            </a:pPr>
            <a:r>
              <a:t>Organizations </a:t>
            </a:r>
            <a:br/>
            <a:r>
              <a:t>3.0</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itle 3"/>
          <p:cNvSpPr txBox="1"/>
          <p:nvPr>
            <p:ph type="title"/>
          </p:nvPr>
        </p:nvSpPr>
        <p:spPr>
          <a:xfrm>
            <a:off x="1795493" y="1510453"/>
            <a:ext cx="2432490" cy="1239521"/>
          </a:xfrm>
          <a:prstGeom prst="rect">
            <a:avLst/>
          </a:prstGeom>
        </p:spPr>
        <p:txBody>
          <a:bodyPr/>
          <a:lstStyle/>
          <a:p>
            <a:pPr algn="ctr" defTabSz="487680">
              <a:defRPr sz="2850"/>
            </a:pPr>
            <a:r>
              <a:t>Organizations </a:t>
            </a:r>
            <a:br/>
            <a:r>
              <a:t>3.0</a:t>
            </a:r>
          </a:p>
        </p:txBody>
      </p:sp>
      <p:sp>
        <p:nvSpPr>
          <p:cNvPr id="211" name="Straight Connector 6"/>
          <p:cNvSpPr/>
          <p:nvPr/>
        </p:nvSpPr>
        <p:spPr>
          <a:xfrm flipH="1">
            <a:off x="4654173" y="1581388"/>
            <a:ext cx="1" cy="6243322"/>
          </a:xfrm>
          <a:prstGeom prst="line">
            <a:avLst/>
          </a:prstGeom>
          <a:ln w="25400">
            <a:solidFill>
              <a:srgbClr val="558ED5"/>
            </a:solidFill>
          </a:ln>
          <a:effectLst>
            <a:outerShdw sx="100000" sy="100000" kx="0" ky="0" algn="b" rotWithShape="0" blurRad="38100" dist="12700" dir="5400000">
              <a:srgbClr val="000000">
                <a:alpha val="38000"/>
              </a:srgbClr>
            </a:outerShdw>
          </a:effectLst>
        </p:spPr>
        <p:txBody>
          <a:bodyPr lIns="48767" tIns="48767" rIns="48767" bIns="48767"/>
          <a:lstStyle/>
          <a:p>
            <a:pPr/>
          </a:p>
        </p:txBody>
      </p:sp>
      <p:pic>
        <p:nvPicPr>
          <p:cNvPr id="212" name="Picture 4" descr="Picture 4"/>
          <p:cNvPicPr>
            <a:picLocks noChangeAspect="1"/>
          </p:cNvPicPr>
          <p:nvPr/>
        </p:nvPicPr>
        <p:blipFill>
          <a:blip r:embed="rId3">
            <a:extLst/>
          </a:blip>
          <a:stretch>
            <a:fillRect/>
          </a:stretch>
        </p:blipFill>
        <p:spPr>
          <a:xfrm>
            <a:off x="1326373" y="2897060"/>
            <a:ext cx="2476878" cy="2394713"/>
          </a:xfrm>
          <a:prstGeom prst="rect">
            <a:avLst/>
          </a:prstGeom>
          <a:ln w="12700">
            <a:miter lim="400000"/>
          </a:ln>
        </p:spPr>
      </p:pic>
      <p:sp>
        <p:nvSpPr>
          <p:cNvPr id="213" name="Information Flow…"/>
          <p:cNvSpPr txBox="1"/>
          <p:nvPr/>
        </p:nvSpPr>
        <p:spPr>
          <a:xfrm>
            <a:off x="5080365" y="404904"/>
            <a:ext cx="3454094" cy="39329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4">
                    <a:satOff val="-1335"/>
                    <a:lumOff val="-10274"/>
                  </a:schemeClr>
                </a:solidFill>
                <a:latin typeface="Calibri Light"/>
                <a:ea typeface="Calibri Light"/>
                <a:cs typeface="Calibri Light"/>
                <a:sym typeface="Calibri Light"/>
              </a:defRPr>
            </a:pPr>
            <a:r>
              <a:rPr i="1"/>
              <a:t>Information Flow</a:t>
            </a:r>
          </a:p>
          <a:p>
            <a:pPr marL="340894" indent="-340894">
              <a:buSzPct val="100000"/>
              <a:buChar char="•"/>
              <a:defRPr>
                <a:latin typeface="Calibri Light"/>
                <a:ea typeface="Calibri Light"/>
                <a:cs typeface="Calibri Light"/>
                <a:sym typeface="Calibri Light"/>
              </a:defRPr>
            </a:pPr>
            <a:r>
              <a:rPr b="1"/>
              <a:t>flow</a:t>
            </a:r>
            <a:r>
              <a:t> takes place through people (not position or structure)</a:t>
            </a:r>
          </a:p>
          <a:p>
            <a:pPr marL="340894" indent="-340894">
              <a:buSzPct val="100000"/>
              <a:buChar char="•"/>
              <a:defRPr>
                <a:latin typeface="Calibri Light"/>
                <a:ea typeface="Calibri Light"/>
                <a:cs typeface="Calibri Light"/>
                <a:sym typeface="Calibri Light"/>
              </a:defRPr>
            </a:pPr>
            <a:r>
              <a:t>Used to </a:t>
            </a:r>
            <a:r>
              <a:rPr b="1"/>
              <a:t>solve</a:t>
            </a:r>
            <a:r>
              <a:t> </a:t>
            </a:r>
            <a:r>
              <a:rPr b="1"/>
              <a:t>problems</a:t>
            </a:r>
            <a:endParaRPr b="1"/>
          </a:p>
          <a:p>
            <a:pPr marL="340894" indent="-340894">
              <a:buSzPct val="100000"/>
              <a:buChar char="•"/>
              <a:defRPr>
                <a:latin typeface="Calibri Light"/>
                <a:ea typeface="Calibri Light"/>
                <a:cs typeface="Calibri Light"/>
                <a:sym typeface="Calibri Light"/>
              </a:defRPr>
            </a:pPr>
            <a:r>
              <a:rPr b="1"/>
              <a:t>freely shared </a:t>
            </a:r>
            <a:r>
              <a:t>and accessible.</a:t>
            </a:r>
          </a:p>
          <a:p>
            <a:pPr marL="340894" indent="-340894">
              <a:buSzPct val="100000"/>
              <a:buChar char="•"/>
              <a:defRPr>
                <a:latin typeface="Calibri Light"/>
                <a:ea typeface="Calibri Light"/>
                <a:cs typeface="Calibri Light"/>
                <a:sym typeface="Calibri Light"/>
              </a:defRPr>
            </a:pPr>
            <a:r>
              <a:t>must be </a:t>
            </a:r>
            <a:r>
              <a:rPr b="1"/>
              <a:t>pushed </a:t>
            </a:r>
            <a:r>
              <a:t>and</a:t>
            </a:r>
            <a:r>
              <a:rPr b="1"/>
              <a:t> curated</a:t>
            </a:r>
          </a:p>
        </p:txBody>
      </p:sp>
      <p:sp>
        <p:nvSpPr>
          <p:cNvPr id="214" name="Communication…"/>
          <p:cNvSpPr txBox="1"/>
          <p:nvPr/>
        </p:nvSpPr>
        <p:spPr>
          <a:xfrm>
            <a:off x="4986207" y="4361786"/>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3">
                    <a:satOff val="-6373"/>
                    <a:lumOff val="-10823"/>
                  </a:schemeClr>
                </a:solidFill>
                <a:latin typeface="Calibri Light"/>
                <a:ea typeface="Calibri Light"/>
                <a:cs typeface="Calibri Light"/>
                <a:sym typeface="Calibri Light"/>
              </a:defRPr>
            </a:pPr>
            <a:r>
              <a:rPr i="1"/>
              <a:t>Communication</a:t>
            </a:r>
          </a:p>
          <a:p>
            <a:pPr marL="340894" indent="-340894">
              <a:buSzPct val="100000"/>
              <a:buChar char="•"/>
              <a:defRPr>
                <a:latin typeface="Calibri Light"/>
                <a:ea typeface="Calibri Light"/>
                <a:cs typeface="Calibri Light"/>
                <a:sym typeface="Calibri Light"/>
              </a:defRPr>
            </a:pPr>
            <a:r>
              <a:rPr b="1"/>
              <a:t>decentralized</a:t>
            </a:r>
            <a:r>
              <a:t> and </a:t>
            </a:r>
            <a:r>
              <a:rPr b="1"/>
              <a:t>diversified </a:t>
            </a:r>
            <a:r>
              <a:t>means and methods</a:t>
            </a:r>
          </a:p>
          <a:p>
            <a:pPr marL="340894" indent="-340894">
              <a:buSzPct val="100000"/>
              <a:buChar char="•"/>
              <a:defRPr>
                <a:latin typeface="Calibri Light"/>
                <a:ea typeface="Calibri Light"/>
                <a:cs typeface="Calibri Light"/>
                <a:sym typeface="Calibri Light"/>
              </a:defRPr>
            </a:pPr>
            <a:r>
              <a:t>online and in-person</a:t>
            </a:r>
          </a:p>
          <a:p>
            <a:pPr marL="340894" indent="-340894">
              <a:buSzPct val="100000"/>
              <a:buChar char="•"/>
              <a:defRPr>
                <a:latin typeface="Calibri Light"/>
                <a:ea typeface="Calibri Light"/>
                <a:cs typeface="Calibri Light"/>
                <a:sym typeface="Calibri Light"/>
              </a:defRPr>
            </a:pPr>
            <a:r>
              <a:t>inclusive or </a:t>
            </a:r>
            <a:r>
              <a:rPr b="1"/>
              <a:t>open</a:t>
            </a:r>
            <a:r>
              <a:t> to anyone willing to contribute.</a:t>
            </a:r>
          </a:p>
          <a:p>
            <a:pPr marL="340894" indent="-340894">
              <a:buSzPct val="100000"/>
              <a:buChar char="•"/>
              <a:defRPr b="1">
                <a:latin typeface="Calibri Light"/>
                <a:ea typeface="Calibri Light"/>
                <a:cs typeface="Calibri Light"/>
                <a:sym typeface="Calibri Light"/>
              </a:defRPr>
            </a:pPr>
            <a:r>
              <a:t>internal </a:t>
            </a:r>
            <a:r>
              <a:rPr b="0"/>
              <a:t>and</a:t>
            </a:r>
            <a:r>
              <a:t> external</a:t>
            </a:r>
          </a:p>
          <a:p>
            <a:pPr marL="340894" indent="-340894">
              <a:buSzPct val="100000"/>
              <a:buChar char="•"/>
              <a:defRPr b="1">
                <a:latin typeface="Calibri Light"/>
                <a:ea typeface="Calibri Light"/>
                <a:cs typeface="Calibri Light"/>
                <a:sym typeface="Calibri Light"/>
              </a:defRPr>
            </a:pPr>
            <a:r>
              <a:t>fluid and improvisational </a:t>
            </a:r>
            <a:r>
              <a:rPr b="0"/>
              <a:t>- adapts to circumstances</a:t>
            </a:r>
          </a:p>
        </p:txBody>
      </p:sp>
      <p:sp>
        <p:nvSpPr>
          <p:cNvPr id="215" name="Role People Play…"/>
          <p:cNvSpPr txBox="1"/>
          <p:nvPr/>
        </p:nvSpPr>
        <p:spPr>
          <a:xfrm>
            <a:off x="8734620" y="2357882"/>
            <a:ext cx="3642410" cy="50378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lgn="ctr">
              <a:defRPr sz="3400">
                <a:solidFill>
                  <a:schemeClr val="accent2">
                    <a:satOff val="-4966"/>
                    <a:lumOff val="-10549"/>
                  </a:schemeClr>
                </a:solidFill>
                <a:latin typeface="Calibri Light"/>
                <a:ea typeface="Calibri Light"/>
                <a:cs typeface="Calibri Light"/>
                <a:sym typeface="Calibri Light"/>
              </a:defRPr>
            </a:pPr>
            <a:r>
              <a:rPr i="1"/>
              <a:t>Role People Play</a:t>
            </a:r>
          </a:p>
          <a:p>
            <a:pPr marL="300789" indent="-300789">
              <a:buSzPct val="100000"/>
              <a:buChar char="•"/>
              <a:defRPr>
                <a:latin typeface="Calibri Light"/>
                <a:ea typeface="Calibri Light"/>
                <a:cs typeface="Calibri Light"/>
                <a:sym typeface="Calibri Light"/>
              </a:defRPr>
            </a:pPr>
            <a:r>
              <a:t>nurture </a:t>
            </a:r>
            <a:r>
              <a:rPr b="1"/>
              <a:t>relational ties</a:t>
            </a:r>
          </a:p>
          <a:p>
            <a:pPr marL="300789" indent="-300789">
              <a:buSzPct val="100000"/>
              <a:buChar char="•"/>
              <a:defRPr>
                <a:latin typeface="Calibri Light"/>
                <a:ea typeface="Calibri Light"/>
                <a:cs typeface="Calibri Light"/>
                <a:sym typeface="Calibri Light"/>
              </a:defRPr>
            </a:pPr>
            <a:r>
              <a:t>c</a:t>
            </a:r>
            <a:r>
              <a:rPr b="1"/>
              <a:t>ollaborate</a:t>
            </a:r>
            <a:r>
              <a:t> across diverse areas to address complex problem</a:t>
            </a:r>
          </a:p>
          <a:p>
            <a:pPr marL="340894" indent="-340894">
              <a:buSzPct val="100000"/>
              <a:buChar char="•"/>
              <a:defRPr>
                <a:latin typeface="Calibri Light"/>
                <a:ea typeface="Calibri Light"/>
                <a:cs typeface="Calibri Light"/>
                <a:sym typeface="Calibri Light"/>
              </a:defRPr>
            </a:pPr>
            <a:r>
              <a:rPr b="1"/>
              <a:t>authority</a:t>
            </a:r>
            <a:r>
              <a:t> by expertise</a:t>
            </a:r>
            <a:r>
              <a:rPr b="1"/>
              <a:t>, </a:t>
            </a:r>
            <a:r>
              <a:t>passion or experience</a:t>
            </a:r>
          </a:p>
          <a:p>
            <a:pPr marL="340894" indent="-340894">
              <a:buSzPct val="100000"/>
              <a:buChar char="•"/>
              <a:defRPr>
                <a:latin typeface="Calibri Light"/>
                <a:ea typeface="Calibri Light"/>
                <a:cs typeface="Calibri Light"/>
                <a:sym typeface="Calibri Light"/>
              </a:defRPr>
            </a:pPr>
            <a:r>
              <a:t>value related to commitment to </a:t>
            </a:r>
            <a:r>
              <a:rPr b="1"/>
              <a:t>mission</a:t>
            </a:r>
          </a:p>
          <a:p>
            <a:pPr marL="340894" indent="-340894">
              <a:buSzPct val="100000"/>
              <a:buChar char="•"/>
              <a:defRPr>
                <a:latin typeface="Calibri Light"/>
                <a:ea typeface="Calibri Light"/>
                <a:cs typeface="Calibri Light"/>
                <a:sym typeface="Calibri Light"/>
              </a:defRPr>
            </a:pPr>
            <a:r>
              <a:t>eye to the </a:t>
            </a:r>
            <a:r>
              <a:rPr b="1"/>
              <a:t>future</a:t>
            </a:r>
            <a:endParaRPr b="1"/>
          </a:p>
          <a:p>
            <a:pPr marL="340894" indent="-340894">
              <a:buSzPct val="100000"/>
              <a:buChar char="•"/>
              <a:defRPr>
                <a:latin typeface="Calibri Light"/>
                <a:ea typeface="Calibri Light"/>
                <a:cs typeface="Calibri Light"/>
                <a:sym typeface="Calibri Light"/>
              </a:defRPr>
            </a:pPr>
            <a:r>
              <a:t>value </a:t>
            </a:r>
            <a:r>
              <a:rPr b="1"/>
              <a:t>innovation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9" name="download-12.jpg" descr="download-12.jpg"/>
          <p:cNvPicPr>
            <a:picLocks noChangeAspect="1"/>
          </p:cNvPicPr>
          <p:nvPr/>
        </p:nvPicPr>
        <p:blipFill>
          <a:blip r:embed="rId2">
            <a:extLst/>
          </a:blip>
          <a:stretch>
            <a:fillRect/>
          </a:stretch>
        </p:blipFill>
        <p:spPr>
          <a:xfrm>
            <a:off x="9387840" y="4081568"/>
            <a:ext cx="2032001" cy="1137921"/>
          </a:xfrm>
          <a:prstGeom prst="rect">
            <a:avLst/>
          </a:prstGeom>
          <a:ln w="12700">
            <a:miter lim="400000"/>
          </a:ln>
        </p:spPr>
      </p:pic>
      <p:sp>
        <p:nvSpPr>
          <p:cNvPr id="220" name="Arrow"/>
          <p:cNvSpPr/>
          <p:nvPr/>
        </p:nvSpPr>
        <p:spPr>
          <a:xfrm rot="5778649">
            <a:off x="3889114" y="2986455"/>
            <a:ext cx="842314" cy="603070"/>
          </a:xfrm>
          <a:prstGeom prst="rightArrow">
            <a:avLst>
              <a:gd name="adj1" fmla="val 29295"/>
              <a:gd name="adj2" fmla="val 99822"/>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pic>
        <p:nvPicPr>
          <p:cNvPr id="221" name="images-17.jpg" descr="images-17.jpg"/>
          <p:cNvPicPr>
            <a:picLocks noChangeAspect="1"/>
          </p:cNvPicPr>
          <p:nvPr/>
        </p:nvPicPr>
        <p:blipFill>
          <a:blip r:embed="rId3">
            <a:extLst/>
          </a:blip>
          <a:stretch>
            <a:fillRect/>
          </a:stretch>
        </p:blipFill>
        <p:spPr>
          <a:xfrm>
            <a:off x="6313951" y="2673535"/>
            <a:ext cx="1896534" cy="1219201"/>
          </a:xfrm>
          <a:prstGeom prst="rect">
            <a:avLst/>
          </a:prstGeom>
          <a:ln w="12700">
            <a:miter lim="400000"/>
          </a:ln>
        </p:spPr>
      </p:pic>
      <p:pic>
        <p:nvPicPr>
          <p:cNvPr id="222" name="images-16.jpg" descr="images-16.jpg"/>
          <p:cNvPicPr>
            <a:picLocks noChangeAspect="1"/>
          </p:cNvPicPr>
          <p:nvPr/>
        </p:nvPicPr>
        <p:blipFill>
          <a:blip r:embed="rId4">
            <a:extLst/>
          </a:blip>
          <a:stretch>
            <a:fillRect/>
          </a:stretch>
        </p:blipFill>
        <p:spPr>
          <a:xfrm>
            <a:off x="5703146" y="4273973"/>
            <a:ext cx="1923628" cy="1205654"/>
          </a:xfrm>
          <a:prstGeom prst="rect">
            <a:avLst/>
          </a:prstGeom>
          <a:ln w="12700">
            <a:miter lim="400000"/>
          </a:ln>
        </p:spPr>
      </p:pic>
      <p:pic>
        <p:nvPicPr>
          <p:cNvPr id="223" name="download-16.jpg" descr="download-16.jpg"/>
          <p:cNvPicPr>
            <a:picLocks noChangeAspect="1"/>
          </p:cNvPicPr>
          <p:nvPr/>
        </p:nvPicPr>
        <p:blipFill>
          <a:blip r:embed="rId5">
            <a:extLst/>
          </a:blip>
          <a:stretch>
            <a:fillRect/>
          </a:stretch>
        </p:blipFill>
        <p:spPr>
          <a:xfrm>
            <a:off x="2593952" y="1500610"/>
            <a:ext cx="1754295" cy="1314028"/>
          </a:xfrm>
          <a:prstGeom prst="rect">
            <a:avLst/>
          </a:prstGeom>
          <a:ln w="12700">
            <a:miter lim="400000"/>
          </a:ln>
        </p:spPr>
      </p:pic>
      <p:pic>
        <p:nvPicPr>
          <p:cNvPr id="224" name="download-1.png" descr="download-1.png"/>
          <p:cNvPicPr>
            <a:picLocks noChangeAspect="1"/>
          </p:cNvPicPr>
          <p:nvPr/>
        </p:nvPicPr>
        <p:blipFill>
          <a:blip r:embed="rId6">
            <a:extLst/>
          </a:blip>
          <a:stretch>
            <a:fillRect/>
          </a:stretch>
        </p:blipFill>
        <p:spPr>
          <a:xfrm>
            <a:off x="7630160" y="5150485"/>
            <a:ext cx="1754294" cy="1314027"/>
          </a:xfrm>
          <a:prstGeom prst="rect">
            <a:avLst/>
          </a:prstGeom>
          <a:ln w="12700">
            <a:miter lim="400000"/>
          </a:ln>
        </p:spPr>
      </p:pic>
      <p:sp>
        <p:nvSpPr>
          <p:cNvPr id="225" name="Arrow"/>
          <p:cNvSpPr/>
          <p:nvPr/>
        </p:nvSpPr>
        <p:spPr>
          <a:xfrm rot="2598649">
            <a:off x="8126259" y="4264805"/>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pic>
        <p:nvPicPr>
          <p:cNvPr id="226" name="download-17.jpg" descr="download-17.jpg"/>
          <p:cNvPicPr>
            <a:picLocks noChangeAspect="1"/>
          </p:cNvPicPr>
          <p:nvPr/>
        </p:nvPicPr>
        <p:blipFill>
          <a:blip r:embed="rId7">
            <a:extLst/>
          </a:blip>
          <a:stretch>
            <a:fillRect/>
          </a:stretch>
        </p:blipFill>
        <p:spPr>
          <a:xfrm>
            <a:off x="4453951" y="1500610"/>
            <a:ext cx="1754295" cy="1314028"/>
          </a:xfrm>
          <a:prstGeom prst="rect">
            <a:avLst/>
          </a:prstGeom>
          <a:ln w="12700">
            <a:miter lim="400000"/>
          </a:ln>
        </p:spPr>
      </p:pic>
      <p:pic>
        <p:nvPicPr>
          <p:cNvPr id="227" name="Image" descr="Image"/>
          <p:cNvPicPr>
            <a:picLocks noChangeAspect="1"/>
          </p:cNvPicPr>
          <p:nvPr/>
        </p:nvPicPr>
        <p:blipFill>
          <a:blip r:embed="rId8">
            <a:extLst/>
          </a:blip>
          <a:stretch>
            <a:fillRect/>
          </a:stretch>
        </p:blipFill>
        <p:spPr>
          <a:xfrm>
            <a:off x="3465946" y="5591075"/>
            <a:ext cx="1496908" cy="1544321"/>
          </a:xfrm>
          <a:prstGeom prst="rect">
            <a:avLst/>
          </a:prstGeom>
          <a:ln w="12700">
            <a:miter lim="400000"/>
          </a:ln>
        </p:spPr>
      </p:pic>
      <p:pic>
        <p:nvPicPr>
          <p:cNvPr id="228" name="Image" descr="Image"/>
          <p:cNvPicPr>
            <a:picLocks noChangeAspect="1"/>
          </p:cNvPicPr>
          <p:nvPr/>
        </p:nvPicPr>
        <p:blipFill>
          <a:blip r:embed="rId9">
            <a:extLst/>
          </a:blip>
          <a:stretch>
            <a:fillRect/>
          </a:stretch>
        </p:blipFill>
        <p:spPr>
          <a:xfrm>
            <a:off x="9072537" y="6703483"/>
            <a:ext cx="1618828" cy="1429174"/>
          </a:xfrm>
          <a:prstGeom prst="rect">
            <a:avLst/>
          </a:prstGeom>
          <a:ln w="12700">
            <a:miter lim="400000"/>
          </a:ln>
        </p:spPr>
      </p:pic>
      <p:pic>
        <p:nvPicPr>
          <p:cNvPr id="229" name="Image" descr="Image"/>
          <p:cNvPicPr>
            <a:picLocks noChangeAspect="1"/>
          </p:cNvPicPr>
          <p:nvPr/>
        </p:nvPicPr>
        <p:blipFill>
          <a:blip r:embed="rId10">
            <a:extLst/>
          </a:blip>
          <a:stretch>
            <a:fillRect/>
          </a:stretch>
        </p:blipFill>
        <p:spPr>
          <a:xfrm>
            <a:off x="10192110" y="6203738"/>
            <a:ext cx="2846558" cy="1090005"/>
          </a:xfrm>
          <a:prstGeom prst="rect">
            <a:avLst/>
          </a:prstGeom>
          <a:ln w="12700">
            <a:miter lim="400000"/>
          </a:ln>
        </p:spPr>
      </p:pic>
      <p:sp>
        <p:nvSpPr>
          <p:cNvPr id="230" name="Arrow"/>
          <p:cNvSpPr/>
          <p:nvPr/>
        </p:nvSpPr>
        <p:spPr>
          <a:xfrm rot="6018649">
            <a:off x="9873779" y="5651380"/>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31" name="Arrow"/>
          <p:cNvSpPr/>
          <p:nvPr/>
        </p:nvSpPr>
        <p:spPr>
          <a:xfrm rot="19980000">
            <a:off x="5188624" y="3884399"/>
            <a:ext cx="842313"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pic>
        <p:nvPicPr>
          <p:cNvPr id="232" name="Image" descr="Image"/>
          <p:cNvPicPr>
            <a:picLocks noChangeAspect="1"/>
          </p:cNvPicPr>
          <p:nvPr/>
        </p:nvPicPr>
        <p:blipFill>
          <a:blip r:embed="rId11">
            <a:extLst/>
          </a:blip>
          <a:stretch>
            <a:fillRect/>
          </a:stretch>
        </p:blipFill>
        <p:spPr>
          <a:xfrm>
            <a:off x="3089356" y="4214025"/>
            <a:ext cx="1345682" cy="873006"/>
          </a:xfrm>
          <a:prstGeom prst="rect">
            <a:avLst/>
          </a:prstGeom>
          <a:ln w="12700">
            <a:miter lim="400000"/>
          </a:ln>
        </p:spPr>
      </p:pic>
      <p:sp>
        <p:nvSpPr>
          <p:cNvPr id="233" name="Title 1"/>
          <p:cNvSpPr txBox="1"/>
          <p:nvPr>
            <p:ph type="title"/>
          </p:nvPr>
        </p:nvSpPr>
        <p:spPr>
          <a:xfrm>
            <a:off x="5286155" y="6631093"/>
            <a:ext cx="2432490"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234" name="Picture 8" descr="Picture 8"/>
          <p:cNvPicPr>
            <a:picLocks noChangeAspect="1"/>
          </p:cNvPicPr>
          <p:nvPr/>
        </p:nvPicPr>
        <p:blipFill>
          <a:blip r:embed="rId12">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download-14.jpg" descr="download-14.jpg"/>
          <p:cNvPicPr>
            <a:picLocks noChangeAspect="1"/>
          </p:cNvPicPr>
          <p:nvPr/>
        </p:nvPicPr>
        <p:blipFill>
          <a:blip r:embed="rId2">
            <a:extLst/>
          </a:blip>
          <a:stretch>
            <a:fillRect/>
          </a:stretch>
        </p:blipFill>
        <p:spPr>
          <a:xfrm>
            <a:off x="3359784" y="3929803"/>
            <a:ext cx="1971041" cy="1171788"/>
          </a:xfrm>
          <a:prstGeom prst="rect">
            <a:avLst/>
          </a:prstGeom>
          <a:ln w="12700">
            <a:miter lim="400000"/>
          </a:ln>
        </p:spPr>
      </p:pic>
      <p:pic>
        <p:nvPicPr>
          <p:cNvPr id="237" name="images-15.jpg" descr="images-15.jpg"/>
          <p:cNvPicPr>
            <a:picLocks noChangeAspect="1"/>
          </p:cNvPicPr>
          <p:nvPr/>
        </p:nvPicPr>
        <p:blipFill>
          <a:blip r:embed="rId3">
            <a:extLst/>
          </a:blip>
          <a:stretch>
            <a:fillRect/>
          </a:stretch>
        </p:blipFill>
        <p:spPr>
          <a:xfrm>
            <a:off x="3583304" y="1777153"/>
            <a:ext cx="1524001" cy="1524001"/>
          </a:xfrm>
          <a:prstGeom prst="rect">
            <a:avLst/>
          </a:prstGeom>
          <a:ln w="12700">
            <a:miter lim="400000"/>
          </a:ln>
        </p:spPr>
      </p:pic>
      <p:pic>
        <p:nvPicPr>
          <p:cNvPr id="238" name="download-13.jpg" descr="download-13.jpg"/>
          <p:cNvPicPr>
            <a:picLocks noChangeAspect="1"/>
          </p:cNvPicPr>
          <p:nvPr/>
        </p:nvPicPr>
        <p:blipFill>
          <a:blip r:embed="rId4">
            <a:extLst/>
          </a:blip>
          <a:stretch>
            <a:fillRect/>
          </a:stretch>
        </p:blipFill>
        <p:spPr>
          <a:xfrm>
            <a:off x="3729037" y="5983393"/>
            <a:ext cx="1524001" cy="1524001"/>
          </a:xfrm>
          <a:prstGeom prst="rect">
            <a:avLst/>
          </a:prstGeom>
          <a:ln w="12700">
            <a:miter lim="400000"/>
          </a:ln>
        </p:spPr>
      </p:pic>
      <p:pic>
        <p:nvPicPr>
          <p:cNvPr id="239" name="download-12.jpg" descr="download-12.jpg"/>
          <p:cNvPicPr>
            <a:picLocks noChangeAspect="1"/>
          </p:cNvPicPr>
          <p:nvPr/>
        </p:nvPicPr>
        <p:blipFill>
          <a:blip r:embed="rId5">
            <a:extLst/>
          </a:blip>
          <a:stretch>
            <a:fillRect/>
          </a:stretch>
        </p:blipFill>
        <p:spPr>
          <a:xfrm>
            <a:off x="8421370" y="4189941"/>
            <a:ext cx="2032001" cy="1137921"/>
          </a:xfrm>
          <a:prstGeom prst="rect">
            <a:avLst/>
          </a:prstGeom>
          <a:ln w="12700">
            <a:miter lim="400000"/>
          </a:ln>
        </p:spPr>
      </p:pic>
      <p:pic>
        <p:nvPicPr>
          <p:cNvPr id="240" name="download.png" descr="download.png"/>
          <p:cNvPicPr>
            <a:picLocks noChangeAspect="1"/>
          </p:cNvPicPr>
          <p:nvPr/>
        </p:nvPicPr>
        <p:blipFill>
          <a:blip r:embed="rId6">
            <a:extLst/>
          </a:blip>
          <a:stretch>
            <a:fillRect/>
          </a:stretch>
        </p:blipFill>
        <p:spPr>
          <a:xfrm>
            <a:off x="6543463" y="3561132"/>
            <a:ext cx="929958" cy="929959"/>
          </a:xfrm>
          <a:prstGeom prst="rect">
            <a:avLst/>
          </a:prstGeom>
          <a:ln w="12700">
            <a:miter lim="400000"/>
          </a:ln>
        </p:spPr>
      </p:pic>
      <p:pic>
        <p:nvPicPr>
          <p:cNvPr id="241" name="download-15.jpg" descr="download-15.jpg"/>
          <p:cNvPicPr>
            <a:picLocks noChangeAspect="1"/>
          </p:cNvPicPr>
          <p:nvPr/>
        </p:nvPicPr>
        <p:blipFill>
          <a:blip r:embed="rId7">
            <a:extLst/>
          </a:blip>
          <a:stretch>
            <a:fillRect/>
          </a:stretch>
        </p:blipFill>
        <p:spPr>
          <a:xfrm>
            <a:off x="10534332" y="3029509"/>
            <a:ext cx="2099735" cy="1104055"/>
          </a:xfrm>
          <a:prstGeom prst="rect">
            <a:avLst/>
          </a:prstGeom>
          <a:ln w="12700">
            <a:miter lim="400000"/>
          </a:ln>
        </p:spPr>
      </p:pic>
      <p:pic>
        <p:nvPicPr>
          <p:cNvPr id="242" name="Image" descr="Image"/>
          <p:cNvPicPr>
            <a:picLocks noChangeAspect="1"/>
          </p:cNvPicPr>
          <p:nvPr/>
        </p:nvPicPr>
        <p:blipFill>
          <a:blip r:embed="rId8">
            <a:extLst/>
          </a:blip>
          <a:stretch>
            <a:fillRect/>
          </a:stretch>
        </p:blipFill>
        <p:spPr>
          <a:xfrm>
            <a:off x="8908944" y="2345948"/>
            <a:ext cx="1056853" cy="798784"/>
          </a:xfrm>
          <a:prstGeom prst="rect">
            <a:avLst/>
          </a:prstGeom>
          <a:ln w="12700">
            <a:miter lim="400000"/>
          </a:ln>
        </p:spPr>
      </p:pic>
      <p:pic>
        <p:nvPicPr>
          <p:cNvPr id="243" name="Image" descr="Image"/>
          <p:cNvPicPr>
            <a:picLocks noChangeAspect="1"/>
          </p:cNvPicPr>
          <p:nvPr/>
        </p:nvPicPr>
        <p:blipFill>
          <a:blip r:embed="rId9">
            <a:extLst/>
          </a:blip>
          <a:stretch>
            <a:fillRect/>
          </a:stretch>
        </p:blipFill>
        <p:spPr>
          <a:xfrm>
            <a:off x="6946000" y="5993765"/>
            <a:ext cx="1693334" cy="1361441"/>
          </a:xfrm>
          <a:prstGeom prst="rect">
            <a:avLst/>
          </a:prstGeom>
          <a:ln w="12700">
            <a:miter lim="400000"/>
          </a:ln>
        </p:spPr>
      </p:pic>
      <p:pic>
        <p:nvPicPr>
          <p:cNvPr id="244" name="Image" descr="Image"/>
          <p:cNvPicPr>
            <a:picLocks noChangeAspect="1"/>
          </p:cNvPicPr>
          <p:nvPr/>
        </p:nvPicPr>
        <p:blipFill>
          <a:blip r:embed="rId10">
            <a:extLst/>
          </a:blip>
          <a:stretch>
            <a:fillRect/>
          </a:stretch>
        </p:blipFill>
        <p:spPr>
          <a:xfrm>
            <a:off x="10332296" y="5614246"/>
            <a:ext cx="1835575" cy="1259841"/>
          </a:xfrm>
          <a:prstGeom prst="rect">
            <a:avLst/>
          </a:prstGeom>
          <a:ln w="12700">
            <a:miter lim="400000"/>
          </a:ln>
        </p:spPr>
      </p:pic>
      <p:sp>
        <p:nvSpPr>
          <p:cNvPr id="245" name="Arrow"/>
          <p:cNvSpPr/>
          <p:nvPr/>
        </p:nvSpPr>
        <p:spPr>
          <a:xfrm rot="5418649">
            <a:off x="3924163" y="5352959"/>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46" name="Arrow"/>
          <p:cNvSpPr/>
          <p:nvPr/>
        </p:nvSpPr>
        <p:spPr>
          <a:xfrm rot="5418649">
            <a:off x="3924163" y="3280318"/>
            <a:ext cx="842314" cy="603071"/>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47" name="Arrow"/>
          <p:cNvSpPr/>
          <p:nvPr/>
        </p:nvSpPr>
        <p:spPr>
          <a:xfrm rot="7758649">
            <a:off x="8456740" y="5389684"/>
            <a:ext cx="842314" cy="603071"/>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48" name="Arrow"/>
          <p:cNvSpPr/>
          <p:nvPr/>
        </p:nvSpPr>
        <p:spPr>
          <a:xfrm rot="11958649">
            <a:off x="7559819" y="4215076"/>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49" name="Arrow"/>
          <p:cNvSpPr/>
          <p:nvPr/>
        </p:nvSpPr>
        <p:spPr>
          <a:xfrm rot="2598649">
            <a:off x="10033710" y="5395188"/>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50" name="Arrow"/>
          <p:cNvSpPr/>
          <p:nvPr/>
        </p:nvSpPr>
        <p:spPr>
          <a:xfrm rot="16158649">
            <a:off x="9016246" y="3469972"/>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51" name="Arrow"/>
          <p:cNvSpPr/>
          <p:nvPr/>
        </p:nvSpPr>
        <p:spPr>
          <a:xfrm rot="19860000">
            <a:off x="10467203" y="4193463"/>
            <a:ext cx="842314" cy="603070"/>
          </a:xfrm>
          <a:prstGeom prst="rightArrow">
            <a:avLst>
              <a:gd name="adj1" fmla="val 38783"/>
              <a:gd name="adj2" fmla="val 69378"/>
            </a:avLst>
          </a:prstGeom>
          <a:gradFill>
            <a:gsLst>
              <a:gs pos="0">
                <a:srgbClr val="39B7D8"/>
              </a:gs>
              <a:gs pos="100000">
                <a:schemeClr val="accent5">
                  <a:hueOff val="249502"/>
                  <a:satOff val="48101"/>
                  <a:lumOff val="28891"/>
                </a:schemeClr>
              </a:gs>
            </a:gsLst>
            <a:lin ang="16200000"/>
          </a:gradFill>
          <a:ln w="3175">
            <a:solidFill>
              <a:srgbClr val="46AAC4"/>
            </a:solidFill>
          </a:ln>
          <a:effectLst>
            <a:outerShdw sx="100000" sy="100000" kx="0" ky="0" algn="b" rotWithShape="0" blurRad="38100" dist="12700" dir="5400000">
              <a:srgbClr val="000000">
                <a:alpha val="35000"/>
              </a:srgbClr>
            </a:outerShdw>
          </a:effectLst>
        </p:spPr>
        <p:txBody>
          <a:bodyPr lIns="48767" tIns="48767" rIns="48767" bIns="48767" anchor="ctr"/>
          <a:lstStyle/>
          <a:p>
            <a:pPr>
              <a:defRPr>
                <a:solidFill>
                  <a:srgbClr val="FFFFFF"/>
                </a:solidFill>
              </a:defRPr>
            </a:pPr>
          </a:p>
        </p:txBody>
      </p:sp>
      <p:sp>
        <p:nvSpPr>
          <p:cNvPr id="252" name="Title 1"/>
          <p:cNvSpPr txBox="1"/>
          <p:nvPr>
            <p:ph type="title"/>
          </p:nvPr>
        </p:nvSpPr>
        <p:spPr>
          <a:xfrm>
            <a:off x="5581227" y="1618826"/>
            <a:ext cx="2432490" cy="1239521"/>
          </a:xfrm>
          <a:prstGeom prst="rect">
            <a:avLst/>
          </a:prstGeom>
        </p:spPr>
        <p:txBody>
          <a:bodyPr anchor="b"/>
          <a:lstStyle>
            <a:lvl1pPr algn="ctr" defTabSz="461670">
              <a:defRPr b="0" cap="none" sz="4402">
                <a:latin typeface="Calibri Light"/>
                <a:ea typeface="Calibri Light"/>
                <a:cs typeface="Calibri Light"/>
                <a:sym typeface="Calibri Light"/>
              </a:defRPr>
            </a:lvl1pPr>
          </a:lstStyle>
          <a:p>
            <a:pPr/>
            <a:r>
              <a:t>1.0 to 3.0</a:t>
            </a:r>
          </a:p>
        </p:txBody>
      </p:sp>
      <p:pic>
        <p:nvPicPr>
          <p:cNvPr id="253" name="Picture 8" descr="Picture 8"/>
          <p:cNvPicPr>
            <a:picLocks noChangeAspect="1"/>
          </p:cNvPicPr>
          <p:nvPr/>
        </p:nvPicPr>
        <p:blipFill>
          <a:blip r:embed="rId11">
            <a:alphaModFix amt="62640"/>
            <a:extLst/>
          </a:blip>
          <a:srcRect l="25000" t="30662" r="0" b="32987"/>
          <a:stretch>
            <a:fillRect/>
          </a:stretch>
        </p:blipFill>
        <p:spPr>
          <a:xfrm rot="16200000">
            <a:off x="-3418441" y="3742840"/>
            <a:ext cx="9501329" cy="226801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Title 1"/>
          <p:cNvSpPr txBox="1"/>
          <p:nvPr>
            <p:ph type="title"/>
          </p:nvPr>
        </p:nvSpPr>
        <p:spPr>
          <a:xfrm>
            <a:off x="2672910" y="2615210"/>
            <a:ext cx="9262096" cy="4523180"/>
          </a:xfrm>
          <a:prstGeom prst="rect">
            <a:avLst/>
          </a:prstGeom>
        </p:spPr>
        <p:txBody>
          <a:bodyPr/>
          <a:lstStyle/>
          <a:p>
            <a:pPr defTabSz="474675">
              <a:defRPr cap="none" i="1" sz="4088">
                <a:latin typeface="Calibri Light"/>
                <a:ea typeface="Calibri Light"/>
                <a:cs typeface="Calibri Light"/>
                <a:sym typeface="Calibri Light"/>
              </a:defRPr>
            </a:pPr>
            <a:r>
              <a:t>Group Exercise:</a:t>
            </a:r>
          </a:p>
          <a:p>
            <a:pPr defTabSz="474675">
              <a:defRPr b="0" cap="none" sz="3650">
                <a:latin typeface="Calibri Light"/>
                <a:ea typeface="Calibri Light"/>
                <a:cs typeface="Calibri Light"/>
                <a:sym typeface="Calibri Light"/>
              </a:defRPr>
            </a:pPr>
            <a:r>
              <a:t>A good friend’s baby was born early. Mom, baby (and Dad) are doing fine. The hospital is several hours from their home and they anticipate the baby will be in the hospital for at least 3-6 weeks. You want to care for this family and rally others to support them in various ways.</a:t>
            </a:r>
          </a:p>
        </p:txBody>
      </p:sp>
      <p:sp>
        <p:nvSpPr>
          <p:cNvPr id="256" name="Real World Scenario"/>
          <p:cNvSpPr txBox="1"/>
          <p:nvPr/>
        </p:nvSpPr>
        <p:spPr>
          <a:xfrm rot="16222603">
            <a:off x="-1631073" y="4459732"/>
            <a:ext cx="6055300" cy="834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sz="5000"/>
            </a:lvl1pPr>
          </a:lstStyle>
          <a:p>
            <a:pPr/>
            <a:r>
              <a:t>Real World Scenario</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Title 1"/>
          <p:cNvSpPr txBox="1"/>
          <p:nvPr>
            <p:ph type="title"/>
          </p:nvPr>
        </p:nvSpPr>
        <p:spPr>
          <a:xfrm>
            <a:off x="954901" y="2248954"/>
            <a:ext cx="10187122" cy="5812569"/>
          </a:xfrm>
          <a:prstGeom prst="rect">
            <a:avLst/>
          </a:prstGeom>
        </p:spPr>
        <p:txBody>
          <a:bodyPr/>
          <a:lstStyle/>
          <a:p>
            <a:pPr marL="538747" indent="-538747" defTabSz="422655">
              <a:buSzPct val="100000"/>
              <a:buAutoNum type="arabicPeriod" startAt="1"/>
              <a:defRPr b="0" cap="none" sz="4160">
                <a:latin typeface="Calibri Light"/>
                <a:ea typeface="Calibri Light"/>
                <a:cs typeface="Calibri Light"/>
                <a:sym typeface="Calibri Light"/>
              </a:defRPr>
            </a:pPr>
            <a:r>
              <a:t>What can </a:t>
            </a:r>
            <a:r>
              <a:rPr b="1"/>
              <a:t>people</a:t>
            </a:r>
            <a:r>
              <a:t> do to support this family?</a:t>
            </a:r>
          </a:p>
          <a:p>
            <a:pPr marL="538747" indent="-538747" defTabSz="422655">
              <a:buSzPct val="100000"/>
              <a:defRPr b="0" cap="none" sz="4160">
                <a:latin typeface="Calibri Light"/>
                <a:ea typeface="Calibri Light"/>
                <a:cs typeface="Calibri Light"/>
                <a:sym typeface="Calibri Light"/>
              </a:defRPr>
            </a:pPr>
            <a:r>
              <a:t>Who would you enlist to help? </a:t>
            </a:r>
          </a:p>
          <a:p>
            <a:pPr marL="538747" indent="-538747" defTabSz="422655">
              <a:buSzPct val="100000"/>
              <a:defRPr b="0" cap="none" sz="4160">
                <a:latin typeface="Calibri Light"/>
                <a:ea typeface="Calibri Light"/>
                <a:cs typeface="Calibri Light"/>
                <a:sym typeface="Calibri Light"/>
              </a:defRPr>
            </a:pPr>
            <a:r>
              <a:t>How will you </a:t>
            </a:r>
            <a:r>
              <a:rPr b="1"/>
              <a:t>communicate</a:t>
            </a:r>
            <a:r>
              <a:t> with the people involved?</a:t>
            </a:r>
          </a:p>
          <a:p>
            <a:pPr marL="538747" indent="-538747" defTabSz="422655">
              <a:buSzPct val="100000"/>
              <a:defRPr b="0" cap="none" sz="4160">
                <a:latin typeface="Calibri Light"/>
                <a:ea typeface="Calibri Light"/>
                <a:cs typeface="Calibri Light"/>
                <a:sym typeface="Calibri Light"/>
              </a:defRPr>
            </a:pPr>
            <a:r>
              <a:t>How will these </a:t>
            </a:r>
            <a:r>
              <a:rPr b="1"/>
              <a:t>actions</a:t>
            </a:r>
            <a:r>
              <a:t> support the family?</a:t>
            </a:r>
          </a:p>
          <a:p>
            <a:pPr marL="538747" indent="-538747" defTabSz="422655">
              <a:buSzPct val="100000"/>
              <a:defRPr b="0" cap="none" sz="4160">
                <a:latin typeface="Calibri Light"/>
                <a:ea typeface="Calibri Light"/>
                <a:cs typeface="Calibri Light"/>
                <a:sym typeface="Calibri Light"/>
              </a:defRPr>
            </a:pPr>
            <a:r>
              <a:t>What do you </a:t>
            </a:r>
            <a:r>
              <a:rPr b="1"/>
              <a:t>hope</a:t>
            </a:r>
            <a:r>
              <a:t> they will experience?</a:t>
            </a:r>
          </a:p>
        </p:txBody>
      </p:sp>
      <p:pic>
        <p:nvPicPr>
          <p:cNvPr id="261" name="download-11.jpg" descr="download-11.jpg"/>
          <p:cNvPicPr>
            <a:picLocks noChangeAspect="1"/>
          </p:cNvPicPr>
          <p:nvPr/>
        </p:nvPicPr>
        <p:blipFill>
          <a:blip r:embed="rId3">
            <a:extLst/>
          </a:blip>
          <a:stretch>
            <a:fillRect/>
          </a:stretch>
        </p:blipFill>
        <p:spPr>
          <a:xfrm>
            <a:off x="10675855" y="7320629"/>
            <a:ext cx="1524001" cy="1524001"/>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Title 1"/>
          <p:cNvSpPr txBox="1"/>
          <p:nvPr>
            <p:ph type="title"/>
          </p:nvPr>
        </p:nvSpPr>
        <p:spPr>
          <a:xfrm>
            <a:off x="1069157" y="2655597"/>
            <a:ext cx="9840727" cy="5021301"/>
          </a:xfrm>
          <a:prstGeom prst="rect">
            <a:avLst/>
          </a:prstGeom>
        </p:spPr>
        <p:txBody>
          <a:bodyPr/>
          <a:lstStyle/>
          <a:p>
            <a:pPr marL="563612" indent="-563612" defTabSz="442163">
              <a:buSzPct val="100000"/>
              <a:buAutoNum type="arabicPeriod" startAt="1"/>
              <a:defRPr b="0" cap="none" sz="4352">
                <a:latin typeface="Calibri Light"/>
                <a:ea typeface="Calibri Light"/>
                <a:cs typeface="Calibri Light"/>
                <a:sym typeface="Calibri Light"/>
              </a:defRPr>
            </a:pPr>
            <a:r>
              <a:t>What </a:t>
            </a:r>
            <a:r>
              <a:rPr b="1"/>
              <a:t>values</a:t>
            </a:r>
            <a:r>
              <a:t> guided your decisions?</a:t>
            </a:r>
          </a:p>
          <a:p>
            <a:pPr marL="563612" indent="-563612" defTabSz="442163">
              <a:buSzPct val="100000"/>
              <a:defRPr b="0" cap="none" sz="4352">
                <a:latin typeface="Calibri Light"/>
                <a:ea typeface="Calibri Light"/>
                <a:cs typeface="Calibri Light"/>
                <a:sym typeface="Calibri Light"/>
              </a:defRPr>
            </a:pPr>
            <a:r>
              <a:t>What type of </a:t>
            </a:r>
            <a:r>
              <a:rPr b="1">
                <a:solidFill>
                  <a:schemeClr val="accent4">
                    <a:satOff val="-1335"/>
                    <a:lumOff val="-10274"/>
                  </a:schemeClr>
                </a:solidFill>
              </a:rPr>
              <a:t>information</a:t>
            </a:r>
            <a:r>
              <a:t> was important to share?</a:t>
            </a:r>
          </a:p>
          <a:p>
            <a:pPr marL="563612" indent="-563612" defTabSz="442163">
              <a:buSzPct val="100000"/>
              <a:defRPr b="0" cap="none" sz="4352">
                <a:latin typeface="Calibri Light"/>
                <a:ea typeface="Calibri Light"/>
                <a:cs typeface="Calibri Light"/>
                <a:sym typeface="Calibri Light"/>
              </a:defRPr>
            </a:pPr>
            <a:r>
              <a:t>What means of </a:t>
            </a:r>
            <a:r>
              <a:rPr b="1">
                <a:solidFill>
                  <a:schemeClr val="accent3">
                    <a:satOff val="-6373"/>
                    <a:lumOff val="-10823"/>
                  </a:schemeClr>
                </a:solidFill>
              </a:rPr>
              <a:t>communication</a:t>
            </a:r>
            <a:r>
              <a:t> did you use?</a:t>
            </a:r>
          </a:p>
          <a:p>
            <a:pPr marL="563612" indent="-563612" defTabSz="442163">
              <a:buSzPct val="100000"/>
              <a:defRPr b="0" cap="none" sz="4352">
                <a:latin typeface="Calibri Light"/>
                <a:ea typeface="Calibri Light"/>
                <a:cs typeface="Calibri Light"/>
                <a:sym typeface="Calibri Light"/>
              </a:defRPr>
            </a:pPr>
            <a:r>
              <a:t>What informed your thinking about </a:t>
            </a:r>
            <a:r>
              <a:rPr b="1">
                <a:solidFill>
                  <a:schemeClr val="accent2">
                    <a:satOff val="-4966"/>
                    <a:lumOff val="-10549"/>
                  </a:schemeClr>
                </a:solidFill>
              </a:rPr>
              <a:t>who</a:t>
            </a:r>
            <a:r>
              <a:t> should participate?</a:t>
            </a:r>
          </a:p>
        </p:txBody>
      </p:sp>
      <p:pic>
        <p:nvPicPr>
          <p:cNvPr id="266" name="download-11.jpg" descr="download-11.jpg"/>
          <p:cNvPicPr>
            <a:picLocks noChangeAspect="1"/>
          </p:cNvPicPr>
          <p:nvPr/>
        </p:nvPicPr>
        <p:blipFill>
          <a:blip r:embed="rId2">
            <a:extLst/>
          </a:blip>
          <a:stretch>
            <a:fillRect/>
          </a:stretch>
        </p:blipFill>
        <p:spPr>
          <a:xfrm>
            <a:off x="10675855" y="7320629"/>
            <a:ext cx="1524001" cy="1524001"/>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Title 1"/>
          <p:cNvSpPr txBox="1"/>
          <p:nvPr>
            <p:ph type="title"/>
          </p:nvPr>
        </p:nvSpPr>
        <p:spPr>
          <a:xfrm>
            <a:off x="2246458" y="1695085"/>
            <a:ext cx="9262096" cy="6963672"/>
          </a:xfrm>
          <a:prstGeom prst="rect">
            <a:avLst/>
          </a:prstGeom>
        </p:spPr>
        <p:txBody>
          <a:bodyPr/>
          <a:lstStyle/>
          <a:p>
            <a:pPr defTabSz="591718">
              <a:defRPr cap="none" i="1" sz="5096">
                <a:latin typeface="Calibri Light"/>
                <a:ea typeface="Calibri Light"/>
                <a:cs typeface="Calibri Light"/>
                <a:sym typeface="Calibri Light"/>
              </a:defRPr>
            </a:pPr>
            <a:r>
              <a:t>Group Exercise:</a:t>
            </a:r>
            <a:endParaRPr b="0"/>
          </a:p>
          <a:p>
            <a:pPr defTabSz="416052">
              <a:lnSpc>
                <a:spcPts val="4500"/>
              </a:lnSpc>
              <a:spcBef>
                <a:spcPts val="1400"/>
              </a:spcBef>
              <a:defRPr b="0" cap="none" sz="2639">
                <a:latin typeface="Calibri Light"/>
                <a:ea typeface="Calibri Light"/>
                <a:cs typeface="Calibri Light"/>
                <a:sym typeface="Calibri Light"/>
              </a:defRPr>
            </a:pPr>
            <a:r>
              <a:t>LSS gets a call from a </a:t>
            </a:r>
            <a:r>
              <a:rPr b="1"/>
              <a:t>pastor</a:t>
            </a:r>
            <a:r>
              <a:t>. She is worried about a </a:t>
            </a:r>
            <a:r>
              <a:rPr b="1"/>
              <a:t>teenager</a:t>
            </a:r>
            <a:r>
              <a:t> in her confirmation class. The student is 14, has recently been placed in foster care, and has already been referred to juvenile court at least once for an altercation In school. The girl alternates between being withdrawn and angry. The pastor has known this girl and her family for a long time. The </a:t>
            </a:r>
            <a:r>
              <a:rPr b="1"/>
              <a:t>family</a:t>
            </a:r>
            <a:r>
              <a:t> has had a number of challenges over the years particularly with addiction and all of the challenges that go with substance use disorders. The pastor also knows the </a:t>
            </a:r>
            <a:r>
              <a:rPr b="1"/>
              <a:t>foster family </a:t>
            </a:r>
            <a:r>
              <a:t>and is worried that this arrangement won't offer her much stability for long (the family is already struggling with how to handle her behaviors). The pastor is unsure of where to go for help. This young woman lives in Rugby. </a:t>
            </a:r>
            <a:r>
              <a:rPr b="1"/>
              <a:t>What can LSSND do to help? Use 3.0 attributes.</a:t>
            </a:r>
          </a:p>
        </p:txBody>
      </p:sp>
      <p:sp>
        <p:nvSpPr>
          <p:cNvPr id="269" name="LSS Scenario"/>
          <p:cNvSpPr txBox="1"/>
          <p:nvPr/>
        </p:nvSpPr>
        <p:spPr>
          <a:xfrm rot="16222603">
            <a:off x="-585617" y="4759853"/>
            <a:ext cx="3849544" cy="834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sz="5000"/>
            </a:lvl1pPr>
          </a:lstStyle>
          <a:p>
            <a:pPr/>
            <a:r>
              <a:t>LSS Scenario</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Title 1"/>
          <p:cNvSpPr txBox="1"/>
          <p:nvPr>
            <p:ph type="title"/>
          </p:nvPr>
        </p:nvSpPr>
        <p:spPr>
          <a:xfrm>
            <a:off x="1069157" y="1329499"/>
            <a:ext cx="9840727" cy="6864296"/>
          </a:xfrm>
          <a:prstGeom prst="rect">
            <a:avLst/>
          </a:prstGeom>
        </p:spPr>
        <p:txBody>
          <a:bodyPr/>
          <a:lstStyle/>
          <a:p>
            <a:pPr marL="439286" indent="-439286" defTabSz="344627">
              <a:buSzPct val="100000"/>
              <a:buAutoNum type="arabicPeriod" startAt="1"/>
              <a:defRPr b="0" cap="none" sz="3391">
                <a:latin typeface="Calibri Light"/>
                <a:ea typeface="Calibri Light"/>
                <a:cs typeface="Calibri Light"/>
                <a:sym typeface="Calibri Light"/>
              </a:defRPr>
            </a:pPr>
            <a:r>
              <a:rPr b="1">
                <a:solidFill>
                  <a:schemeClr val="accent4">
                    <a:satOff val="-1335"/>
                    <a:lumOff val="-10274"/>
                  </a:schemeClr>
                </a:solidFill>
              </a:rPr>
              <a:t>information</a:t>
            </a:r>
            <a:r>
              <a:t> - How did it flow?What information would you need from across LSS and/or could share?What outside (LSS) information did you need? </a:t>
            </a:r>
          </a:p>
          <a:p>
            <a:pPr marL="439286" indent="-439286" defTabSz="344627">
              <a:buSzPct val="100000"/>
              <a:defRPr b="0" cap="none" sz="3391">
                <a:latin typeface="Calibri Light"/>
                <a:ea typeface="Calibri Light"/>
                <a:cs typeface="Calibri Light"/>
                <a:sym typeface="Calibri Light"/>
              </a:defRPr>
            </a:pPr>
            <a:r>
              <a:rPr b="1">
                <a:solidFill>
                  <a:schemeClr val="accent3">
                    <a:satOff val="-6373"/>
                    <a:lumOff val="-10823"/>
                  </a:schemeClr>
                </a:solidFill>
              </a:rPr>
              <a:t>communication</a:t>
            </a:r>
            <a:r>
              <a:t> - What means of communication was helpful? What means did you use to access needed information? How might you share with others what you discovered?</a:t>
            </a:r>
          </a:p>
          <a:p>
            <a:pPr marL="439286" indent="-439286" defTabSz="344627">
              <a:buSzPct val="100000"/>
              <a:defRPr b="0" cap="none" sz="3391">
                <a:latin typeface="Calibri Light"/>
                <a:ea typeface="Calibri Light"/>
                <a:cs typeface="Calibri Light"/>
                <a:sym typeface="Calibri Light"/>
              </a:defRPr>
            </a:pPr>
            <a:r>
              <a:rPr b="1">
                <a:solidFill>
                  <a:schemeClr val="accent2">
                    <a:satOff val="-4966"/>
                    <a:lumOff val="-10549"/>
                  </a:schemeClr>
                </a:solidFill>
              </a:rPr>
              <a:t>who</a:t>
            </a:r>
            <a:r>
              <a:t> - What expertise was needed in this scenario? How did you know who had that expertise? What would help you access expertise needed if you didn’t already know?</a:t>
            </a:r>
          </a:p>
        </p:txBody>
      </p:sp>
      <p:pic>
        <p:nvPicPr>
          <p:cNvPr id="274" name="download-11.jpg" descr="download-11.jpg"/>
          <p:cNvPicPr>
            <a:picLocks noChangeAspect="1"/>
          </p:cNvPicPr>
          <p:nvPr/>
        </p:nvPicPr>
        <p:blipFill>
          <a:blip r:embed="rId2">
            <a:extLst/>
          </a:blip>
          <a:stretch>
            <a:fillRect/>
          </a:stretch>
        </p:blipFill>
        <p:spPr>
          <a:xfrm>
            <a:off x="10675855" y="7320629"/>
            <a:ext cx="1524001" cy="1524001"/>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Title 1"/>
          <p:cNvSpPr txBox="1"/>
          <p:nvPr>
            <p:ph type="title"/>
          </p:nvPr>
        </p:nvSpPr>
        <p:spPr>
          <a:xfrm>
            <a:off x="2246458" y="1695085"/>
            <a:ext cx="9262096" cy="6963672"/>
          </a:xfrm>
          <a:prstGeom prst="rect">
            <a:avLst/>
          </a:prstGeom>
        </p:spPr>
        <p:txBody>
          <a:bodyPr/>
          <a:lstStyle/>
          <a:p>
            <a:pPr>
              <a:defRPr cap="none" i="1">
                <a:latin typeface="Calibri Light"/>
                <a:ea typeface="Calibri Light"/>
                <a:cs typeface="Calibri Light"/>
                <a:sym typeface="Calibri Light"/>
              </a:defRPr>
            </a:pPr>
            <a:r>
              <a:t>Personal Exercise:</a:t>
            </a:r>
            <a:endParaRPr b="0"/>
          </a:p>
          <a:p>
            <a:pPr defTabSz="457200">
              <a:lnSpc>
                <a:spcPts val="4900"/>
              </a:lnSpc>
              <a:spcBef>
                <a:spcPts val="1600"/>
              </a:spcBef>
              <a:defRPr b="0" cap="none" sz="2900">
                <a:latin typeface="Calibri Light"/>
                <a:ea typeface="Calibri Light"/>
                <a:cs typeface="Calibri Light"/>
                <a:sym typeface="Calibri Light"/>
              </a:defRPr>
            </a:pPr>
            <a:r>
              <a:t>What is an adaptive or complex scenario you are currently facing in your work?  </a:t>
            </a:r>
          </a:p>
          <a:p>
            <a:pPr defTabSz="457200">
              <a:lnSpc>
                <a:spcPts val="4900"/>
              </a:lnSpc>
              <a:spcBef>
                <a:spcPts val="1600"/>
              </a:spcBef>
              <a:defRPr b="0" cap="none" sz="2900">
                <a:latin typeface="Calibri Light"/>
                <a:ea typeface="Calibri Light"/>
                <a:cs typeface="Calibri Light"/>
                <a:sym typeface="Calibri Light"/>
              </a:defRPr>
            </a:pPr>
          </a:p>
          <a:p>
            <a:pPr lvl="1" marL="671763" indent="-290763" defTabSz="457200">
              <a:lnSpc>
                <a:spcPts val="4900"/>
              </a:lnSpc>
              <a:spcBef>
                <a:spcPts val="1600"/>
              </a:spcBef>
              <a:buSzPct val="100000"/>
              <a:defRPr b="0" sz="2900">
                <a:latin typeface="Calibri Light"/>
                <a:ea typeface="Calibri Light"/>
                <a:cs typeface="Calibri Light"/>
                <a:sym typeface="Calibri Light"/>
              </a:defRPr>
            </a:pPr>
            <a:r>
              <a:t>Information</a:t>
            </a:r>
          </a:p>
          <a:p>
            <a:pPr lvl="1" marL="671763" indent="-290763" defTabSz="457200">
              <a:lnSpc>
                <a:spcPts val="4900"/>
              </a:lnSpc>
              <a:spcBef>
                <a:spcPts val="1600"/>
              </a:spcBef>
              <a:buSzPct val="100000"/>
              <a:defRPr b="0" sz="2900">
                <a:latin typeface="Calibri Light"/>
                <a:ea typeface="Calibri Light"/>
                <a:cs typeface="Calibri Light"/>
                <a:sym typeface="Calibri Light"/>
              </a:defRPr>
            </a:pPr>
            <a:r>
              <a:t>Communication</a:t>
            </a:r>
          </a:p>
          <a:p>
            <a:pPr lvl="1" marL="671763" indent="-290763" defTabSz="457200">
              <a:lnSpc>
                <a:spcPts val="4900"/>
              </a:lnSpc>
              <a:spcBef>
                <a:spcPts val="1600"/>
              </a:spcBef>
              <a:buSzPct val="100000"/>
              <a:defRPr b="0" sz="2900">
                <a:latin typeface="Calibri Light"/>
                <a:ea typeface="Calibri Light"/>
                <a:cs typeface="Calibri Light"/>
                <a:sym typeface="Calibri Light"/>
              </a:defRPr>
            </a:pPr>
            <a:r>
              <a:t>People</a:t>
            </a:r>
          </a:p>
        </p:txBody>
      </p:sp>
      <p:sp>
        <p:nvSpPr>
          <p:cNvPr id="277" name="LSS Scenario"/>
          <p:cNvSpPr txBox="1"/>
          <p:nvPr/>
        </p:nvSpPr>
        <p:spPr>
          <a:xfrm rot="16222603">
            <a:off x="-585617" y="4759852"/>
            <a:ext cx="3849544" cy="834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sz="5000"/>
            </a:lvl1pPr>
          </a:lstStyle>
          <a:p>
            <a:pPr/>
            <a:r>
              <a:t>LSS Scenario</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1" name="Screen Shot 2019-04-23 at 10.07.39 PM.png" descr="Screen Shot 2019-04-23 at 10.07.39 PM.png"/>
          <p:cNvPicPr>
            <a:picLocks noChangeAspect="1"/>
          </p:cNvPicPr>
          <p:nvPr/>
        </p:nvPicPr>
        <p:blipFill>
          <a:blip r:embed="rId2">
            <a:extLst/>
          </a:blip>
          <a:stretch>
            <a:fillRect/>
          </a:stretch>
        </p:blipFill>
        <p:spPr>
          <a:xfrm>
            <a:off x="1962150" y="1663699"/>
            <a:ext cx="9080501" cy="6426201"/>
          </a:xfrm>
          <a:prstGeom prst="rect">
            <a:avLst/>
          </a:prstGeom>
          <a:ln w="12700">
            <a:miter lim="400000"/>
          </a:ln>
        </p:spPr>
      </p:pic>
      <p:sp>
        <p:nvSpPr>
          <p:cNvPr id="282" name="10 strategic frames"/>
          <p:cNvSpPr txBox="1"/>
          <p:nvPr/>
        </p:nvSpPr>
        <p:spPr>
          <a:xfrm>
            <a:off x="841347" y="6648507"/>
            <a:ext cx="2846293"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a:lvl1pPr>
          </a:lstStyle>
          <a:p>
            <a:pPr/>
            <a:r>
              <a:t>10 strategic frames</a:t>
            </a:r>
          </a:p>
        </p:txBody>
      </p:sp>
      <p:sp>
        <p:nvSpPr>
          <p:cNvPr id="283" name="Core Values:…"/>
          <p:cNvSpPr txBox="1"/>
          <p:nvPr/>
        </p:nvSpPr>
        <p:spPr>
          <a:xfrm>
            <a:off x="414895" y="3996611"/>
            <a:ext cx="2450956" cy="21295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Core Values:</a:t>
            </a:r>
          </a:p>
          <a:p>
            <a:pPr marL="240631" indent="-240631">
              <a:buSzPct val="100000"/>
              <a:buChar char="-"/>
              <a:defRPr sz="1900"/>
            </a:pPr>
            <a:r>
              <a:t>trust God who heals and calls</a:t>
            </a:r>
          </a:p>
          <a:p>
            <a:pPr marL="240631" indent="-240631">
              <a:buSzPct val="100000"/>
              <a:buChar char="-"/>
              <a:defRPr sz="1900"/>
            </a:pPr>
            <a:r>
              <a:t>Respond to needs of all people</a:t>
            </a:r>
          </a:p>
          <a:p>
            <a:pPr marL="240631" indent="-240631">
              <a:buSzPct val="100000"/>
              <a:buChar char="-"/>
              <a:defRPr sz="1900"/>
            </a:pPr>
            <a:r>
              <a:t>Provide excellence and integrity </a:t>
            </a:r>
          </a:p>
        </p:txBody>
      </p:sp>
      <p:sp>
        <p:nvSpPr>
          <p:cNvPr id="284" name="Competencies:…"/>
          <p:cNvSpPr txBox="1"/>
          <p:nvPr/>
        </p:nvSpPr>
        <p:spPr>
          <a:xfrm>
            <a:off x="1010946" y="1333607"/>
            <a:ext cx="4837187" cy="1850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p>
            <a:pPr>
              <a:defRPr b="1"/>
            </a:pPr>
            <a:r>
              <a:t>Competencies:</a:t>
            </a:r>
          </a:p>
          <a:p>
            <a:pPr marL="240631" indent="-240631">
              <a:buSzPct val="100000"/>
              <a:buChar char="-"/>
              <a:defRPr sz="1900"/>
            </a:pPr>
            <a:r>
              <a:t>Care coordination and case management</a:t>
            </a:r>
          </a:p>
          <a:p>
            <a:pPr marL="240631" indent="-240631">
              <a:buSzPct val="100000"/>
              <a:buChar char="-"/>
              <a:defRPr sz="1900"/>
            </a:pPr>
            <a:r>
              <a:t>Facilitating and connecting</a:t>
            </a:r>
          </a:p>
          <a:p>
            <a:pPr marL="240631" indent="-240631">
              <a:buSzPct val="100000"/>
              <a:buChar char="-"/>
              <a:defRPr sz="1900"/>
            </a:pPr>
            <a:r>
              <a:t>Coaching and counseling</a:t>
            </a:r>
          </a:p>
          <a:p>
            <a:pPr marL="240631" indent="-240631">
              <a:buSzPct val="100000"/>
              <a:buChar char="-"/>
              <a:defRPr sz="1900"/>
            </a:pPr>
            <a:r>
              <a:t>Companionship and home visiting</a:t>
            </a:r>
          </a:p>
          <a:p>
            <a:pPr marL="240631" indent="-240631">
              <a:buSzPct val="100000"/>
              <a:buChar char="-"/>
              <a:defRPr sz="1900"/>
            </a:pPr>
            <a:r>
              <a:t>Problem solving with people</a:t>
            </a:r>
          </a:p>
        </p:txBody>
      </p:sp>
      <p:sp>
        <p:nvSpPr>
          <p:cNvPr id="285" name="Mission:…"/>
          <p:cNvSpPr txBox="1"/>
          <p:nvPr/>
        </p:nvSpPr>
        <p:spPr>
          <a:xfrm>
            <a:off x="6618966" y="7624002"/>
            <a:ext cx="5321041" cy="10119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Mission:</a:t>
            </a:r>
          </a:p>
          <a:p>
            <a:pPr>
              <a:defRPr sz="1900"/>
            </a:pPr>
            <a:r>
              <a:t>Guided by God’s love and grace we bring healing, help, and hope</a:t>
            </a:r>
          </a:p>
        </p:txBody>
      </p:sp>
      <p:sp>
        <p:nvSpPr>
          <p:cNvPr id="286" name="Single Enterprise:…"/>
          <p:cNvSpPr txBox="1"/>
          <p:nvPr/>
        </p:nvSpPr>
        <p:spPr>
          <a:xfrm>
            <a:off x="9306253" y="6231872"/>
            <a:ext cx="2846293" cy="10119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Single Enterprise:</a:t>
            </a:r>
          </a:p>
          <a:p>
            <a:pPr>
              <a:defRPr sz="1900"/>
            </a:pPr>
            <a:r>
              <a:t>Solving problems. Finding a way forward.</a:t>
            </a:r>
          </a:p>
        </p:txBody>
      </p:sp>
      <p:sp>
        <p:nvSpPr>
          <p:cNvPr id="287" name="Business Strategy:…"/>
          <p:cNvSpPr txBox="1"/>
          <p:nvPr/>
        </p:nvSpPr>
        <p:spPr>
          <a:xfrm>
            <a:off x="10461755" y="3364898"/>
            <a:ext cx="2071291" cy="24851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Business Strategy:</a:t>
            </a:r>
          </a:p>
          <a:p>
            <a:pPr>
              <a:defRPr sz="1900"/>
            </a:pPr>
            <a:r>
              <a:t>Deliver, coordinate, or connect people to quality care that meets their unique needs.</a:t>
            </a:r>
          </a:p>
        </p:txBody>
      </p:sp>
      <p:sp>
        <p:nvSpPr>
          <p:cNvPr id="288" name="How:…"/>
          <p:cNvSpPr txBox="1"/>
          <p:nvPr/>
        </p:nvSpPr>
        <p:spPr>
          <a:xfrm>
            <a:off x="8356152" y="1132924"/>
            <a:ext cx="4072147" cy="18501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How:</a:t>
            </a:r>
          </a:p>
          <a:p>
            <a:pPr marL="190500" indent="-190500">
              <a:buSzPct val="100000"/>
              <a:buChar char="-"/>
              <a:defRPr sz="1900"/>
            </a:pPr>
            <a:r>
              <a:t>deliver services - in home or in community</a:t>
            </a:r>
          </a:p>
          <a:p>
            <a:pPr marL="190500" indent="-190500">
              <a:buSzPct val="100000"/>
              <a:buChar char="-"/>
              <a:defRPr sz="1900"/>
            </a:pPr>
            <a:r>
              <a:t>Be a connecting point to serve</a:t>
            </a:r>
          </a:p>
          <a:p>
            <a:pPr marL="190500" indent="-190500">
              <a:buSzPct val="100000"/>
              <a:buChar char="-"/>
              <a:defRPr sz="1900"/>
            </a:pPr>
            <a:r>
              <a:t>Restore natural support systems</a:t>
            </a:r>
          </a:p>
          <a:p>
            <a:pPr marL="190500" indent="-190500">
              <a:buSzPct val="100000"/>
              <a:buChar char="-"/>
              <a:defRPr sz="1900"/>
            </a:pPr>
            <a:r>
              <a:t>A team of teams</a:t>
            </a:r>
          </a:p>
        </p:txBody>
      </p:sp>
      <p:sp>
        <p:nvSpPr>
          <p:cNvPr id="289" name="Purpose:…"/>
          <p:cNvSpPr txBox="1"/>
          <p:nvPr/>
        </p:nvSpPr>
        <p:spPr>
          <a:xfrm>
            <a:off x="2180183" y="7624002"/>
            <a:ext cx="3928681" cy="1011937"/>
          </a:xfrm>
          <a:prstGeom prst="rect">
            <a:avLst/>
          </a:prstGeom>
          <a:ln w="12700">
            <a:miter lim="400000"/>
          </a:ln>
          <a:extLst>
            <a:ext uri="{C572A759-6A51-4108-AA02-DFA0A04FC94B}">
              <ma14:wrappingTextBoxFlag xmlns:ma14="http://schemas.microsoft.com/office/mac/drawingml/2011/main" val="1"/>
            </a:ext>
          </a:extLst>
        </p:spPr>
        <p:txBody>
          <a:bodyPr lIns="48767" tIns="48767" rIns="48767" bIns="48767">
            <a:spAutoFit/>
          </a:bodyPr>
          <a:lstStyle/>
          <a:p>
            <a:pPr>
              <a:defRPr b="1"/>
            </a:pPr>
            <a:r>
              <a:t>Purpose:</a:t>
            </a:r>
          </a:p>
          <a:p>
            <a:pPr>
              <a:defRPr sz="1900"/>
            </a:pPr>
            <a:r>
              <a:t>Help people live and be well in their family, home and community</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1" name="download-1.png" descr="download-1.png"/>
          <p:cNvPicPr>
            <a:picLocks noChangeAspect="1"/>
          </p:cNvPicPr>
          <p:nvPr/>
        </p:nvPicPr>
        <p:blipFill>
          <a:blip r:embed="rId3">
            <a:alphaModFix amt="39639"/>
            <a:extLst/>
          </a:blip>
          <a:stretch>
            <a:fillRect/>
          </a:stretch>
        </p:blipFill>
        <p:spPr>
          <a:xfrm>
            <a:off x="7120049" y="3733712"/>
            <a:ext cx="5360669" cy="5196086"/>
          </a:xfrm>
          <a:prstGeom prst="rect">
            <a:avLst/>
          </a:prstGeom>
          <a:ln w="12700">
            <a:miter lim="400000"/>
          </a:ln>
        </p:spPr>
      </p:pic>
      <p:sp>
        <p:nvSpPr>
          <p:cNvPr id="292" name="Title 1"/>
          <p:cNvSpPr txBox="1"/>
          <p:nvPr>
            <p:ph type="title"/>
          </p:nvPr>
        </p:nvSpPr>
        <p:spPr>
          <a:xfrm>
            <a:off x="1121409" y="4787373"/>
            <a:ext cx="9452969" cy="3088764"/>
          </a:xfrm>
          <a:prstGeom prst="rect">
            <a:avLst/>
          </a:prstGeom>
        </p:spPr>
        <p:txBody>
          <a:bodyPr/>
          <a:lstStyle/>
          <a:p>
            <a:pPr defTabSz="643737">
              <a:defRPr cap="none" sz="4950">
                <a:latin typeface="Calibri Light"/>
                <a:ea typeface="Calibri Light"/>
                <a:cs typeface="Calibri Light"/>
                <a:sym typeface="Calibri Light"/>
              </a:defRPr>
            </a:pPr>
            <a:r>
              <a:t>Organizational success relies on information flow.</a:t>
            </a:r>
          </a:p>
          <a:p>
            <a:pPr defTabSz="643737">
              <a:defRPr b="0" cap="none" sz="4950">
                <a:latin typeface="Calibri Light"/>
                <a:ea typeface="Calibri Light"/>
                <a:cs typeface="Calibri Light"/>
                <a:sym typeface="Calibri Light"/>
              </a:defRPr>
            </a:pPr>
            <a:r>
              <a:t>How do I help move information to those who need it?</a:t>
            </a:r>
          </a:p>
        </p:txBody>
      </p:sp>
      <p:pic>
        <p:nvPicPr>
          <p:cNvPr id="293" name="images-9.jpg" descr="images-9.jpg"/>
          <p:cNvPicPr>
            <a:picLocks noChangeAspect="1"/>
          </p:cNvPicPr>
          <p:nvPr/>
        </p:nvPicPr>
        <p:blipFill>
          <a:blip r:embed="rId4">
            <a:extLst/>
          </a:blip>
          <a:stretch>
            <a:fillRect/>
          </a:stretch>
        </p:blipFill>
        <p:spPr>
          <a:xfrm>
            <a:off x="1240202" y="1008456"/>
            <a:ext cx="2857501" cy="285750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itle 1"/>
          <p:cNvSpPr txBox="1"/>
          <p:nvPr>
            <p:ph type="title"/>
          </p:nvPr>
        </p:nvSpPr>
        <p:spPr>
          <a:xfrm>
            <a:off x="352196" y="8391504"/>
            <a:ext cx="10670113" cy="1623009"/>
          </a:xfrm>
          <a:prstGeom prst="rect">
            <a:avLst/>
          </a:prstGeom>
        </p:spPr>
        <p:txBody>
          <a:bodyPr/>
          <a:lstStyle>
            <a:lvl1pPr algn="ctr" defTabSz="520192">
              <a:defRPr b="0" cap="none" sz="4960">
                <a:latin typeface="Calibri Light"/>
                <a:ea typeface="Calibri Light"/>
                <a:cs typeface="Calibri Light"/>
                <a:sym typeface="Calibri Light"/>
              </a:defRPr>
            </a:lvl1pPr>
          </a:lstStyle>
          <a:p>
            <a:pPr/>
            <a:r>
              <a:t>How can I work with new power?</a:t>
            </a:r>
          </a:p>
        </p:txBody>
      </p:sp>
      <p:pic>
        <p:nvPicPr>
          <p:cNvPr id="298" name="R1412B_B1.png" descr="R1412B_B1.png"/>
          <p:cNvPicPr>
            <a:picLocks noChangeAspect="1"/>
          </p:cNvPicPr>
          <p:nvPr/>
        </p:nvPicPr>
        <p:blipFill>
          <a:blip r:embed="rId2">
            <a:extLst/>
          </a:blip>
          <a:stretch>
            <a:fillRect/>
          </a:stretch>
        </p:blipFill>
        <p:spPr>
          <a:xfrm>
            <a:off x="1127518" y="2083085"/>
            <a:ext cx="10897383" cy="6038967"/>
          </a:xfrm>
          <a:prstGeom prst="rect">
            <a:avLst/>
          </a:prstGeom>
          <a:ln w="12700">
            <a:miter lim="400000"/>
          </a:ln>
        </p:spPr>
      </p:pic>
      <p:pic>
        <p:nvPicPr>
          <p:cNvPr id="299" name="download-2.png" descr="download-2.png"/>
          <p:cNvPicPr>
            <a:picLocks noChangeAspect="1"/>
          </p:cNvPicPr>
          <p:nvPr/>
        </p:nvPicPr>
        <p:blipFill>
          <a:blip r:embed="rId3">
            <a:extLst/>
          </a:blip>
          <a:stretch>
            <a:fillRect/>
          </a:stretch>
        </p:blipFill>
        <p:spPr>
          <a:xfrm>
            <a:off x="7769039" y="111833"/>
            <a:ext cx="4762501" cy="170180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Title 1"/>
          <p:cNvSpPr txBox="1"/>
          <p:nvPr>
            <p:ph type="title"/>
          </p:nvPr>
        </p:nvSpPr>
        <p:spPr>
          <a:xfrm>
            <a:off x="1149728" y="4527111"/>
            <a:ext cx="11163971" cy="3088763"/>
          </a:xfrm>
          <a:prstGeom prst="rect">
            <a:avLst/>
          </a:prstGeom>
        </p:spPr>
        <p:txBody>
          <a:bodyPr/>
          <a:lstStyle/>
          <a:p>
            <a:pPr defTabSz="513689">
              <a:defRPr cap="none" sz="3950">
                <a:latin typeface="Calibri Light"/>
                <a:ea typeface="Calibri Light"/>
                <a:cs typeface="Calibri Light"/>
                <a:sym typeface="Calibri Light"/>
              </a:defRPr>
            </a:pPr>
            <a:r>
              <a:t>Organizations move into 3.0 organizations through acting their way into a new way.</a:t>
            </a:r>
          </a:p>
          <a:p>
            <a:pPr defTabSz="513689">
              <a:defRPr b="0" cap="none" sz="3950">
                <a:latin typeface="Calibri Light"/>
                <a:ea typeface="Calibri Light"/>
                <a:cs typeface="Calibri Light"/>
                <a:sym typeface="Calibri Light"/>
              </a:defRPr>
            </a:pPr>
            <a:r>
              <a:t>What practices are you already doing that embrace 3.0 attributes? </a:t>
            </a:r>
          </a:p>
          <a:p>
            <a:pPr defTabSz="513689">
              <a:defRPr b="0" cap="none" sz="3950">
                <a:latin typeface="Calibri Light"/>
                <a:ea typeface="Calibri Light"/>
                <a:cs typeface="Calibri Light"/>
                <a:sym typeface="Calibri Light"/>
              </a:defRPr>
            </a:pPr>
            <a:r>
              <a:t>What new practices will you try?</a:t>
            </a:r>
          </a:p>
        </p:txBody>
      </p:sp>
      <p:pic>
        <p:nvPicPr>
          <p:cNvPr id="302" name="practice-design-amped-name.png" descr="practice-design-amped-name.png"/>
          <p:cNvPicPr>
            <a:picLocks noChangeAspect="1"/>
          </p:cNvPicPr>
          <p:nvPr/>
        </p:nvPicPr>
        <p:blipFill>
          <a:blip r:embed="rId3">
            <a:extLst/>
          </a:blip>
          <a:stretch>
            <a:fillRect/>
          </a:stretch>
        </p:blipFill>
        <p:spPr>
          <a:xfrm>
            <a:off x="198114" y="118209"/>
            <a:ext cx="6293900" cy="3286549"/>
          </a:xfrm>
          <a:prstGeom prst="rect">
            <a:avLst/>
          </a:prstGeom>
          <a:ln w="12700">
            <a:miter lim="400000"/>
          </a:ln>
        </p:spPr>
      </p:pic>
      <p:pic>
        <p:nvPicPr>
          <p:cNvPr id="303" name="images-8.jpg" descr="images-8.jpg"/>
          <p:cNvPicPr>
            <a:picLocks noChangeAspect="1"/>
          </p:cNvPicPr>
          <p:nvPr/>
        </p:nvPicPr>
        <p:blipFill>
          <a:blip r:embed="rId4">
            <a:extLst/>
          </a:blip>
          <a:stretch>
            <a:fillRect/>
          </a:stretch>
        </p:blipFill>
        <p:spPr>
          <a:xfrm>
            <a:off x="7990733" y="662933"/>
            <a:ext cx="3695701" cy="2197101"/>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7" name="images-3.jpg" descr="images-3.jpg"/>
          <p:cNvPicPr>
            <a:picLocks noChangeAspect="1"/>
          </p:cNvPicPr>
          <p:nvPr/>
        </p:nvPicPr>
        <p:blipFill>
          <a:blip r:embed="rId3">
            <a:extLst/>
          </a:blip>
          <a:stretch>
            <a:fillRect/>
          </a:stretch>
        </p:blipFill>
        <p:spPr>
          <a:xfrm>
            <a:off x="8269741" y="7042826"/>
            <a:ext cx="3606801" cy="2247901"/>
          </a:xfrm>
          <a:prstGeom prst="rect">
            <a:avLst/>
          </a:prstGeom>
          <a:ln w="12700">
            <a:miter lim="400000"/>
          </a:ln>
        </p:spPr>
      </p:pic>
      <p:pic>
        <p:nvPicPr>
          <p:cNvPr id="308" name="big-data-tools.jpg" descr="big-data-tools.jpg"/>
          <p:cNvPicPr>
            <a:picLocks noChangeAspect="1"/>
          </p:cNvPicPr>
          <p:nvPr/>
        </p:nvPicPr>
        <p:blipFill>
          <a:blip r:embed="rId4">
            <a:extLst/>
          </a:blip>
          <a:stretch>
            <a:fillRect/>
          </a:stretch>
        </p:blipFill>
        <p:spPr>
          <a:xfrm>
            <a:off x="7924955" y="3701043"/>
            <a:ext cx="4296372" cy="2907203"/>
          </a:xfrm>
          <a:prstGeom prst="rect">
            <a:avLst/>
          </a:prstGeom>
          <a:ln w="12700">
            <a:miter lim="400000"/>
          </a:ln>
        </p:spPr>
      </p:pic>
      <p:pic>
        <p:nvPicPr>
          <p:cNvPr id="309" name="images.png" descr="images.png"/>
          <p:cNvPicPr>
            <a:picLocks noChangeAspect="1"/>
          </p:cNvPicPr>
          <p:nvPr/>
        </p:nvPicPr>
        <p:blipFill>
          <a:blip r:embed="rId5">
            <a:extLst/>
          </a:blip>
          <a:stretch>
            <a:fillRect/>
          </a:stretch>
        </p:blipFill>
        <p:spPr>
          <a:xfrm>
            <a:off x="-13702589" y="4237311"/>
            <a:ext cx="3302001" cy="2463801"/>
          </a:xfrm>
          <a:prstGeom prst="rect">
            <a:avLst/>
          </a:prstGeom>
          <a:ln w="12700">
            <a:miter lim="400000"/>
          </a:ln>
        </p:spPr>
      </p:pic>
      <p:pic>
        <p:nvPicPr>
          <p:cNvPr id="310" name="OnlineeducationThinkstockPhotos.jpg" descr="OnlineeducationThinkstockPhotos.jpg"/>
          <p:cNvPicPr>
            <a:picLocks noChangeAspect="1"/>
          </p:cNvPicPr>
          <p:nvPr/>
        </p:nvPicPr>
        <p:blipFill>
          <a:blip r:embed="rId6">
            <a:extLst/>
          </a:blip>
          <a:stretch>
            <a:fillRect/>
          </a:stretch>
        </p:blipFill>
        <p:spPr>
          <a:xfrm>
            <a:off x="6616011" y="633126"/>
            <a:ext cx="4496517" cy="2808936"/>
          </a:xfrm>
          <a:prstGeom prst="rect">
            <a:avLst/>
          </a:prstGeom>
          <a:ln w="12700">
            <a:miter lim="400000"/>
          </a:ln>
        </p:spPr>
      </p:pic>
      <p:pic>
        <p:nvPicPr>
          <p:cNvPr id="311" name="download-2.jpg" descr="download-2.jpg"/>
          <p:cNvPicPr>
            <a:picLocks noChangeAspect="1"/>
          </p:cNvPicPr>
          <p:nvPr/>
        </p:nvPicPr>
        <p:blipFill>
          <a:blip r:embed="rId7">
            <a:extLst/>
          </a:blip>
          <a:stretch>
            <a:fillRect/>
          </a:stretch>
        </p:blipFill>
        <p:spPr>
          <a:xfrm>
            <a:off x="1140708" y="997238"/>
            <a:ext cx="4964584" cy="3094125"/>
          </a:xfrm>
          <a:prstGeom prst="rect">
            <a:avLst/>
          </a:prstGeom>
          <a:ln w="12700">
            <a:miter lim="400000"/>
          </a:ln>
        </p:spPr>
      </p:pic>
      <p:sp>
        <p:nvSpPr>
          <p:cNvPr id="312" name="Collective Learning"/>
          <p:cNvSpPr txBox="1"/>
          <p:nvPr/>
        </p:nvSpPr>
        <p:spPr>
          <a:xfrm>
            <a:off x="2193156" y="2317732"/>
            <a:ext cx="2859688"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a:lvl1pPr>
          </a:lstStyle>
          <a:p>
            <a:pPr/>
            <a:r>
              <a:t>Collective Learning</a:t>
            </a:r>
          </a:p>
        </p:txBody>
      </p:sp>
      <p:sp>
        <p:nvSpPr>
          <p:cNvPr id="313" name="Cloud"/>
          <p:cNvSpPr txBox="1"/>
          <p:nvPr/>
        </p:nvSpPr>
        <p:spPr>
          <a:xfrm>
            <a:off x="9615070" y="4650232"/>
            <a:ext cx="916142"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a:lvl1pPr>
          </a:lstStyle>
          <a:p>
            <a:pPr/>
            <a:r>
              <a:t>Cloud</a:t>
            </a:r>
          </a:p>
        </p:txBody>
      </p:sp>
      <p:pic>
        <p:nvPicPr>
          <p:cNvPr id="314" name="images-8.jpg" descr="images-8.jpg"/>
          <p:cNvPicPr>
            <a:picLocks noChangeAspect="1"/>
          </p:cNvPicPr>
          <p:nvPr/>
        </p:nvPicPr>
        <p:blipFill>
          <a:blip r:embed="rId8">
            <a:extLst/>
          </a:blip>
          <a:stretch>
            <a:fillRect/>
          </a:stretch>
        </p:blipFill>
        <p:spPr>
          <a:xfrm>
            <a:off x="3560803" y="4370661"/>
            <a:ext cx="3695701" cy="2197101"/>
          </a:xfrm>
          <a:prstGeom prst="rect">
            <a:avLst/>
          </a:prstGeom>
          <a:ln w="12700">
            <a:miter lim="400000"/>
          </a:ln>
        </p:spPr>
      </p:pic>
      <p:sp>
        <p:nvSpPr>
          <p:cNvPr id="315" name="Informal conversations"/>
          <p:cNvSpPr txBox="1"/>
          <p:nvPr/>
        </p:nvSpPr>
        <p:spPr>
          <a:xfrm>
            <a:off x="3803193" y="5242643"/>
            <a:ext cx="3360048"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defRPr b="1"/>
            </a:lvl1pPr>
          </a:lstStyle>
          <a:p>
            <a:pPr/>
            <a:r>
              <a:t>Informal conversations</a:t>
            </a:r>
          </a:p>
        </p:txBody>
      </p:sp>
      <p:pic>
        <p:nvPicPr>
          <p:cNvPr id="316" name="Unknown.jpg" descr="Unknown.jpg"/>
          <p:cNvPicPr>
            <a:picLocks noChangeAspect="1"/>
          </p:cNvPicPr>
          <p:nvPr/>
        </p:nvPicPr>
        <p:blipFill>
          <a:blip r:embed="rId9">
            <a:extLst/>
          </a:blip>
          <a:stretch>
            <a:fillRect/>
          </a:stretch>
        </p:blipFill>
        <p:spPr>
          <a:xfrm>
            <a:off x="5414164" y="6847060"/>
            <a:ext cx="2176472" cy="1991241"/>
          </a:xfrm>
          <a:prstGeom prst="rect">
            <a:avLst/>
          </a:prstGeom>
          <a:ln w="12700">
            <a:miter lim="400000"/>
          </a:ln>
        </p:spPr>
      </p:pic>
      <p:pic>
        <p:nvPicPr>
          <p:cNvPr id="317" name="download-3.png" descr="download-3.png"/>
          <p:cNvPicPr>
            <a:picLocks noChangeAspect="1"/>
          </p:cNvPicPr>
          <p:nvPr/>
        </p:nvPicPr>
        <p:blipFill>
          <a:blip r:embed="rId10">
            <a:extLst/>
          </a:blip>
          <a:stretch>
            <a:fillRect/>
          </a:stretch>
        </p:blipFill>
        <p:spPr>
          <a:xfrm>
            <a:off x="780516" y="6718730"/>
            <a:ext cx="3619501" cy="2247901"/>
          </a:xfrm>
          <a:prstGeom prst="rect">
            <a:avLst/>
          </a:prstGeom>
          <a:ln w="12700">
            <a:miter lim="400000"/>
          </a:ln>
        </p:spPr>
      </p:pic>
      <p:sp>
        <p:nvSpPr>
          <p:cNvPr id="318" name="Partnering - inside and outside"/>
          <p:cNvSpPr txBox="1"/>
          <p:nvPr/>
        </p:nvSpPr>
        <p:spPr>
          <a:xfrm>
            <a:off x="405120" y="8866745"/>
            <a:ext cx="4370293"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p>
            <a:pPr algn="ctr"/>
            <a:r>
              <a:rPr b="1"/>
              <a:t>Partnering</a:t>
            </a:r>
            <a:r>
              <a:t> - inside and outside</a:t>
            </a:r>
          </a:p>
        </p:txBody>
      </p:sp>
      <p:pic>
        <p:nvPicPr>
          <p:cNvPr id="319" name="download-5.jpg" descr="download-5.jpg"/>
          <p:cNvPicPr>
            <a:picLocks noChangeAspect="1"/>
          </p:cNvPicPr>
          <p:nvPr/>
        </p:nvPicPr>
        <p:blipFill>
          <a:blip r:embed="rId11">
            <a:extLst/>
          </a:blip>
          <a:stretch>
            <a:fillRect/>
          </a:stretch>
        </p:blipFill>
        <p:spPr>
          <a:xfrm>
            <a:off x="690184" y="4229400"/>
            <a:ext cx="2351294" cy="2351293"/>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Title 1"/>
          <p:cNvSpPr txBox="1"/>
          <p:nvPr>
            <p:ph type="title"/>
          </p:nvPr>
        </p:nvSpPr>
        <p:spPr>
          <a:xfrm>
            <a:off x="1118189" y="5394843"/>
            <a:ext cx="11184291" cy="2387382"/>
          </a:xfrm>
          <a:prstGeom prst="rect">
            <a:avLst/>
          </a:prstGeom>
        </p:spPr>
        <p:txBody>
          <a:bodyPr/>
          <a:lstStyle/>
          <a:p>
            <a:pPr defTabSz="448665">
              <a:defRPr cap="none" sz="3588">
                <a:latin typeface="Calibri Light"/>
                <a:ea typeface="Calibri Light"/>
                <a:cs typeface="Calibri Light"/>
                <a:sym typeface="Calibri Light"/>
              </a:defRPr>
            </a:pPr>
            <a:r>
              <a:t>Personal Action</a:t>
            </a:r>
          </a:p>
          <a:p>
            <a:pPr defTabSz="448665">
              <a:defRPr b="0" cap="none" sz="3588">
                <a:latin typeface="Calibri Light"/>
                <a:ea typeface="Calibri Light"/>
                <a:cs typeface="Calibri Light"/>
                <a:sym typeface="Calibri Light"/>
              </a:defRPr>
            </a:pPr>
            <a:r>
              <a:t>Name 1 expertise you will share</a:t>
            </a:r>
          </a:p>
          <a:p>
            <a:pPr defTabSz="448665">
              <a:defRPr b="0" cap="none" sz="3588">
                <a:latin typeface="Calibri Light"/>
                <a:ea typeface="Calibri Light"/>
                <a:cs typeface="Calibri Light"/>
                <a:sym typeface="Calibri Light"/>
              </a:defRPr>
            </a:pPr>
            <a:r>
              <a:t>Name 1 new practice for sharing information</a:t>
            </a:r>
          </a:p>
          <a:p>
            <a:pPr defTabSz="448665">
              <a:defRPr b="0" cap="none" sz="3588">
                <a:latin typeface="Calibri Light"/>
                <a:ea typeface="Calibri Light"/>
                <a:cs typeface="Calibri Light"/>
                <a:sym typeface="Calibri Light"/>
              </a:defRPr>
            </a:pPr>
            <a:r>
              <a:t>Name 1 way you will contribute to strategic framework</a:t>
            </a:r>
          </a:p>
        </p:txBody>
      </p:sp>
      <p:grpSp>
        <p:nvGrpSpPr>
          <p:cNvPr id="326" name="images-9.jpg"/>
          <p:cNvGrpSpPr/>
          <p:nvPr/>
        </p:nvGrpSpPr>
        <p:grpSpPr>
          <a:xfrm>
            <a:off x="6670815" y="1236180"/>
            <a:ext cx="5586979" cy="3347343"/>
            <a:chOff x="0" y="0"/>
            <a:chExt cx="5586977" cy="3347342"/>
          </a:xfrm>
        </p:grpSpPr>
        <p:pic>
          <p:nvPicPr>
            <p:cNvPr id="325" name="images-9.jpg" descr="images-9.jpg"/>
            <p:cNvPicPr>
              <a:picLocks noChangeAspect="1"/>
            </p:cNvPicPr>
            <p:nvPr/>
          </p:nvPicPr>
          <p:blipFill>
            <a:blip r:embed="rId3">
              <a:extLst/>
            </a:blip>
            <a:stretch>
              <a:fillRect/>
            </a:stretch>
          </p:blipFill>
          <p:spPr>
            <a:xfrm>
              <a:off x="114299" y="114299"/>
              <a:ext cx="5358379" cy="3106044"/>
            </a:xfrm>
            <a:prstGeom prst="rect">
              <a:avLst/>
            </a:prstGeom>
            <a:ln>
              <a:noFill/>
            </a:ln>
            <a:effectLst/>
          </p:spPr>
        </p:pic>
        <p:pic>
          <p:nvPicPr>
            <p:cNvPr id="324" name="images-9.jpg" descr="images-9.jpg"/>
            <p:cNvPicPr>
              <a:picLocks noChangeAspect="0"/>
            </p:cNvPicPr>
            <p:nvPr/>
          </p:nvPicPr>
          <p:blipFill>
            <a:blip r:embed="rId4">
              <a:extLst/>
            </a:blip>
            <a:stretch>
              <a:fillRect/>
            </a:stretch>
          </p:blipFill>
          <p:spPr>
            <a:xfrm>
              <a:off x="-1" y="-1"/>
              <a:ext cx="5586979" cy="3347344"/>
            </a:xfrm>
            <a:prstGeom prst="rect">
              <a:avLst/>
            </a:prstGeom>
            <a:effectLst/>
          </p:spPr>
        </p:pic>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12700" dir="5400000">
              <a:srgbClr val="000000">
                <a:alpha val="35000"/>
              </a:srgbClr>
            </a:outerShdw>
          </a:effectLst>
        </a:effectStyle>
        <a:effectStyle>
          <a:effectLst>
            <a:outerShdw sx="100000" sy="100000" kx="0" ky="0" algn="b" rotWithShape="0" blurRad="38100" dist="12700" dir="5400000">
              <a:srgbClr val="000000">
                <a:alpha val="35000"/>
              </a:srgbClr>
            </a:outerShdw>
          </a:effectLst>
        </a:effectStyle>
        <a:effectStyle>
          <a:effectLst>
            <a:outerShdw sx="100000" sy="100000" kx="0" ky="0" algn="b" rotWithShape="0" blurRad="38100" dist="127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12700" dir="5400000">
            <a:srgbClr val="000000">
              <a:alpha val="35000"/>
            </a:srgbClr>
          </a:outerShdw>
        </a:effectLst>
        <a:sp3d/>
      </a:spPr>
      <a:bodyPr rot="0" spcFirstLastPara="1" vertOverflow="overflow" horzOverflow="overflow" vert="horz" wrap="square" lIns="48767" tIns="48767" rIns="48767" bIns="48767" numCol="1" spcCol="38100" rtlCol="0" anchor="ctr" upright="0">
        <a:spAutoFit/>
      </a:bodyPr>
      <a:lstStyle>
        <a:defPPr marL="0" marR="0" indent="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127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8767" tIns="48767" rIns="48767" bIns="48767" numCol="1" spcCol="38100" rtlCol="0" anchor="t" upright="0">
        <a:spAutoFit/>
      </a:bodyPr>
      <a:lstStyle>
        <a:defPPr marL="0" marR="0" indent="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12700" dir="5400000">
              <a:srgbClr val="000000">
                <a:alpha val="35000"/>
              </a:srgbClr>
            </a:outerShdw>
          </a:effectLst>
        </a:effectStyle>
        <a:effectStyle>
          <a:effectLst>
            <a:outerShdw sx="100000" sy="100000" kx="0" ky="0" algn="b" rotWithShape="0" blurRad="38100" dist="12700" dir="5400000">
              <a:srgbClr val="000000">
                <a:alpha val="35000"/>
              </a:srgbClr>
            </a:outerShdw>
          </a:effectLst>
        </a:effectStyle>
        <a:effectStyle>
          <a:effectLst>
            <a:outerShdw sx="100000" sy="100000" kx="0" ky="0" algn="b" rotWithShape="0" blurRad="38100" dist="127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12700" dir="5400000">
            <a:srgbClr val="000000">
              <a:alpha val="35000"/>
            </a:srgbClr>
          </a:outerShdw>
        </a:effectLst>
        <a:sp3d/>
      </a:spPr>
      <a:bodyPr rot="0" spcFirstLastPara="1" vertOverflow="overflow" horzOverflow="overflow" vert="horz" wrap="square" lIns="48767" tIns="48767" rIns="48767" bIns="48767" numCol="1" spcCol="38100" rtlCol="0" anchor="ctr" upright="0">
        <a:spAutoFit/>
      </a:bodyPr>
      <a:lstStyle>
        <a:defPPr marL="0" marR="0" indent="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127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8767" tIns="48767" rIns="48767" bIns="48767" numCol="1" spcCol="38100" rtlCol="0" anchor="t" upright="0">
        <a:spAutoFit/>
      </a:bodyPr>
      <a:lstStyle>
        <a:defPPr marL="0" marR="0" indent="0" algn="l" defTabSz="65024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