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media/image2.jpeg" ContentType="image/jpeg"/>
  <Override PartName="/ppt/media/image3.jpeg" ContentType="image/jpeg"/>
  <Override PartName="/ppt/media/image4.jpeg" ContentType="image/jpeg"/>
  <Override PartName="/ppt/notesSlides/notesSlide2.xml" ContentType="application/vnd.openxmlformats-officedocument.presentationml.notesSlide+xml"/>
  <Override PartName="/ppt/media/image5.jpeg" ContentType="image/jpeg"/>
  <Override PartName="/ppt/media/image6.jpeg" ContentType="image/jpeg"/>
  <Override PartName="/ppt/notesSlides/notesSlide3.xml" ContentType="application/vnd.openxmlformats-officedocument.presentationml.notesSlide+xml"/>
  <Override PartName="/ppt/media/image7.jpeg" ContentType="image/jpeg"/>
  <Override PartName="/ppt/notesSlides/notesSlide4.xml" ContentType="application/vnd.openxmlformats-officedocument.presentationml.notesSlide+xml"/>
  <Override PartName="/ppt/media/image8.jpeg" ContentType="image/jpeg"/>
  <Override PartName="/ppt/media/image9.jpeg" ContentType="image/jpeg"/>
  <Override PartName="/ppt/notesSlides/notesSlide5.xml" ContentType="application/vnd.openxmlformats-officedocument.presentationml.notesSlide+xml"/>
  <Override PartName="/ppt/media/image10.jpeg" ContentType="image/jpeg"/>
  <Override PartName="/ppt/media/image11.jpeg" ContentType="image/jpeg"/>
  <Override PartName="/ppt/media/image12.jpeg" ContentType="image/jpeg"/>
  <Override PartName="/ppt/media/image13.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4.jpeg" ContentType="image/jpeg"/>
  <Override PartName="/ppt/media/image15.jpeg" ContentType="image/jpeg"/>
  <Override PartName="/ppt/media/image16.jpeg" ContentType="image/jpeg"/>
  <Override PartName="/ppt/media/image17.jpeg" ContentType="image/jpeg"/>
  <Override PartName="/ppt/notesSlides/notesSlide9.xml" ContentType="application/vnd.openxmlformats-officedocument.presentationml.notesSlide+xml"/>
  <Override PartName="/ppt/media/image18.jpeg" ContentType="image/jpeg"/>
  <Override PartName="/ppt/notesSlides/notesSlide10.xml" ContentType="application/vnd.openxmlformats-officedocument.presentationml.notesSlide+xml"/>
  <Override PartName="/ppt/media/image19.jpe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20.jpeg" ContentType="image/jpeg"/>
  <Override PartName="/ppt/notesSlides/notesSlide13.xml" ContentType="application/vnd.openxmlformats-officedocument.presentationml.notesSlide+xml"/>
  <Override PartName="/ppt/media/image21.jpeg" ContentType="image/jpeg"/>
  <Override PartName="/ppt/notesSlides/notesSlide14.xml" ContentType="application/vnd.openxmlformats-officedocument.presentationml.notesSlide+xml"/>
  <Override PartName="/ppt/media/image22.jpeg" ContentType="image/jpeg"/>
  <Override PartName="/ppt/media/image23.jpeg" ContentType="image/jpeg"/>
  <Override PartName="/ppt/notesSlides/notesSlide15.xml" ContentType="application/vnd.openxmlformats-officedocument.presentationml.notesSlide+xml"/>
  <Override PartName="/ppt/media/image24.jpeg" ContentType="image/jpe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33.jpeg" ContentType="image/jpeg"/>
  <Override PartName="/ppt/media/image34.jpeg" ContentType="image/jpeg"/>
  <Override PartName="/ppt/notesSlides/notesSlide21.xml" ContentType="application/vnd.openxmlformats-officedocument.presentationml.notesSlide+xml"/>
  <Override PartName="/ppt/media/image35.jpeg" ContentType="image/jpeg"/>
  <Override PartName="/ppt/media/image36.jpeg" ContentType="image/jpeg"/>
  <Override PartName="/ppt/notesSlides/notesSlide22.xml" ContentType="application/vnd.openxmlformats-officedocument.presentationml.notesSlide+xml"/>
  <Override PartName="/ppt/media/image37.jpeg" ContentType="image/jpeg"/>
  <Override PartName="/ppt/media/image38.jpeg" ContentType="image/jpeg"/>
  <Override PartName="/ppt/notesSlides/notesSlide23.xml" ContentType="application/vnd.openxmlformats-officedocument.presentationml.notesSlide+xml"/>
  <Override PartName="/ppt/media/image39.jpeg" ContentType="image/jpeg"/>
  <Override PartName="/ppt/notesSlides/notesSlide24.xml" ContentType="application/vnd.openxmlformats-officedocument.presentationml.notesSlide+xml"/>
  <Override PartName="/ppt/media/image40.jpeg" ContentType="image/jpeg"/>
  <Override PartName="/ppt/notesSlides/notesSlide25.xml" ContentType="application/vnd.openxmlformats-officedocument.presentationml.notesSlide+xml"/>
  <Override PartName="/ppt/notesSlides/notesSlide26.xml" ContentType="application/vnd.openxmlformats-officedocument.presentationml.notesSlide+xml"/>
  <Override PartName="/ppt/media/image41.jpeg" ContentType="image/jpeg"/>
  <Override PartName="/ppt/media/image42.jpeg" ContentType="image/jpeg"/>
  <Override PartName="/ppt/notesSlides/notesSlide27.xml" ContentType="application/vnd.openxmlformats-officedocument.presentationml.notesSlide+xml"/>
  <Override PartName="/ppt/media/image43.jpeg" ContentType="image/jpeg"/>
  <Override PartName="/ppt/media/image44.jpeg" ContentType="image/jpeg"/>
  <Override PartName="/ppt/media/image45.jpeg" ContentType="image/jpeg"/>
  <Override PartName="/ppt/media/image46.jpeg" ContentType="image/jpeg"/>
  <Override PartName="/ppt/media/image47.jpeg" ContentType="image/jpeg"/>
  <Override PartName="/ppt/media/image48.jpeg" ContentType="image/jpeg"/>
  <Override PartName="/ppt/media/image49.jpeg" ContentType="image/jpeg"/>
  <Override PartName="/ppt/media/image50.jpeg" ContentType="image/jpeg"/>
  <Override PartName="/ppt/media/image51.jpeg" ContentType="image/jpeg"/>
  <Override PartName="/ppt/media/image52.jpeg" ContentType="image/jpeg"/>
  <Override PartName="/ppt/media/image53.jpeg" ContentType="image/jpeg"/>
  <Override PartName="/ppt/media/image54.jpeg" ContentType="image/jpeg"/>
  <Override PartName="/ppt/media/image55.jpeg" ContentType="image/jpeg"/>
  <Override PartName="/ppt/media/image56.jpeg" ContentType="image/jpeg"/>
  <Override PartName="/ppt/media/image57.jpeg" ContentType="image/jpeg"/>
  <Override PartName="/ppt/media/image58.jpeg" ContentType="image/jpeg"/>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media/image59.jpeg" ContentType="image/jpeg"/>
  <Override PartName="/ppt/media/image60.jpeg" ContentType="image/jpeg"/>
  <Override PartName="/ppt/media/image61.jpeg" ContentType="image/jpeg"/>
  <Override PartName="/ppt/media/image62.jpeg" ContentType="image/jpeg"/>
  <Override PartName="/ppt/media/image63.jpeg" ContentType="image/jpeg"/>
  <Override PartName="/ppt/media/image64.jpeg" ContentType="image/jpeg"/>
  <Override PartName="/ppt/media/image65.jpeg" ContentType="image/jpeg"/>
  <Override PartName="/ppt/media/image66.jpeg" ContentType="image/jpeg"/>
  <Override PartName="/ppt/media/image6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b="def" i="def"/>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b="def" i="def"/>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b="def" i="def"/>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Neue Medium"/>
          <a:ea typeface="Helvetica Neue Medium"/>
          <a:cs typeface="Helvetica Neue 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Neue Medium"/>
          <a:ea typeface="Helvetica Neue Medium"/>
          <a:cs typeface="Helvetica Neue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3" name="Shape 133"/>
          <p:cNvSpPr/>
          <p:nvPr>
            <p:ph type="sldImg"/>
          </p:nvPr>
        </p:nvSpPr>
        <p:spPr>
          <a:xfrm>
            <a:off x="1143000" y="685800"/>
            <a:ext cx="4572000" cy="3429000"/>
          </a:xfrm>
          <a:prstGeom prst="rect">
            <a:avLst/>
          </a:prstGeom>
        </p:spPr>
        <p:txBody>
          <a:bodyPr/>
          <a:lstStyle/>
          <a:p>
            <a:pPr/>
          </a:p>
        </p:txBody>
      </p:sp>
      <p:sp>
        <p:nvSpPr>
          <p:cNvPr id="134" name="Shape 13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79.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80.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81.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82.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8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Shape 150"/>
          <p:cNvSpPr/>
          <p:nvPr>
            <p:ph type="sldImg"/>
          </p:nvPr>
        </p:nvSpPr>
        <p:spPr>
          <a:prstGeom prst="rect">
            <a:avLst/>
          </a:prstGeom>
        </p:spPr>
        <p:txBody>
          <a:bodyPr/>
          <a:lstStyle/>
          <a:p>
            <a:pPr/>
          </a:p>
        </p:txBody>
      </p:sp>
      <p:sp>
        <p:nvSpPr>
          <p:cNvPr id="151" name="Shape 151"/>
          <p:cNvSpPr/>
          <p:nvPr>
            <p:ph type="body" sz="quarter" idx="1"/>
          </p:nvPr>
        </p:nvSpPr>
        <p:spPr>
          <a:prstGeom prst="rect">
            <a:avLst/>
          </a:prstGeom>
        </p:spPr>
        <p:txBody>
          <a:bodyPr/>
          <a:lstStyle/>
          <a:p>
            <a:pPr/>
            <a:r>
              <a:t>What Ground are we standing 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Shape 155"/>
          <p:cNvSpPr/>
          <p:nvPr>
            <p:ph type="sldImg"/>
          </p:nvPr>
        </p:nvSpPr>
        <p:spPr>
          <a:prstGeom prst="rect">
            <a:avLst/>
          </a:prstGeom>
        </p:spPr>
        <p:txBody>
          <a:bodyPr/>
          <a:lstStyle/>
          <a:p>
            <a:pPr/>
          </a:p>
        </p:txBody>
      </p:sp>
      <p:sp>
        <p:nvSpPr>
          <p:cNvPr id="156" name="Shape 156"/>
          <p:cNvSpPr/>
          <p:nvPr>
            <p:ph type="body" sz="quarter" idx="1"/>
          </p:nvPr>
        </p:nvSpPr>
        <p:spPr>
          <a:prstGeom prst="rect">
            <a:avLst/>
          </a:prstGeom>
        </p:spPr>
        <p:txBody>
          <a:bodyPr/>
          <a:lstStyle/>
          <a:p>
            <a:pPr/>
            <a:r>
              <a:t>A life of faith is like journeying in the wilderness. No longer defined by this world, we live in this world while not being defined by it. Always becoming who God created us to be, we are continually discerning our path in the midst of unknowns.</a:t>
            </a:r>
          </a:p>
          <a:p>
            <a:pPr/>
            <a:r>
              <a:t>Forming faith is always contextual because the Christian faith is an embodied faith lived in the world. So what do we know about today’s environment?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Shape 163"/>
          <p:cNvSpPr/>
          <p:nvPr>
            <p:ph type="sldImg"/>
          </p:nvPr>
        </p:nvSpPr>
        <p:spPr>
          <a:prstGeom prst="rect">
            <a:avLst/>
          </a:prstGeom>
        </p:spPr>
        <p:txBody>
          <a:bodyPr/>
          <a:lstStyle/>
          <a:p>
            <a:pPr/>
          </a:p>
        </p:txBody>
      </p:sp>
      <p:sp>
        <p:nvSpPr>
          <p:cNvPr id="164" name="Shape 164"/>
          <p:cNvSpPr/>
          <p:nvPr>
            <p:ph type="body" sz="quarter" idx="1"/>
          </p:nvPr>
        </p:nvSpPr>
        <p:spPr>
          <a:prstGeom prst="rect">
            <a:avLst/>
          </a:prstGeom>
        </p:spPr>
        <p:txBody>
          <a:bodyPr/>
          <a:lstStyle/>
          <a:p>
            <a:pPr/>
            <a:r>
              <a:t>Most of our approaches to faith formation were created for a different environment, one that was steady (slower rate of change where the past was a strong indicator of what was ahead) and where Christianity held a dominant place in society (or at least worked in partnership with society).</a:t>
            </a:r>
          </a:p>
          <a:p>
            <a:pPr/>
            <a:r>
              <a:t>Both of those things have changed. So what do we do?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Shape 168"/>
          <p:cNvSpPr/>
          <p:nvPr>
            <p:ph type="sldImg"/>
          </p:nvPr>
        </p:nvSpPr>
        <p:spPr>
          <a:prstGeom prst="rect">
            <a:avLst/>
          </a:prstGeom>
        </p:spPr>
        <p:txBody>
          <a:bodyPr/>
          <a:lstStyle/>
          <a:p>
            <a:pPr/>
          </a:p>
        </p:txBody>
      </p:sp>
      <p:sp>
        <p:nvSpPr>
          <p:cNvPr id="169" name="Shape 169"/>
          <p:cNvSpPr/>
          <p:nvPr>
            <p:ph type="body" sz="quarter" idx="1"/>
          </p:nvPr>
        </p:nvSpPr>
        <p:spPr>
          <a:prstGeom prst="rect">
            <a:avLst/>
          </a:prstGeom>
        </p:spPr>
        <p:txBody>
          <a:bodyPr/>
          <a:lstStyle/>
          <a:p>
            <a:pPr/>
            <a:r>
              <a:t>Remember our trips to the BWCA. How formative the where for me and my family. That way of life was different than our way of life at home.</a:t>
            </a:r>
          </a:p>
          <a:p>
            <a:pPr/>
            <a:r>
              <a:t>What if forming faith in the 21st century was like navigating in the wilderness?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Shape 179"/>
          <p:cNvSpPr/>
          <p:nvPr>
            <p:ph type="sldImg"/>
          </p:nvPr>
        </p:nvSpPr>
        <p:spPr>
          <a:prstGeom prst="rect">
            <a:avLst/>
          </a:prstGeom>
        </p:spPr>
        <p:txBody>
          <a:bodyPr/>
          <a:lstStyle/>
          <a:p>
            <a:pPr/>
          </a:p>
        </p:txBody>
      </p:sp>
      <p:sp>
        <p:nvSpPr>
          <p:cNvPr id="180" name="Shape 180"/>
          <p:cNvSpPr/>
          <p:nvPr>
            <p:ph type="body" sz="quarter" idx="1"/>
          </p:nvPr>
        </p:nvSpPr>
        <p:spPr>
          <a:prstGeom prst="rect">
            <a:avLst/>
          </a:prstGeom>
        </p:spPr>
        <p:txBody>
          <a:bodyPr/>
          <a:lstStyle/>
          <a:p>
            <a:pPr/>
            <a:r>
              <a:t>I Love maps. Paper maps filled out car.</a:t>
            </a:r>
          </a:p>
          <a:p>
            <a:pPr/>
            <a:r>
              <a:t>But paper maps have their limitations.</a:t>
            </a:r>
          </a:p>
          <a:p>
            <a:pPr/>
            <a:r>
              <a:t>Today I use a GPS - as it helps me locate myself with the dynamic, every changing conditions.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Shape 183"/>
          <p:cNvSpPr/>
          <p:nvPr>
            <p:ph type="sldImg"/>
          </p:nvPr>
        </p:nvSpPr>
        <p:spPr>
          <a:prstGeom prst="rect">
            <a:avLst/>
          </a:prstGeom>
        </p:spPr>
        <p:txBody>
          <a:bodyPr/>
          <a:lstStyle/>
          <a:p>
            <a:pPr/>
          </a:p>
        </p:txBody>
      </p:sp>
      <p:sp>
        <p:nvSpPr>
          <p:cNvPr id="184" name="Shape 184"/>
          <p:cNvSpPr/>
          <p:nvPr>
            <p:ph type="body" sz="quarter" idx="1"/>
          </p:nvPr>
        </p:nvSpPr>
        <p:spPr>
          <a:prstGeom prst="rect">
            <a:avLst/>
          </a:prstGeom>
        </p:spPr>
        <p:txBody>
          <a:bodyPr/>
          <a:lstStyle/>
          <a:p>
            <a:pPr/>
            <a:r>
              <a:t>We need GPS for forming faith - a way to navigating our VUCA world that allows us to find balance and meaning in the midst of unending changes.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Shape 187"/>
          <p:cNvSpPr/>
          <p:nvPr>
            <p:ph type="sldImg"/>
          </p:nvPr>
        </p:nvSpPr>
        <p:spPr>
          <a:prstGeom prst="rect">
            <a:avLst/>
          </a:prstGeom>
        </p:spPr>
        <p:txBody>
          <a:bodyPr/>
          <a:lstStyle/>
          <a:p>
            <a:pPr/>
          </a:p>
        </p:txBody>
      </p:sp>
      <p:sp>
        <p:nvSpPr>
          <p:cNvPr id="188" name="Shape 188"/>
          <p:cNvSpPr/>
          <p:nvPr>
            <p:ph type="body" sz="quarter" idx="1"/>
          </p:nvPr>
        </p:nvSpPr>
        <p:spPr>
          <a:prstGeom prst="rect">
            <a:avLst/>
          </a:prstGeom>
        </p:spPr>
        <p:txBody>
          <a:bodyPr/>
          <a:lstStyle/>
          <a:p>
            <a:pPr/>
            <a:r>
              <a:t>We need GPS for forming faith - a way to navigating our VUCA world that allows us to find balance and meaning in the midst of unending changes.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Shape 196"/>
          <p:cNvSpPr/>
          <p:nvPr>
            <p:ph type="sldImg"/>
          </p:nvPr>
        </p:nvSpPr>
        <p:spPr>
          <a:prstGeom prst="rect">
            <a:avLst/>
          </a:prstGeom>
        </p:spPr>
        <p:txBody>
          <a:bodyPr/>
          <a:lstStyle/>
          <a:p>
            <a:pPr/>
          </a:p>
        </p:txBody>
      </p:sp>
      <p:sp>
        <p:nvSpPr>
          <p:cNvPr id="197" name="Shape 197"/>
          <p:cNvSpPr/>
          <p:nvPr>
            <p:ph type="body" sz="quarter" idx="1"/>
          </p:nvPr>
        </p:nvSpPr>
        <p:spPr>
          <a:prstGeom prst="rect">
            <a:avLst/>
          </a:prstGeom>
        </p:spPr>
        <p:txBody>
          <a:bodyPr/>
          <a:lstStyle/>
          <a:p>
            <a:pPr/>
            <a:r>
              <a:t>Congregations are called to steward the future witness to the Christian faith. God’s love for us is steady and trustworthy, but the future does not look like the past. </a:t>
            </a:r>
          </a:p>
          <a:p>
            <a:pPr/>
            <a:r>
              <a:t>This is a pivotal moment. Our highly dynamic context is being disrupted at accelerating speeds and we, the church have the opportunity to join God’s movement in the world or hold tightly to the past. </a:t>
            </a:r>
          </a:p>
          <a:p>
            <a:pPr/>
            <a:r>
              <a:t>Our God is a God who makes all things new, who brings order out of chaos and life out of death. God’s deepest desire is for all to live abundantly. Our way forward is relying on God, of embracing God’s call for us and letting God’s love orient our lives.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Shape 201"/>
          <p:cNvSpPr/>
          <p:nvPr>
            <p:ph type="sldImg"/>
          </p:nvPr>
        </p:nvSpPr>
        <p:spPr>
          <a:prstGeom prst="rect">
            <a:avLst/>
          </a:prstGeom>
        </p:spPr>
        <p:txBody>
          <a:bodyPr/>
          <a:lstStyle/>
          <a:p>
            <a:pPr/>
          </a:p>
        </p:txBody>
      </p:sp>
      <p:sp>
        <p:nvSpPr>
          <p:cNvPr id="202" name="Shape 202"/>
          <p:cNvSpPr/>
          <p:nvPr>
            <p:ph type="body" sz="quarter" idx="1"/>
          </p:nvPr>
        </p:nvSpPr>
        <p:spPr>
          <a:prstGeom prst="rect">
            <a:avLst/>
          </a:prstGeom>
        </p:spPr>
        <p:txBody>
          <a:bodyPr/>
          <a:lstStyle/>
          <a:p>
            <a:pPr/>
            <a:r>
              <a:t>But before we begin this journey, </a:t>
            </a:r>
          </a:p>
          <a:p>
            <a:pPr/>
            <a:r>
              <a:t>we need a new mindset - a Growth Mindset.</a:t>
            </a:r>
          </a:p>
          <a:p>
            <a:pPr/>
            <a:r>
              <a:t>All born with growth mindsets, but over time our mindsets can become fixed.</a:t>
            </a:r>
          </a:p>
          <a:p>
            <a:pPr/>
            <a:r>
              <a:t>Triggers - people and tests condition us to let go of our growth mindset.</a:t>
            </a:r>
          </a:p>
          <a:p>
            <a:pPr/>
            <a:r>
              <a:t>“not yet” mentality.</a:t>
            </a:r>
          </a:p>
          <a:p>
            <a:pPr/>
          </a:p>
          <a:p>
            <a:pPr/>
            <a:r>
              <a:t>A life of faith is a journey of becoming. Made new in Christ, we are new creations - not only once, but everyday. Our becoming does not end at a particular age or developmental stage. Rather it believes tomorrow can be different than yesterday.</a:t>
            </a:r>
          </a:p>
          <a:p>
            <a:pPr/>
            <a:r>
              <a:t>God’s future is ahead of us, and God’s mission to love the world gives our life purpose. Embracing our becoming nature is part of being a follower of Jesus.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Shape 207"/>
          <p:cNvSpPr/>
          <p:nvPr>
            <p:ph type="sldImg"/>
          </p:nvPr>
        </p:nvSpPr>
        <p:spPr>
          <a:prstGeom prst="rect">
            <a:avLst/>
          </a:prstGeom>
        </p:spPr>
        <p:txBody>
          <a:bodyPr/>
          <a:lstStyle/>
          <a:p>
            <a:pPr/>
          </a:p>
        </p:txBody>
      </p:sp>
      <p:sp>
        <p:nvSpPr>
          <p:cNvPr id="208" name="Shape 208"/>
          <p:cNvSpPr/>
          <p:nvPr>
            <p:ph type="body" sz="quarter" idx="1"/>
          </p:nvPr>
        </p:nvSpPr>
        <p:spPr>
          <a:prstGeom prst="rect">
            <a:avLst/>
          </a:prstGeom>
        </p:spPr>
        <p:txBody>
          <a:bodyPr/>
          <a:lstStyle/>
          <a:p>
            <a:pPr/>
            <a:r>
              <a:t>God is the reference point of faith. On our own we fixate on ourselves…we cannot help is. But </a:t>
            </a:r>
            <a:r>
              <a:rPr b="1"/>
              <a:t>God intervenes</a:t>
            </a:r>
            <a:r>
              <a:t>.With the life, death, and resurrection of Jesus Christ God disrupts our inclination and restores our relationship.</a:t>
            </a:r>
          </a:p>
          <a:p>
            <a:pPr/>
            <a:r>
              <a:t>This </a:t>
            </a:r>
            <a:r>
              <a:rPr b="1"/>
              <a:t>gift of grace</a:t>
            </a:r>
            <a:r>
              <a:t> is person and expansive.</a:t>
            </a:r>
          </a:p>
          <a:p>
            <a:pPr/>
            <a:r>
              <a:t>God’s love </a:t>
            </a:r>
            <a:r>
              <a:rPr b="1"/>
              <a:t>transforms</a:t>
            </a:r>
            <a:r>
              <a:t> our lives, change us from objects of God’s creation to subjects of God’s love. </a:t>
            </a:r>
          </a:p>
          <a:p>
            <a:pPr>
              <a:defRPr b="1"/>
            </a:pPr>
            <a:r>
              <a:t>Reorients our lives</a:t>
            </a:r>
            <a:r>
              <a:rPr b="0"/>
              <a:t> - turning us outward - to love God and our neighbor.</a:t>
            </a:r>
            <a:endParaRPr b="0"/>
          </a:p>
          <a:p>
            <a:pPr/>
            <a:r>
              <a:t>As Christians we make a radical claim- God is alive among us - in the world and in our lives. Yes how often do we think about God’s activity outside of the church walls? God’s presence can be pushed to the back of our minds. Yet God is still there - we just get to stop and notice.</a:t>
            </a:r>
          </a:p>
          <a:p>
            <a:pPr/>
            <a:r>
              <a:t>When I was a young adult thought I had to cultivate this relationship with God. So I engaged in various Christian practices - not only going to worship and serving, but also time along with God in prayer and reading Scripture. Yet as life got busy (kids and work) and my time with God as less, I felt guilty. </a:t>
            </a:r>
          </a:p>
          <a:p>
            <a:pPr/>
            <a:r>
              <a:t>Recently I discovered a different mindset - Rather then focus on what I did in our relationship, what if I was just more attentive to God’s activity around me? In other words, I flipped from my actions to God’s. If God is all around, can I be a scout on the look for God? And it didn’t take long before I could see God in small and big ways everyday.</a:t>
            </a:r>
          </a:p>
          <a:p>
            <a:pPr/>
            <a:r>
              <a:t>Faith focuses on God’s actions first, and our second.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Shape 214"/>
          <p:cNvSpPr/>
          <p:nvPr>
            <p:ph type="sldImg"/>
          </p:nvPr>
        </p:nvSpPr>
        <p:spPr>
          <a:prstGeom prst="rect">
            <a:avLst/>
          </a:prstGeom>
        </p:spPr>
        <p:txBody>
          <a:bodyPr/>
          <a:lstStyle/>
          <a:p>
            <a:pPr/>
          </a:p>
        </p:txBody>
      </p:sp>
      <p:sp>
        <p:nvSpPr>
          <p:cNvPr id="215" name="Shape 215"/>
          <p:cNvSpPr/>
          <p:nvPr>
            <p:ph type="body" sz="quarter" idx="1"/>
          </p:nvPr>
        </p:nvSpPr>
        <p:spPr>
          <a:prstGeom prst="rect">
            <a:avLst/>
          </a:prstGeom>
        </p:spPr>
        <p:txBody>
          <a:bodyPr/>
          <a:lstStyle/>
          <a:p>
            <a:pPr/>
            <a:r>
              <a:t>Faith formation is a messy term that can be used as an umbrella term for: Christian education, discipleship, ministry with children and youth, and intergenerational ministry.</a:t>
            </a:r>
          </a:p>
          <a:p>
            <a:pPr/>
            <a:r>
              <a:t>In its simplest form faith formation has to do with how the Christian faith shapes people as they encounter God, others, and the world. </a:t>
            </a:r>
          </a:p>
          <a:p>
            <a:pPr/>
            <a:r>
              <a:t>Aim - Discovering a Christian way of life - </a:t>
            </a:r>
          </a:p>
          <a:p>
            <a:pPr/>
            <a:r>
              <a:t>Faith as a way of life - pattern of our being, doing, and thinking that are shared and to which we assign meaning.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Shape 220"/>
          <p:cNvSpPr/>
          <p:nvPr>
            <p:ph type="sldImg"/>
          </p:nvPr>
        </p:nvSpPr>
        <p:spPr>
          <a:prstGeom prst="rect">
            <a:avLst/>
          </a:prstGeom>
        </p:spPr>
        <p:txBody>
          <a:bodyPr/>
          <a:lstStyle/>
          <a:p>
            <a:pPr/>
          </a:p>
        </p:txBody>
      </p:sp>
      <p:sp>
        <p:nvSpPr>
          <p:cNvPr id="221" name="Shape 221"/>
          <p:cNvSpPr/>
          <p:nvPr>
            <p:ph type="body" sz="quarter" idx="1"/>
          </p:nvPr>
        </p:nvSpPr>
        <p:spPr>
          <a:prstGeom prst="rect">
            <a:avLst/>
          </a:prstGeom>
        </p:spPr>
        <p:txBody>
          <a:bodyPr/>
          <a:lstStyle/>
          <a:p>
            <a:pPr/>
            <a:r>
              <a:t>God’s vision is a view of life that is abundant - there is enough for all to thrive. It is not scarcity, but love that when shared multiples.</a:t>
            </a:r>
          </a:p>
          <a:p>
            <a:pPr/>
            <a:r>
              <a:t>God’s overflowing love flows through us into the world as we love and serve our neighbor.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Shape 226"/>
          <p:cNvSpPr/>
          <p:nvPr>
            <p:ph type="sldImg"/>
          </p:nvPr>
        </p:nvSpPr>
        <p:spPr>
          <a:prstGeom prst="rect">
            <a:avLst/>
          </a:prstGeom>
        </p:spPr>
        <p:txBody>
          <a:bodyPr/>
          <a:lstStyle/>
          <a:p>
            <a:pPr/>
          </a:p>
        </p:txBody>
      </p:sp>
      <p:sp>
        <p:nvSpPr>
          <p:cNvPr id="227" name="Shape 227"/>
          <p:cNvSpPr/>
          <p:nvPr>
            <p:ph type="body" sz="quarter" idx="1"/>
          </p:nvPr>
        </p:nvSpPr>
        <p:spPr>
          <a:prstGeom prst="rect">
            <a:avLst/>
          </a:prstGeom>
        </p:spPr>
        <p:txBody>
          <a:bodyPr/>
          <a:lstStyle/>
          <a:p>
            <a:pPr/>
            <a:r>
              <a:t>We need new operating systems for forming faith!</a:t>
            </a:r>
          </a:p>
          <a:p>
            <a:pPr/>
            <a:r>
              <a:t>What operating system are you using? Does it work with today’s context?</a:t>
            </a:r>
          </a:p>
          <a:p>
            <a:pPr/>
          </a:p>
          <a:p>
            <a:pPr/>
            <a:r>
              <a:t>Operating systems are invisible, but important for our lives. When they work, they take the complexity out of our lives, freeing us to do what we need to do. When they don’t work, they distract us from what we need to do, taking energy and attention aware from loving those around us.</a:t>
            </a:r>
          </a:p>
          <a:p>
            <a:pPr/>
          </a:p>
          <a:p>
            <a:pPr/>
            <a:r>
              <a:t>What if we could update our operating systems - to work together - and …</a:t>
            </a:r>
          </a:p>
          <a:p>
            <a:pPr/>
          </a:p>
          <a:p>
            <a:pPr/>
            <a:r>
              <a:t>The main reason for having an operating system in place is to manage the device’s hardware and software resources. In addition to this, the operating system provides the necessary common services for installed programs to run. It works as an intermediary between the hardware and any programs that are being run on the mobile device or computer.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Shape 232"/>
          <p:cNvSpPr/>
          <p:nvPr>
            <p:ph type="sldImg"/>
          </p:nvPr>
        </p:nvSpPr>
        <p:spPr>
          <a:prstGeom prst="rect">
            <a:avLst/>
          </a:prstGeom>
        </p:spPr>
        <p:txBody>
          <a:bodyPr/>
          <a:lstStyle/>
          <a:p>
            <a:pPr/>
          </a:p>
        </p:txBody>
      </p:sp>
      <p:sp>
        <p:nvSpPr>
          <p:cNvPr id="233" name="Shape 233"/>
          <p:cNvSpPr/>
          <p:nvPr>
            <p:ph type="body" sz="quarter" idx="1"/>
          </p:nvPr>
        </p:nvSpPr>
        <p:spPr>
          <a:prstGeom prst="rect">
            <a:avLst/>
          </a:prstGeom>
        </p:spPr>
        <p:txBody>
          <a:bodyPr/>
          <a:lstStyle/>
          <a:p>
            <a:pPr/>
            <a:r>
              <a:t>Then add the programs or applications needed to fit with our particular context.</a:t>
            </a:r>
          </a:p>
          <a:p>
            <a:pPr/>
          </a:p>
          <a:p>
            <a:pPr/>
            <a:r>
              <a:t>In the past most adaptations to faith formation have taken the form of programs - new curriculum or different pedagogies. Changing “applications” is not enough to get at the root issue - working with the environment.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Shape 240"/>
          <p:cNvSpPr/>
          <p:nvPr>
            <p:ph type="sldImg"/>
          </p:nvPr>
        </p:nvSpPr>
        <p:spPr>
          <a:prstGeom prst="rect">
            <a:avLst/>
          </a:prstGeom>
        </p:spPr>
        <p:txBody>
          <a:bodyPr/>
          <a:lstStyle/>
          <a:p>
            <a:pPr/>
          </a:p>
        </p:txBody>
      </p:sp>
      <p:sp>
        <p:nvSpPr>
          <p:cNvPr id="241" name="Shape 241"/>
          <p:cNvSpPr/>
          <p:nvPr>
            <p:ph type="body" sz="quarter" idx="1"/>
          </p:nvPr>
        </p:nvSpPr>
        <p:spPr>
          <a:prstGeom prst="rect">
            <a:avLst/>
          </a:prstGeom>
        </p:spPr>
        <p:txBody>
          <a:bodyPr/>
          <a:lstStyle/>
          <a:p>
            <a:pPr/>
            <a:r>
              <a:t>This weekend, I am going to present to you an operating system for faith formation. Your role is to contextualize it for your ministry setting - or add the apps. </a:t>
            </a:r>
          </a:p>
          <a:p>
            <a:pPr/>
            <a:r>
              <a:t>This operating system has an eye to the future, is aware of the past, and is intended to be lived in the present working with the environment.</a:t>
            </a:r>
          </a:p>
          <a:p>
            <a:pPr/>
            <a:r>
              <a:t>We will begin by looking at 2 movements and 4 commitments of this operating system.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Shape 245"/>
          <p:cNvSpPr/>
          <p:nvPr>
            <p:ph type="sldImg"/>
          </p:nvPr>
        </p:nvSpPr>
        <p:spPr>
          <a:prstGeom prst="rect">
            <a:avLst/>
          </a:prstGeom>
        </p:spPr>
        <p:txBody>
          <a:bodyPr/>
          <a:lstStyle/>
          <a:p>
            <a:pPr/>
          </a:p>
        </p:txBody>
      </p:sp>
      <p:sp>
        <p:nvSpPr>
          <p:cNvPr id="246" name="Shape 246"/>
          <p:cNvSpPr/>
          <p:nvPr>
            <p:ph type="body" sz="quarter" idx="1"/>
          </p:nvPr>
        </p:nvSpPr>
        <p:spPr>
          <a:prstGeom prst="rect">
            <a:avLst/>
          </a:prstGeom>
        </p:spPr>
        <p:txBody>
          <a:bodyPr/>
          <a:lstStyle/>
          <a:p>
            <a:pPr/>
            <a:r>
              <a:t>Gathering God’s beloved people as the body of Christ - faith forming and informing our lives. </a:t>
            </a:r>
          </a:p>
          <a:p>
            <a:pPr/>
            <a:r>
              <a:t>Scattered in the world, God’s people are co-creators of God’s mission transforming the world.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Shape 252"/>
          <p:cNvSpPr/>
          <p:nvPr>
            <p:ph type="sldImg"/>
          </p:nvPr>
        </p:nvSpPr>
        <p:spPr>
          <a:prstGeom prst="rect">
            <a:avLst/>
          </a:prstGeom>
        </p:spPr>
        <p:txBody>
          <a:bodyPr/>
          <a:lstStyle/>
          <a:p>
            <a:pPr/>
          </a:p>
        </p:txBody>
      </p:sp>
      <p:sp>
        <p:nvSpPr>
          <p:cNvPr id="253" name="Shape 253"/>
          <p:cNvSpPr/>
          <p:nvPr>
            <p:ph type="body" sz="quarter" idx="1"/>
          </p:nvPr>
        </p:nvSpPr>
        <p:spPr>
          <a:prstGeom prst="rect">
            <a:avLst/>
          </a:prstGeom>
        </p:spPr>
        <p:txBody>
          <a:bodyPr/>
          <a:lstStyle/>
          <a:p>
            <a:pPr/>
            <a:r>
              <a:t>Gathered in community we discover our identity and participate in Christian practices, encounter God’s story, and live with other people of faith.</a:t>
            </a:r>
          </a:p>
          <a:p>
            <a:pPr/>
          </a:p>
          <a:p>
            <a:pPr/>
            <a:r>
              <a:t>Scattered in the world we participate in God’s mission of loving the world as we encounter difference, name pain and injustice, and love and serve others.</a:t>
            </a:r>
          </a:p>
          <a:p>
            <a:pPr/>
          </a:p>
          <a:p>
            <a:pPr/>
            <a:r>
              <a:t>Most of our time, in the past, has been on our time gathered. Yet most of our lives are lived scattered in the world. AND faith, as a way of life, is about all of life, not just our time in Christian community. </a:t>
            </a:r>
          </a:p>
          <a:p>
            <a:pPr/>
            <a:r>
              <a:t>What if we took rethought our time gathered as accompanying people of faith to discover a Christian way of life scattered? What difference would that make?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Shape 261"/>
          <p:cNvSpPr/>
          <p:nvPr>
            <p:ph type="sldImg"/>
          </p:nvPr>
        </p:nvSpPr>
        <p:spPr>
          <a:prstGeom prst="rect">
            <a:avLst/>
          </a:prstGeom>
        </p:spPr>
        <p:txBody>
          <a:bodyPr/>
          <a:lstStyle/>
          <a:p>
            <a:pPr/>
          </a:p>
        </p:txBody>
      </p:sp>
      <p:sp>
        <p:nvSpPr>
          <p:cNvPr id="262" name="Shape 262"/>
          <p:cNvSpPr/>
          <p:nvPr>
            <p:ph type="body" sz="quarter" idx="1"/>
          </p:nvPr>
        </p:nvSpPr>
        <p:spPr>
          <a:prstGeom prst="rect">
            <a:avLst/>
          </a:prstGeom>
        </p:spPr>
        <p:txBody>
          <a:bodyPr/>
          <a:lstStyle/>
          <a:p>
            <a:pPr/>
            <a:r>
              <a:t>To these two movements we add four commitments that highlight the multi-multi-faceted nature of faith.</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Shape 312"/>
          <p:cNvSpPr/>
          <p:nvPr>
            <p:ph type="sldImg"/>
          </p:nvPr>
        </p:nvSpPr>
        <p:spPr>
          <a:prstGeom prst="rect">
            <a:avLst/>
          </a:prstGeom>
        </p:spPr>
        <p:txBody>
          <a:bodyPr/>
          <a:lstStyle/>
          <a:p>
            <a:pPr/>
          </a:p>
        </p:txBody>
      </p:sp>
      <p:sp>
        <p:nvSpPr>
          <p:cNvPr id="313" name="Shape 313"/>
          <p:cNvSpPr/>
          <p:nvPr>
            <p:ph type="body" sz="quarter" idx="1"/>
          </p:nvPr>
        </p:nvSpPr>
        <p:spPr>
          <a:prstGeom prst="rect">
            <a:avLst/>
          </a:prstGeom>
        </p:spPr>
        <p:txBody>
          <a:bodyPr/>
          <a:lstStyle/>
          <a:p>
            <a:pPr/>
            <a:r>
              <a:t>As a consequence of a capitalistic society, commodities were now readily available and affordable. Products became standardized and consumption was accompanied with promises of “the good life.”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Shape 319"/>
          <p:cNvSpPr/>
          <p:nvPr>
            <p:ph type="sldImg"/>
          </p:nvPr>
        </p:nvSpPr>
        <p:spPr>
          <a:prstGeom prst="rect">
            <a:avLst/>
          </a:prstGeom>
        </p:spPr>
        <p:txBody>
          <a:bodyPr/>
          <a:lstStyle/>
          <a:p>
            <a:pPr/>
          </a:p>
        </p:txBody>
      </p:sp>
      <p:sp>
        <p:nvSpPr>
          <p:cNvPr id="320" name="Shape 320"/>
          <p:cNvSpPr/>
          <p:nvPr>
            <p:ph type="body" sz="quarter" idx="1"/>
          </p:nvPr>
        </p:nvSpPr>
        <p:spPr>
          <a:prstGeom prst="rect">
            <a:avLst/>
          </a:prstGeom>
        </p:spPr>
        <p:txBody>
          <a:bodyPr/>
          <a:lstStyle/>
          <a:p>
            <a:pPr/>
            <a:r>
              <a:t>Life is a commodity.</a:t>
            </a:r>
          </a:p>
          <a:p>
            <a:pPr/>
            <a:r>
              <a:t>Identity is something we choose by what we buy or the image we portray.</a:t>
            </a:r>
          </a:p>
          <a:p>
            <a:pPr/>
            <a:r>
              <a:t>Way of life is tied to purchasing.</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Shape 330"/>
          <p:cNvSpPr/>
          <p:nvPr>
            <p:ph type="sldImg"/>
          </p:nvPr>
        </p:nvSpPr>
        <p:spPr>
          <a:prstGeom prst="rect">
            <a:avLst/>
          </a:prstGeom>
        </p:spPr>
        <p:txBody>
          <a:bodyPr/>
          <a:lstStyle/>
          <a:p>
            <a:pPr/>
          </a:p>
        </p:txBody>
      </p:sp>
      <p:sp>
        <p:nvSpPr>
          <p:cNvPr id="331" name="Shape 331"/>
          <p:cNvSpPr/>
          <p:nvPr>
            <p:ph type="body" sz="quarter" idx="1"/>
          </p:nvPr>
        </p:nvSpPr>
        <p:spPr>
          <a:prstGeom prst="rect">
            <a:avLst/>
          </a:prstGeom>
        </p:spPr>
        <p:txBody>
          <a:bodyPr/>
          <a:lstStyle/>
          <a:p>
            <a:pPr/>
            <a:r>
              <a:t>There is no going back. We are in a new world.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8" name="Shape 338"/>
          <p:cNvSpPr/>
          <p:nvPr>
            <p:ph type="sldImg"/>
          </p:nvPr>
        </p:nvSpPr>
        <p:spPr>
          <a:prstGeom prst="rect">
            <a:avLst/>
          </a:prstGeom>
        </p:spPr>
        <p:txBody>
          <a:bodyPr/>
          <a:lstStyle/>
          <a:p>
            <a:pPr/>
          </a:p>
        </p:txBody>
      </p:sp>
      <p:sp>
        <p:nvSpPr>
          <p:cNvPr id="339" name="Shape 339"/>
          <p:cNvSpPr/>
          <p:nvPr>
            <p:ph type="body" sz="quarter" idx="1"/>
          </p:nvPr>
        </p:nvSpPr>
        <p:spPr>
          <a:prstGeom prst="rect">
            <a:avLst/>
          </a:prstGeom>
        </p:spPr>
        <p:txBody>
          <a:bodyPr/>
          <a:lstStyle/>
          <a:p>
            <a:pPr/>
            <a:r>
              <a:t>We are now our own communication directors.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Shape 356"/>
          <p:cNvSpPr/>
          <p:nvPr>
            <p:ph type="sldImg"/>
          </p:nvPr>
        </p:nvSpPr>
        <p:spPr>
          <a:prstGeom prst="rect">
            <a:avLst/>
          </a:prstGeom>
        </p:spPr>
        <p:txBody>
          <a:bodyPr/>
          <a:lstStyle/>
          <a:p>
            <a:pPr/>
          </a:p>
        </p:txBody>
      </p:sp>
      <p:sp>
        <p:nvSpPr>
          <p:cNvPr id="357" name="Shape 357"/>
          <p:cNvSpPr/>
          <p:nvPr>
            <p:ph type="body" sz="quarter" idx="1"/>
          </p:nvPr>
        </p:nvSpPr>
        <p:spPr>
          <a:prstGeom prst="rect">
            <a:avLst/>
          </a:prstGeom>
        </p:spPr>
        <p:txBody>
          <a:bodyPr/>
          <a:lstStyle/>
          <a:p>
            <a:pPr/>
            <a:r>
              <a:t>Old power = currency</a:t>
            </a:r>
          </a:p>
          <a:p>
            <a:pPr/>
            <a:r>
              <a:t>New power = current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Shape 369"/>
          <p:cNvSpPr/>
          <p:nvPr>
            <p:ph type="sldImg"/>
          </p:nvPr>
        </p:nvSpPr>
        <p:spPr>
          <a:prstGeom prst="rect">
            <a:avLst/>
          </a:prstGeom>
        </p:spPr>
        <p:txBody>
          <a:bodyPr/>
          <a:lstStyle/>
          <a:p>
            <a:pPr/>
          </a:p>
        </p:txBody>
      </p:sp>
      <p:sp>
        <p:nvSpPr>
          <p:cNvPr id="370" name="Shape 370"/>
          <p:cNvSpPr/>
          <p:nvPr>
            <p:ph type="body" sz="quarter" idx="1"/>
          </p:nvPr>
        </p:nvSpPr>
        <p:spPr>
          <a:prstGeom prst="rect">
            <a:avLst/>
          </a:prstGeom>
        </p:spPr>
        <p:txBody>
          <a:bodyPr/>
          <a:lstStyle/>
          <a:p>
            <a:pPr/>
            <a:r>
              <a:t>In 1870 1910— 14.4%-14.8% of the US Population were immigrants.</a:t>
            </a:r>
          </a:p>
          <a:p>
            <a:pPr/>
            <a:r>
              <a:t>In 1970 - down to 4.7% (lowest)</a:t>
            </a:r>
          </a:p>
          <a:p>
            <a:pPr/>
            <a:r>
              <a:t>In 2016 - back up to 13.5% and projected that by 2021-2038 we will become a minority-majority country.</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Shape 387"/>
          <p:cNvSpPr/>
          <p:nvPr>
            <p:ph type="sldImg"/>
          </p:nvPr>
        </p:nvSpPr>
        <p:spPr>
          <a:prstGeom prst="rect">
            <a:avLst/>
          </a:prstGeom>
        </p:spPr>
        <p:txBody>
          <a:bodyPr/>
          <a:lstStyle/>
          <a:p>
            <a:pPr/>
          </a:p>
        </p:txBody>
      </p:sp>
      <p:sp>
        <p:nvSpPr>
          <p:cNvPr id="388" name="Shape 388"/>
          <p:cNvSpPr/>
          <p:nvPr>
            <p:ph type="body" sz="quarter" idx="1"/>
          </p:nvPr>
        </p:nvSpPr>
        <p:spPr>
          <a:prstGeom prst="rect">
            <a:avLst/>
          </a:prstGeom>
        </p:spPr>
        <p:txBody>
          <a:bodyPr/>
          <a:lstStyle/>
          <a:p>
            <a:pPr/>
            <a:r>
              <a:t>MTD is about making meaning of this fluid, religiously pluralistic landscape.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8" name="Shape 408"/>
          <p:cNvSpPr/>
          <p:nvPr>
            <p:ph type="sldImg"/>
          </p:nvPr>
        </p:nvSpPr>
        <p:spPr>
          <a:prstGeom prst="rect">
            <a:avLst/>
          </a:prstGeom>
        </p:spPr>
        <p:txBody>
          <a:bodyPr/>
          <a:lstStyle/>
          <a:p>
            <a:pPr/>
          </a:p>
        </p:txBody>
      </p:sp>
      <p:sp>
        <p:nvSpPr>
          <p:cNvPr id="409" name="Shape 409"/>
          <p:cNvSpPr/>
          <p:nvPr>
            <p:ph type="body" sz="quarter" idx="1"/>
          </p:nvPr>
        </p:nvSpPr>
        <p:spPr>
          <a:prstGeom prst="rect">
            <a:avLst/>
          </a:prstGeom>
        </p:spPr>
        <p:txBody>
          <a:bodyPr/>
          <a:lstStyle/>
          <a:p>
            <a:pPr/>
            <a:r>
              <a:t>From the societal norms and values and practices.</a:t>
            </a:r>
          </a:p>
          <a:p>
            <a:pPr/>
            <a:r>
              <a:t>It is time to disestablish ourselves and rediscover our calling.</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1" name="Shape 421"/>
          <p:cNvSpPr/>
          <p:nvPr>
            <p:ph type="sldImg"/>
          </p:nvPr>
        </p:nvSpPr>
        <p:spPr>
          <a:prstGeom prst="rect">
            <a:avLst/>
          </a:prstGeom>
        </p:spPr>
        <p:txBody>
          <a:bodyPr/>
          <a:lstStyle/>
          <a:p>
            <a:pPr/>
          </a:p>
        </p:txBody>
      </p:sp>
      <p:sp>
        <p:nvSpPr>
          <p:cNvPr id="422" name="Shape 422"/>
          <p:cNvSpPr/>
          <p:nvPr>
            <p:ph type="body" sz="quarter" idx="1"/>
          </p:nvPr>
        </p:nvSpPr>
        <p:spPr>
          <a:prstGeom prst="rect">
            <a:avLst/>
          </a:prstGeom>
        </p:spPr>
        <p:txBody>
          <a:bodyPr/>
          <a:lstStyle/>
          <a:p>
            <a:pPr/>
            <a:r>
              <a:t>Social capital - relational capacity in society that incorporates social networks, norms of reciprocity, mutual assistance, and trustworthiness.</a:t>
            </a:r>
          </a:p>
          <a:p>
            <a:pPr/>
            <a:r>
              <a:t>Bridging and bonding ties.</a:t>
            </a:r>
          </a:p>
          <a:p>
            <a:pPr/>
            <a:r>
              <a:t>Intimate relationship are cultivated through repeated encounters around the mundane.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1" name="Shape 541"/>
          <p:cNvSpPr/>
          <p:nvPr>
            <p:ph type="sldImg"/>
          </p:nvPr>
        </p:nvSpPr>
        <p:spPr>
          <a:prstGeom prst="rect">
            <a:avLst/>
          </a:prstGeom>
        </p:spPr>
        <p:txBody>
          <a:bodyPr/>
          <a:lstStyle/>
          <a:p>
            <a:pPr/>
          </a:p>
        </p:txBody>
      </p:sp>
      <p:sp>
        <p:nvSpPr>
          <p:cNvPr id="542" name="Shape 542"/>
          <p:cNvSpPr/>
          <p:nvPr>
            <p:ph type="body" sz="quarter" idx="1"/>
          </p:nvPr>
        </p:nvSpPr>
        <p:spPr>
          <a:prstGeom prst="rect">
            <a:avLst/>
          </a:prstGeom>
        </p:spPr>
        <p:txBody>
          <a:bodyPr/>
          <a:lstStyle/>
          <a:p>
            <a:pPr/>
            <a:r>
              <a:t>Stability for forming faith in dynamic environment comes from the interlay of theology, relationships,, and context.</a:t>
            </a:r>
          </a:p>
          <a:p>
            <a:pPr/>
            <a:r>
              <a:t>Working with this interplay provides the church what it needs for balancing and adapting to environmental changes AND accompany people in making faith meaningful and integrated into their everyday lives.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6" name="Shape 546"/>
          <p:cNvSpPr/>
          <p:nvPr>
            <p:ph type="sldImg"/>
          </p:nvPr>
        </p:nvSpPr>
        <p:spPr>
          <a:prstGeom prst="rect">
            <a:avLst/>
          </a:prstGeom>
        </p:spPr>
        <p:txBody>
          <a:bodyPr/>
          <a:lstStyle/>
          <a:p>
            <a:pPr/>
          </a:p>
        </p:txBody>
      </p:sp>
      <p:sp>
        <p:nvSpPr>
          <p:cNvPr id="547" name="Shape 547"/>
          <p:cNvSpPr/>
          <p:nvPr>
            <p:ph type="body" sz="quarter" idx="1"/>
          </p:nvPr>
        </p:nvSpPr>
        <p:spPr>
          <a:prstGeom prst="rect">
            <a:avLst/>
          </a:prstGeom>
        </p:spPr>
        <p:txBody>
          <a:bodyPr/>
          <a:lstStyle/>
          <a:p>
            <a:pPr/>
            <a:r>
              <a:t>Congregations are </a:t>
            </a:r>
          </a:p>
          <a:p>
            <a:pPr/>
          </a:p>
          <a:p>
            <a:pPr/>
            <a:r>
              <a:t>Grounded in God’s love, people of faith embrace God’s vision of abundant living.</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5" name="Shape 555"/>
          <p:cNvSpPr/>
          <p:nvPr>
            <p:ph type="sldImg"/>
          </p:nvPr>
        </p:nvSpPr>
        <p:spPr>
          <a:prstGeom prst="rect">
            <a:avLst/>
          </a:prstGeom>
        </p:spPr>
        <p:txBody>
          <a:bodyPr/>
          <a:lstStyle/>
          <a:p>
            <a:pPr/>
          </a:p>
        </p:txBody>
      </p:sp>
      <p:sp>
        <p:nvSpPr>
          <p:cNvPr id="556" name="Shape 556"/>
          <p:cNvSpPr/>
          <p:nvPr>
            <p:ph type="body" sz="quarter" idx="1"/>
          </p:nvPr>
        </p:nvSpPr>
        <p:spPr>
          <a:prstGeom prst="rect">
            <a:avLst/>
          </a:prstGeom>
        </p:spPr>
        <p:txBody>
          <a:bodyPr/>
          <a:lstStyle/>
          <a:p>
            <a:pPr/>
            <a:r>
              <a:t>Faith is a living relationship with God, lived in the world. </a:t>
            </a:r>
          </a:p>
          <a:p>
            <a:pPr/>
            <a:r>
              <a:t>Faith forms, informs, and transforms our lives as we love God and our neighbor.</a:t>
            </a:r>
          </a:p>
          <a:p>
            <a:pPr/>
            <a:r>
              <a:t>As peculiar people our identity is a gift, life is a calling, story is a witness, and agency is empowered by the Spirit…we live in a now and not-yet world and join God in co-creating the future.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0" name="Shape 560"/>
          <p:cNvSpPr/>
          <p:nvPr>
            <p:ph type="sldImg"/>
          </p:nvPr>
        </p:nvSpPr>
        <p:spPr>
          <a:prstGeom prst="rect">
            <a:avLst/>
          </a:prstGeom>
        </p:spPr>
        <p:txBody>
          <a:bodyPr/>
          <a:lstStyle/>
          <a:p>
            <a:pPr/>
          </a:p>
        </p:txBody>
      </p:sp>
      <p:sp>
        <p:nvSpPr>
          <p:cNvPr id="561" name="Shape 561"/>
          <p:cNvSpPr/>
          <p:nvPr>
            <p:ph type="body" sz="quarter" idx="1"/>
          </p:nvPr>
        </p:nvSpPr>
        <p:spPr>
          <a:prstGeom prst="rect">
            <a:avLst/>
          </a:prstGeom>
        </p:spPr>
        <p:txBody>
          <a:bodyPr/>
          <a:lstStyle/>
          <a:p>
            <a:pPr/>
            <a:r>
              <a:t>Faith is a way of life - as it reorients our hearts, minds, and actions. It is the patterns of being, doing, and thinking that we share as people of faith and that bring meaning to our lives.</a:t>
            </a:r>
          </a:p>
          <a:p>
            <a:pPr/>
            <a:r>
              <a:t>Scattered and gathered in the world, we discover this Christian way of life as we love God and our neighbor.</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1" name="Shape 571"/>
          <p:cNvSpPr/>
          <p:nvPr>
            <p:ph type="sldImg"/>
          </p:nvPr>
        </p:nvSpPr>
        <p:spPr>
          <a:prstGeom prst="rect">
            <a:avLst/>
          </a:prstGeom>
        </p:spPr>
        <p:txBody>
          <a:bodyPr/>
          <a:lstStyle/>
          <a:p>
            <a:pPr/>
          </a:p>
        </p:txBody>
      </p:sp>
      <p:sp>
        <p:nvSpPr>
          <p:cNvPr id="572" name="Shape 572"/>
          <p:cNvSpPr/>
          <p:nvPr>
            <p:ph type="body" sz="quarter" idx="1"/>
          </p:nvPr>
        </p:nvSpPr>
        <p:spPr>
          <a:prstGeom prst="rect">
            <a:avLst/>
          </a:prstGeom>
        </p:spPr>
        <p:txBody>
          <a:bodyPr/>
          <a:lstStyle/>
          <a:p>
            <a:pPr/>
            <a:r>
              <a:t>Accompanying people in faith as a way of life of faith is the role the local church plays in forming faith. This work of discerning and joining God’s activity centers around 3 sets of practices -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buSzTx/>
              <a:buNone/>
              <a:defRPr sz="3700"/>
            </a:lvl1pPr>
            <a:lvl2pPr marL="0" indent="0">
              <a:buSzTx/>
              <a:buNone/>
              <a:defRPr sz="3700"/>
            </a:lvl2pPr>
            <a:lvl3pPr marL="0" indent="0">
              <a:buSzTx/>
              <a:buNone/>
              <a:defRPr sz="3700"/>
            </a:lvl3pPr>
            <a:lvl4pPr marL="0" indent="0">
              <a:buSzTx/>
              <a:buNone/>
              <a:defRPr sz="3700"/>
            </a:lvl4pPr>
            <a:lvl5pPr marL="0" indent="0">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buSzTx/>
              <a:buNone/>
              <a:defRPr sz="3700"/>
            </a:lvl1pPr>
            <a:lvl2pPr marL="0" indent="0">
              <a:buSzTx/>
              <a:buNone/>
              <a:defRPr sz="3700"/>
            </a:lvl2pPr>
            <a:lvl3pPr marL="0" indent="0">
              <a:buSzTx/>
              <a:buNone/>
              <a:defRPr sz="3700"/>
            </a:lvl3pPr>
            <a:lvl4pPr marL="0" indent="0">
              <a:buSzTx/>
              <a:buNone/>
              <a:defRPr sz="3700"/>
            </a:lvl4pPr>
            <a:lvl5pPr marL="0" indent="0">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atin typeface="Helvetica Neue Medium"/>
                <a:ea typeface="Helvetica Neue Medium"/>
                <a:cs typeface="Helvetica Neue Medium"/>
                <a:sym typeface="Helvetica Neue Medium"/>
              </a:defRPr>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buSzTx/>
              <a:buNone/>
              <a:defRPr sz="3700"/>
            </a:lvl1pPr>
            <a:lvl2pPr marL="0" indent="0">
              <a:buSzTx/>
              <a:buNone/>
              <a:defRPr sz="3700"/>
            </a:lvl2pPr>
            <a:lvl3pPr marL="0" indent="0">
              <a:buSzTx/>
              <a:buNone/>
              <a:defRPr sz="3700"/>
            </a:lvl3pPr>
            <a:lvl4pPr marL="0" indent="0">
              <a:buSzTx/>
              <a:buNone/>
              <a:defRPr sz="3700"/>
            </a:lvl4pPr>
            <a:lvl5pPr marL="0" indent="0">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lgn="l">
              <a:spcBef>
                <a:spcPts val="3200"/>
              </a:spcBef>
              <a:defRPr sz="2800"/>
            </a:lvl1pPr>
            <a:lvl2pPr marL="685800" indent="-342900" algn="l">
              <a:spcBef>
                <a:spcPts val="3200"/>
              </a:spcBef>
              <a:defRPr sz="2800"/>
            </a:lvl2pPr>
            <a:lvl3pPr marL="1028700" indent="-342900" algn="l">
              <a:spcBef>
                <a:spcPts val="3200"/>
              </a:spcBef>
              <a:defRPr sz="2800"/>
            </a:lvl3pPr>
            <a:lvl4pPr marL="1371600" indent="-342900" algn="l">
              <a:spcBef>
                <a:spcPts val="3200"/>
              </a:spcBef>
              <a:defRPr sz="2800"/>
            </a:lvl4pPr>
            <a:lvl5pPr marL="1714500" indent="-342900" algn="l">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Body Level One…"/>
          <p:cNvSpPr txBox="1"/>
          <p:nvPr>
            <p:ph type="body" sz="quarter" idx="1"/>
          </p:nvPr>
        </p:nvSpPr>
        <p:spPr>
          <a:xfrm>
            <a:off x="1270000" y="6362700"/>
            <a:ext cx="10464800" cy="461366"/>
          </a:xfrm>
          <a:prstGeom prst="rect">
            <a:avLst/>
          </a:prstGeom>
        </p:spPr>
        <p:txBody>
          <a:bodyPr anchor="t"/>
          <a:lstStyle>
            <a:lvl1pPr marL="0" indent="0">
              <a:buSzTx/>
              <a:buNone/>
              <a:defRPr i="1" sz="2400"/>
            </a:lvl1pPr>
            <a:lvl2pPr marL="777874" indent="-333374">
              <a:defRPr i="1" sz="2400"/>
            </a:lvl2pPr>
            <a:lvl3pPr marL="1222374" indent="-333374">
              <a:defRPr i="1" sz="2400"/>
            </a:lvl3pPr>
            <a:lvl4pPr marL="1666874" indent="-333374">
              <a:defRPr i="1" sz="2400"/>
            </a:lvl4pPr>
            <a:lvl5pPr marL="2111374" indent="-333374">
              <a:defRPr i="1" sz="2400"/>
            </a:lvl5pPr>
          </a:lstStyle>
          <a:p>
            <a:pPr/>
            <a:r>
              <a:t>Body Level One</a:t>
            </a:r>
          </a:p>
          <a:p>
            <a:pPr lvl="1"/>
            <a:r>
              <a:t>Body Level Two</a:t>
            </a:r>
          </a:p>
          <a:p>
            <a:pPr lvl="2"/>
            <a:r>
              <a:t>Body Level Three</a:t>
            </a:r>
          </a:p>
          <a:p>
            <a:pPr lvl="3"/>
            <a:r>
              <a:t>Body Level Four</a:t>
            </a:r>
          </a:p>
          <a:p>
            <a:pPr lvl="4"/>
            <a:r>
              <a:t>Body Level Five</a:t>
            </a:r>
          </a:p>
        </p:txBody>
      </p:sp>
      <p:sp>
        <p:nvSpPr>
          <p:cNvPr id="94" name="“Type a quote here.”"/>
          <p:cNvSpPr txBox="1"/>
          <p:nvPr>
            <p:ph type="body" sz="quarter" idx="13"/>
          </p:nvPr>
        </p:nvSpPr>
        <p:spPr>
          <a:xfrm>
            <a:off x="1270000" y="4267112"/>
            <a:ext cx="10464800" cy="609777"/>
          </a:xfrm>
          <a:prstGeom prst="rect">
            <a:avLst/>
          </a:prstGeom>
        </p:spPr>
        <p:txBody>
          <a:bodyPr/>
          <a:lstStyle/>
          <a:p>
            <a:pPr marL="0" indent="0" defTabSz="572516">
              <a:buSzTx/>
              <a:buNone/>
              <a:defRPr sz="3332">
                <a:latin typeface="Helvetica Neue Medium"/>
                <a:ea typeface="Helvetica Neue Medium"/>
                <a:cs typeface="Helvetica Neue Medium"/>
                <a:sym typeface="Helvetica Neue Medium"/>
              </a:defRPr>
            </a:pP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17" name="Title Text"/>
          <p:cNvSpPr txBox="1"/>
          <p:nvPr>
            <p:ph type="title"/>
          </p:nvPr>
        </p:nvSpPr>
        <p:spPr>
          <a:xfrm>
            <a:off x="1270000" y="1638300"/>
            <a:ext cx="10464800" cy="3302000"/>
          </a:xfrm>
          <a:prstGeom prst="rect">
            <a:avLst/>
          </a:prstGeom>
        </p:spPr>
        <p:txBody>
          <a:bodyPr anchor="b"/>
          <a:lstStyle>
            <a:lvl1pPr>
              <a:defRPr sz="8000">
                <a:latin typeface="Helvetica Neue Medium"/>
                <a:ea typeface="Helvetica Neue Medium"/>
                <a:cs typeface="Helvetica Neue Medium"/>
                <a:sym typeface="Helvetica Neue Medium"/>
              </a:defRPr>
            </a:lvl1pPr>
          </a:lstStyle>
          <a:p>
            <a:pPr/>
            <a:r>
              <a:t>Title Text</a:t>
            </a:r>
          </a:p>
        </p:txBody>
      </p:sp>
      <p:sp>
        <p:nvSpPr>
          <p:cNvPr id="118" name="Body Level One…"/>
          <p:cNvSpPr txBox="1"/>
          <p:nvPr>
            <p:ph type="body" sz="quarter" idx="1"/>
          </p:nvPr>
        </p:nvSpPr>
        <p:spPr>
          <a:xfrm>
            <a:off x="1270000" y="5041900"/>
            <a:ext cx="10464800" cy="1130300"/>
          </a:xfrm>
          <a:prstGeom prst="rect">
            <a:avLst/>
          </a:prstGeom>
        </p:spPr>
        <p:txBody>
          <a:bodyPr anchor="t"/>
          <a:lstStyle>
            <a:lvl1pPr marL="0" indent="0">
              <a:buSzTx/>
              <a:buNone/>
              <a:defRPr sz="3700"/>
            </a:lvl1pPr>
            <a:lvl2pPr marL="0" indent="0">
              <a:buSzTx/>
              <a:buNone/>
              <a:defRPr sz="3700"/>
            </a:lvl2pPr>
            <a:lvl3pPr marL="0" indent="0">
              <a:buSzTx/>
              <a:buNone/>
              <a:defRPr sz="3700"/>
            </a:lvl3pPr>
            <a:lvl4pPr marL="0" indent="0">
              <a:buSzTx/>
              <a:buNone/>
              <a:defRPr sz="3700"/>
            </a:lvl4pPr>
            <a:lvl5pPr marL="0" indent="0">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19"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26" name="Title Text"/>
          <p:cNvSpPr txBox="1"/>
          <p:nvPr>
            <p:ph type="title"/>
          </p:nvPr>
        </p:nvSpPr>
        <p:spPr>
          <a:prstGeom prst="rect">
            <a:avLst/>
          </a:prstGeom>
        </p:spPr>
        <p:txBody>
          <a:bodyPr/>
          <a:lstStyle>
            <a:lvl1pPr>
              <a:defRPr sz="8000">
                <a:latin typeface="Helvetica Neue Medium"/>
                <a:ea typeface="Helvetica Neue Medium"/>
                <a:cs typeface="Helvetica Neue Medium"/>
                <a:sym typeface="Helvetica Neue Medium"/>
              </a:defRPr>
            </a:lvl1pPr>
          </a:lstStyle>
          <a:p>
            <a:pPr/>
            <a:r>
              <a:t>Title Text</a:t>
            </a: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200" u="none">
          <a:ln>
            <a:noFill/>
          </a:ln>
          <a:solidFill>
            <a:srgbClr val="000000"/>
          </a:solidFill>
          <a:uFillTx/>
          <a:latin typeface="Comic Sans MS"/>
          <a:ea typeface="Comic Sans MS"/>
          <a:cs typeface="Comic Sans MS"/>
          <a:sym typeface="Comic Sans MS"/>
        </a:defRPr>
      </a:lvl1pPr>
      <a:lvl2pPr marL="0" marR="0" indent="0" algn="ctr" defTabSz="584200" rtl="0" latinLnBrk="0">
        <a:lnSpc>
          <a:spcPct val="100000"/>
        </a:lnSpc>
        <a:spcBef>
          <a:spcPts val="0"/>
        </a:spcBef>
        <a:spcAft>
          <a:spcPts val="0"/>
        </a:spcAft>
        <a:buClrTx/>
        <a:buSzTx/>
        <a:buFontTx/>
        <a:buNone/>
        <a:tabLst/>
        <a:defRPr b="0" baseline="0" cap="none" i="0" spc="0" strike="noStrike" sz="8200" u="none">
          <a:ln>
            <a:noFill/>
          </a:ln>
          <a:solidFill>
            <a:srgbClr val="000000"/>
          </a:solidFill>
          <a:uFillTx/>
          <a:latin typeface="Comic Sans MS"/>
          <a:ea typeface="Comic Sans MS"/>
          <a:cs typeface="Comic Sans MS"/>
          <a:sym typeface="Comic Sans MS"/>
        </a:defRPr>
      </a:lvl2pPr>
      <a:lvl3pPr marL="0" marR="0" indent="0" algn="ctr" defTabSz="584200" rtl="0" latinLnBrk="0">
        <a:lnSpc>
          <a:spcPct val="100000"/>
        </a:lnSpc>
        <a:spcBef>
          <a:spcPts val="0"/>
        </a:spcBef>
        <a:spcAft>
          <a:spcPts val="0"/>
        </a:spcAft>
        <a:buClrTx/>
        <a:buSzTx/>
        <a:buFontTx/>
        <a:buNone/>
        <a:tabLst/>
        <a:defRPr b="0" baseline="0" cap="none" i="0" spc="0" strike="noStrike" sz="8200" u="none">
          <a:ln>
            <a:noFill/>
          </a:ln>
          <a:solidFill>
            <a:srgbClr val="000000"/>
          </a:solidFill>
          <a:uFillTx/>
          <a:latin typeface="Comic Sans MS"/>
          <a:ea typeface="Comic Sans MS"/>
          <a:cs typeface="Comic Sans MS"/>
          <a:sym typeface="Comic Sans MS"/>
        </a:defRPr>
      </a:lvl3pPr>
      <a:lvl4pPr marL="0" marR="0" indent="0" algn="ctr" defTabSz="584200" rtl="0" latinLnBrk="0">
        <a:lnSpc>
          <a:spcPct val="100000"/>
        </a:lnSpc>
        <a:spcBef>
          <a:spcPts val="0"/>
        </a:spcBef>
        <a:spcAft>
          <a:spcPts val="0"/>
        </a:spcAft>
        <a:buClrTx/>
        <a:buSzTx/>
        <a:buFontTx/>
        <a:buNone/>
        <a:tabLst/>
        <a:defRPr b="0" baseline="0" cap="none" i="0" spc="0" strike="noStrike" sz="8200" u="none">
          <a:ln>
            <a:noFill/>
          </a:ln>
          <a:solidFill>
            <a:srgbClr val="000000"/>
          </a:solidFill>
          <a:uFillTx/>
          <a:latin typeface="Comic Sans MS"/>
          <a:ea typeface="Comic Sans MS"/>
          <a:cs typeface="Comic Sans MS"/>
          <a:sym typeface="Comic Sans MS"/>
        </a:defRPr>
      </a:lvl4pPr>
      <a:lvl5pPr marL="0" marR="0" indent="0" algn="ctr" defTabSz="584200" rtl="0" latinLnBrk="0">
        <a:lnSpc>
          <a:spcPct val="100000"/>
        </a:lnSpc>
        <a:spcBef>
          <a:spcPts val="0"/>
        </a:spcBef>
        <a:spcAft>
          <a:spcPts val="0"/>
        </a:spcAft>
        <a:buClrTx/>
        <a:buSzTx/>
        <a:buFontTx/>
        <a:buNone/>
        <a:tabLst/>
        <a:defRPr b="0" baseline="0" cap="none" i="0" spc="0" strike="noStrike" sz="8200" u="none">
          <a:ln>
            <a:noFill/>
          </a:ln>
          <a:solidFill>
            <a:srgbClr val="000000"/>
          </a:solidFill>
          <a:uFillTx/>
          <a:latin typeface="Comic Sans MS"/>
          <a:ea typeface="Comic Sans MS"/>
          <a:cs typeface="Comic Sans MS"/>
          <a:sym typeface="Comic Sans MS"/>
        </a:defRPr>
      </a:lvl5pPr>
      <a:lvl6pPr marL="0" marR="0" indent="0" algn="ctr" defTabSz="584200" rtl="0" latinLnBrk="0">
        <a:lnSpc>
          <a:spcPct val="100000"/>
        </a:lnSpc>
        <a:spcBef>
          <a:spcPts val="0"/>
        </a:spcBef>
        <a:spcAft>
          <a:spcPts val="0"/>
        </a:spcAft>
        <a:buClrTx/>
        <a:buSzTx/>
        <a:buFontTx/>
        <a:buNone/>
        <a:tabLst/>
        <a:defRPr b="0" baseline="0" cap="none" i="0" spc="0" strike="noStrike" sz="8200" u="none">
          <a:ln>
            <a:noFill/>
          </a:ln>
          <a:solidFill>
            <a:srgbClr val="000000"/>
          </a:solidFill>
          <a:uFillTx/>
          <a:latin typeface="Comic Sans MS"/>
          <a:ea typeface="Comic Sans MS"/>
          <a:cs typeface="Comic Sans MS"/>
          <a:sym typeface="Comic Sans MS"/>
        </a:defRPr>
      </a:lvl6pPr>
      <a:lvl7pPr marL="0" marR="0" indent="0" algn="ctr" defTabSz="584200" rtl="0" latinLnBrk="0">
        <a:lnSpc>
          <a:spcPct val="100000"/>
        </a:lnSpc>
        <a:spcBef>
          <a:spcPts val="0"/>
        </a:spcBef>
        <a:spcAft>
          <a:spcPts val="0"/>
        </a:spcAft>
        <a:buClrTx/>
        <a:buSzTx/>
        <a:buFontTx/>
        <a:buNone/>
        <a:tabLst/>
        <a:defRPr b="0" baseline="0" cap="none" i="0" spc="0" strike="noStrike" sz="8200" u="none">
          <a:ln>
            <a:noFill/>
          </a:ln>
          <a:solidFill>
            <a:srgbClr val="000000"/>
          </a:solidFill>
          <a:uFillTx/>
          <a:latin typeface="Comic Sans MS"/>
          <a:ea typeface="Comic Sans MS"/>
          <a:cs typeface="Comic Sans MS"/>
          <a:sym typeface="Comic Sans MS"/>
        </a:defRPr>
      </a:lvl7pPr>
      <a:lvl8pPr marL="0" marR="0" indent="0" algn="ctr" defTabSz="584200" rtl="0" latinLnBrk="0">
        <a:lnSpc>
          <a:spcPct val="100000"/>
        </a:lnSpc>
        <a:spcBef>
          <a:spcPts val="0"/>
        </a:spcBef>
        <a:spcAft>
          <a:spcPts val="0"/>
        </a:spcAft>
        <a:buClrTx/>
        <a:buSzTx/>
        <a:buFontTx/>
        <a:buNone/>
        <a:tabLst/>
        <a:defRPr b="0" baseline="0" cap="none" i="0" spc="0" strike="noStrike" sz="8200" u="none">
          <a:ln>
            <a:noFill/>
          </a:ln>
          <a:solidFill>
            <a:srgbClr val="000000"/>
          </a:solidFill>
          <a:uFillTx/>
          <a:latin typeface="Comic Sans MS"/>
          <a:ea typeface="Comic Sans MS"/>
          <a:cs typeface="Comic Sans MS"/>
          <a:sym typeface="Comic Sans MS"/>
        </a:defRPr>
      </a:lvl8pPr>
      <a:lvl9pPr marL="0" marR="0" indent="0" algn="ctr" defTabSz="584200" rtl="0" latinLnBrk="0">
        <a:lnSpc>
          <a:spcPct val="100000"/>
        </a:lnSpc>
        <a:spcBef>
          <a:spcPts val="0"/>
        </a:spcBef>
        <a:spcAft>
          <a:spcPts val="0"/>
        </a:spcAft>
        <a:buClrTx/>
        <a:buSzTx/>
        <a:buFontTx/>
        <a:buNone/>
        <a:tabLst/>
        <a:defRPr b="0" baseline="0" cap="none" i="0" spc="0" strike="noStrike" sz="8200" u="none">
          <a:ln>
            <a:noFill/>
          </a:ln>
          <a:solidFill>
            <a:srgbClr val="000000"/>
          </a:solidFill>
          <a:uFillTx/>
          <a:latin typeface="Comic Sans MS"/>
          <a:ea typeface="Comic Sans MS"/>
          <a:cs typeface="Comic Sans MS"/>
          <a:sym typeface="Comic Sans MS"/>
        </a:defRPr>
      </a:lvl9pPr>
    </p:titleStyle>
    <p:bodyStyle>
      <a:lvl1pPr marL="638968" marR="0" indent="-638968" algn="ctr" defTabSz="584200" rtl="0" latinLnBrk="0">
        <a:lnSpc>
          <a:spcPct val="100000"/>
        </a:lnSpc>
        <a:spcBef>
          <a:spcPts val="0"/>
        </a:spcBef>
        <a:spcAft>
          <a:spcPts val="0"/>
        </a:spcAft>
        <a:buClrTx/>
        <a:buSzPct val="145000"/>
        <a:buFontTx/>
        <a:buChar char="•"/>
        <a:tabLst/>
        <a:defRPr b="0" baseline="0" cap="none" i="0" spc="0" strike="noStrike" sz="4600" u="none">
          <a:ln>
            <a:noFill/>
          </a:ln>
          <a:solidFill>
            <a:srgbClr val="000000"/>
          </a:solidFill>
          <a:uFillTx/>
          <a:latin typeface="+mn-lt"/>
          <a:ea typeface="+mn-ea"/>
          <a:cs typeface="+mn-cs"/>
          <a:sym typeface="Helvetica Neue"/>
        </a:defRPr>
      </a:lvl1pPr>
      <a:lvl2pPr marL="1083467" marR="0" indent="-638968" algn="ctr" defTabSz="584200" rtl="0" latinLnBrk="0">
        <a:lnSpc>
          <a:spcPct val="100000"/>
        </a:lnSpc>
        <a:spcBef>
          <a:spcPts val="0"/>
        </a:spcBef>
        <a:spcAft>
          <a:spcPts val="0"/>
        </a:spcAft>
        <a:buClrTx/>
        <a:buSzPct val="145000"/>
        <a:buFontTx/>
        <a:buChar char="•"/>
        <a:tabLst/>
        <a:defRPr b="0" baseline="0" cap="none" i="0" spc="0" strike="noStrike" sz="4600" u="none">
          <a:ln>
            <a:noFill/>
          </a:ln>
          <a:solidFill>
            <a:srgbClr val="000000"/>
          </a:solidFill>
          <a:uFillTx/>
          <a:latin typeface="+mn-lt"/>
          <a:ea typeface="+mn-ea"/>
          <a:cs typeface="+mn-cs"/>
          <a:sym typeface="Helvetica Neue"/>
        </a:defRPr>
      </a:lvl2pPr>
      <a:lvl3pPr marL="1527967" marR="0" indent="-638967" algn="ctr" defTabSz="584200" rtl="0" latinLnBrk="0">
        <a:lnSpc>
          <a:spcPct val="100000"/>
        </a:lnSpc>
        <a:spcBef>
          <a:spcPts val="0"/>
        </a:spcBef>
        <a:spcAft>
          <a:spcPts val="0"/>
        </a:spcAft>
        <a:buClrTx/>
        <a:buSzPct val="145000"/>
        <a:buFontTx/>
        <a:buChar char="•"/>
        <a:tabLst/>
        <a:defRPr b="0" baseline="0" cap="none" i="0" spc="0" strike="noStrike" sz="4600" u="none">
          <a:ln>
            <a:noFill/>
          </a:ln>
          <a:solidFill>
            <a:srgbClr val="000000"/>
          </a:solidFill>
          <a:uFillTx/>
          <a:latin typeface="+mn-lt"/>
          <a:ea typeface="+mn-ea"/>
          <a:cs typeface="+mn-cs"/>
          <a:sym typeface="Helvetica Neue"/>
        </a:defRPr>
      </a:lvl3pPr>
      <a:lvl4pPr marL="1972467" marR="0" indent="-638967" algn="ctr" defTabSz="584200" rtl="0" latinLnBrk="0">
        <a:lnSpc>
          <a:spcPct val="100000"/>
        </a:lnSpc>
        <a:spcBef>
          <a:spcPts val="0"/>
        </a:spcBef>
        <a:spcAft>
          <a:spcPts val="0"/>
        </a:spcAft>
        <a:buClrTx/>
        <a:buSzPct val="145000"/>
        <a:buFontTx/>
        <a:buChar char="•"/>
        <a:tabLst/>
        <a:defRPr b="0" baseline="0" cap="none" i="0" spc="0" strike="noStrike" sz="4600" u="none">
          <a:ln>
            <a:noFill/>
          </a:ln>
          <a:solidFill>
            <a:srgbClr val="000000"/>
          </a:solidFill>
          <a:uFillTx/>
          <a:latin typeface="+mn-lt"/>
          <a:ea typeface="+mn-ea"/>
          <a:cs typeface="+mn-cs"/>
          <a:sym typeface="Helvetica Neue"/>
        </a:defRPr>
      </a:lvl4pPr>
      <a:lvl5pPr marL="2416967" marR="0" indent="-638967" algn="ctr" defTabSz="584200" rtl="0" latinLnBrk="0">
        <a:lnSpc>
          <a:spcPct val="100000"/>
        </a:lnSpc>
        <a:spcBef>
          <a:spcPts val="0"/>
        </a:spcBef>
        <a:spcAft>
          <a:spcPts val="0"/>
        </a:spcAft>
        <a:buClrTx/>
        <a:buSzPct val="145000"/>
        <a:buFontTx/>
        <a:buChar char="•"/>
        <a:tabLst/>
        <a:defRPr b="0" baseline="0" cap="none" i="0" spc="0" strike="noStrike" sz="4600" u="none">
          <a:ln>
            <a:noFill/>
          </a:ln>
          <a:solidFill>
            <a:srgbClr val="000000"/>
          </a:solidFill>
          <a:uFillTx/>
          <a:latin typeface="+mn-lt"/>
          <a:ea typeface="+mn-ea"/>
          <a:cs typeface="+mn-cs"/>
          <a:sym typeface="Helvetica Neue"/>
        </a:defRPr>
      </a:lvl5pPr>
      <a:lvl6pPr marL="2861467" marR="0" indent="-638967" algn="ctr" defTabSz="584200" rtl="0" latinLnBrk="0">
        <a:lnSpc>
          <a:spcPct val="100000"/>
        </a:lnSpc>
        <a:spcBef>
          <a:spcPts val="0"/>
        </a:spcBef>
        <a:spcAft>
          <a:spcPts val="0"/>
        </a:spcAft>
        <a:buClrTx/>
        <a:buSzPct val="145000"/>
        <a:buFontTx/>
        <a:buChar char="•"/>
        <a:tabLst/>
        <a:defRPr b="0" baseline="0" cap="none" i="0" spc="0" strike="noStrike" sz="4600" u="none">
          <a:ln>
            <a:noFill/>
          </a:ln>
          <a:solidFill>
            <a:srgbClr val="000000"/>
          </a:solidFill>
          <a:uFillTx/>
          <a:latin typeface="+mn-lt"/>
          <a:ea typeface="+mn-ea"/>
          <a:cs typeface="+mn-cs"/>
          <a:sym typeface="Helvetica Neue"/>
        </a:defRPr>
      </a:lvl6pPr>
      <a:lvl7pPr marL="3305967" marR="0" indent="-638967" algn="ctr" defTabSz="584200" rtl="0" latinLnBrk="0">
        <a:lnSpc>
          <a:spcPct val="100000"/>
        </a:lnSpc>
        <a:spcBef>
          <a:spcPts val="0"/>
        </a:spcBef>
        <a:spcAft>
          <a:spcPts val="0"/>
        </a:spcAft>
        <a:buClrTx/>
        <a:buSzPct val="145000"/>
        <a:buFontTx/>
        <a:buChar char="•"/>
        <a:tabLst/>
        <a:defRPr b="0" baseline="0" cap="none" i="0" spc="0" strike="noStrike" sz="4600" u="none">
          <a:ln>
            <a:noFill/>
          </a:ln>
          <a:solidFill>
            <a:srgbClr val="000000"/>
          </a:solidFill>
          <a:uFillTx/>
          <a:latin typeface="+mn-lt"/>
          <a:ea typeface="+mn-ea"/>
          <a:cs typeface="+mn-cs"/>
          <a:sym typeface="Helvetica Neue"/>
        </a:defRPr>
      </a:lvl7pPr>
      <a:lvl8pPr marL="3750467" marR="0" indent="-638967" algn="ctr" defTabSz="584200" rtl="0" latinLnBrk="0">
        <a:lnSpc>
          <a:spcPct val="100000"/>
        </a:lnSpc>
        <a:spcBef>
          <a:spcPts val="0"/>
        </a:spcBef>
        <a:spcAft>
          <a:spcPts val="0"/>
        </a:spcAft>
        <a:buClrTx/>
        <a:buSzPct val="145000"/>
        <a:buFontTx/>
        <a:buChar char="•"/>
        <a:tabLst/>
        <a:defRPr b="0" baseline="0" cap="none" i="0" spc="0" strike="noStrike" sz="4600" u="none">
          <a:ln>
            <a:noFill/>
          </a:ln>
          <a:solidFill>
            <a:srgbClr val="000000"/>
          </a:solidFill>
          <a:uFillTx/>
          <a:latin typeface="+mn-lt"/>
          <a:ea typeface="+mn-ea"/>
          <a:cs typeface="+mn-cs"/>
          <a:sym typeface="Helvetica Neue"/>
        </a:defRPr>
      </a:lvl8pPr>
      <a:lvl9pPr marL="4194967" marR="0" indent="-638967" algn="ctr" defTabSz="584200" rtl="0" latinLnBrk="0">
        <a:lnSpc>
          <a:spcPct val="100000"/>
        </a:lnSpc>
        <a:spcBef>
          <a:spcPts val="0"/>
        </a:spcBef>
        <a:spcAft>
          <a:spcPts val="0"/>
        </a:spcAft>
        <a:buClrTx/>
        <a:buSzPct val="145000"/>
        <a:buFontTx/>
        <a:buChar char="•"/>
        <a:tabLst/>
        <a:defRPr b="0" baseline="0" cap="none" i="0" spc="0" strike="noStrike" sz="4600" u="none">
          <a:ln>
            <a:noFill/>
          </a:ln>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5.jpeg"/><Relationship Id="rId4" Type="http://schemas.openxmlformats.org/officeDocument/2006/relationships/image" Target="../media/image6.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7.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8.jpeg"/><Relationship Id="rId4" Type="http://schemas.openxmlformats.org/officeDocument/2006/relationships/image" Target="../media/image9.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3.png"/><Relationship Id="rId7" Type="http://schemas.openxmlformats.org/officeDocument/2006/relationships/image" Target="../media/image13.jpeg"/><Relationship Id="rId8" Type="http://schemas.openxmlformats.org/officeDocument/2006/relationships/image" Target="../media/image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8.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9.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8.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0.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1.jpeg"/><Relationship Id="rId4" Type="http://schemas.openxmlformats.org/officeDocument/2006/relationships/image" Target="../media/image9.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2.jpeg"/><Relationship Id="rId4" Type="http://schemas.openxmlformats.org/officeDocument/2006/relationships/image" Target="../media/image23.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4.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jpeg"/><Relationship Id="rId6" Type="http://schemas.openxmlformats.org/officeDocument/2006/relationships/image" Target="../media/image28.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eg"/><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9.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0.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1.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1.jpeg"/><Relationship Id="rId3" Type="http://schemas.openxmlformats.org/officeDocument/2006/relationships/image" Target="../media/image32.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33.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4.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5.jpeg"/><Relationship Id="rId4" Type="http://schemas.openxmlformats.org/officeDocument/2006/relationships/image" Target="../media/image12.png"/><Relationship Id="rId5" Type="http://schemas.openxmlformats.org/officeDocument/2006/relationships/image" Target="../media/image36.jpeg"/><Relationship Id="rId6" Type="http://schemas.openxmlformats.org/officeDocument/2006/relationships/hyperlink" Target="http://change.org" TargetMode="Externa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5.jpeg"/><Relationship Id="rId4" Type="http://schemas.openxmlformats.org/officeDocument/2006/relationships/image" Target="../media/image12.png"/><Relationship Id="rId5" Type="http://schemas.openxmlformats.org/officeDocument/2006/relationships/image" Target="../media/image36.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7.jpeg"/><Relationship Id="rId3" Type="http://schemas.openxmlformats.org/officeDocument/2006/relationships/image" Target="../media/image13.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7.jpeg"/><Relationship Id="rId3" Type="http://schemas.openxmlformats.org/officeDocument/2006/relationships/image" Target="../media/image13.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8.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4.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8.jpeg"/></Relationships>

</file>

<file path=ppt/slides/_rels/slide4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9.jpeg"/></Relationships>

</file>

<file path=ppt/slides/_rels/slide4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39.jpeg"/></Relationships>

</file>

<file path=ppt/slides/_rels/slide4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9.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0.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0.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40.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0.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0.jpeg"/></Relationships>

</file>

<file path=ppt/slides/_rels/slide5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9.jpeg"/></Relationships>

</file>

<file path=ppt/slides/_rels/slide5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1.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0.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2.jpeg"/></Relationships>

</file>

<file path=ppt/slides/_rels/slide5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3.jpeg"/></Relationships>

</file>

<file path=ppt/slides/_rels/slide5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4.jpeg"/></Relationships>

</file>

<file path=ppt/slides/_rels/slide5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5.jpeg"/><Relationship Id="rId3" Type="http://schemas.openxmlformats.org/officeDocument/2006/relationships/image" Target="../media/image17.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6.jpeg"/></Relationships>

</file>

<file path=ppt/slides/_rels/slide6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7.jpe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8.jpeg"/></Relationships>

</file>

<file path=ppt/slides/_rels/slide6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9.jpeg"/><Relationship Id="rId3" Type="http://schemas.openxmlformats.org/officeDocument/2006/relationships/image" Target="../media/image18.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0.jpeg"/></Relationships>

</file>

<file path=ppt/slides/_rels/slide6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1.jpeg"/><Relationship Id="rId3" Type="http://schemas.openxmlformats.org/officeDocument/2006/relationships/image" Target="../media/image19.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0.png"/><Relationship Id="rId3" Type="http://schemas.openxmlformats.org/officeDocument/2006/relationships/hyperlink" Target="http://www.ottoscharmer.com/theoryu" TargetMode="External"/><Relationship Id="rId4" Type="http://schemas.openxmlformats.org/officeDocument/2006/relationships/image" Target="../media/image52.jpeg"/></Relationships>

</file>

<file path=ppt/slides/_rels/slide6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6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3.jpeg"/></Relationships>

</file>

<file path=ppt/slides/_rels/slide6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22.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6.jpeg"/></Relationships>

</file>

<file path=ppt/slides/_rels/slide7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22.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jpeg"/></Relationships>

</file>

<file path=ppt/slides/_rels/slide7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7.jpeg"/></Relationships>

</file>

<file path=ppt/slides/_rels/slide7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jpeg"/></Relationships>

</file>

<file path=ppt/slides/_rels/slide7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8.jpeg"/></Relationships>

</file>

<file path=ppt/slides/_rels/slide7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9.jpeg"/></Relationships>

</file>

<file path=ppt/slides/_rels/slide7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7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3.png"/></Relationships>

</file>

<file path=ppt/slides/_rels/slide8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3.jpeg"/></Relationships>

</file>

<file path=ppt/slides/_rels/slide8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jpeg"/><Relationship Id="rId6" Type="http://schemas.openxmlformats.org/officeDocument/2006/relationships/image" Target="../media/image28.jpeg"/></Relationships>

</file>

<file path=ppt/slides/_rels/slide8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10.png"/></Relationships>

</file>

<file path=ppt/slides/_rels/slide8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21.pn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22.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9.jpeg"/></Relationships>

</file>

<file path=ppt/slides/_rels/slide8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9.jpeg"/><Relationship Id="rId3" Type="http://schemas.openxmlformats.org/officeDocument/2006/relationships/image" Target="../media/image60.jpeg"/><Relationship Id="rId4" Type="http://schemas.openxmlformats.org/officeDocument/2006/relationships/image" Target="../media/image61.jpeg"/><Relationship Id="rId5" Type="http://schemas.openxmlformats.org/officeDocument/2006/relationships/image" Target="../media/image62.jpeg"/><Relationship Id="rId6" Type="http://schemas.openxmlformats.org/officeDocument/2006/relationships/image" Target="../media/image63.jpeg"/><Relationship Id="rId7" Type="http://schemas.openxmlformats.org/officeDocument/2006/relationships/image" Target="../media/image64.jpeg"/><Relationship Id="rId8" Type="http://schemas.openxmlformats.org/officeDocument/2006/relationships/image" Target="../media/image65.jpeg"/></Relationships>

</file>

<file path=ppt/slides/_rels/slide8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6.jpeg"/></Relationships>

</file>

<file path=ppt/slides/_rels/slide8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6" name="91yViPOhWYL._SX466_.jpg" descr="91yViPOhWYL._SX466_.jpg"/>
          <p:cNvPicPr>
            <a:picLocks noChangeAspect="1"/>
          </p:cNvPicPr>
          <p:nvPr/>
        </p:nvPicPr>
        <p:blipFill>
          <a:blip r:embed="rId2">
            <a:extLst/>
          </a:blip>
          <a:stretch>
            <a:fillRect/>
          </a:stretch>
        </p:blipFill>
        <p:spPr>
          <a:xfrm>
            <a:off x="6539061" y="939800"/>
            <a:ext cx="5918202" cy="5283200"/>
          </a:xfrm>
          <a:prstGeom prst="rect">
            <a:avLst/>
          </a:prstGeom>
          <a:ln w="12700">
            <a:miter lim="400000"/>
          </a:ln>
        </p:spPr>
      </p:pic>
      <p:sp>
        <p:nvSpPr>
          <p:cNvPr id="137" name="Forming Faith in the…"/>
          <p:cNvSpPr txBox="1"/>
          <p:nvPr>
            <p:ph type="ctrTitle"/>
          </p:nvPr>
        </p:nvSpPr>
        <p:spPr>
          <a:xfrm>
            <a:off x="927099" y="2496392"/>
            <a:ext cx="6403578" cy="3917110"/>
          </a:xfrm>
          <a:prstGeom prst="rect">
            <a:avLst/>
          </a:prstGeom>
        </p:spPr>
        <p:txBody>
          <a:bodyPr/>
          <a:lstStyle/>
          <a:p>
            <a:pPr defTabSz="508254">
              <a:defRPr sz="7100"/>
            </a:pPr>
            <a:r>
              <a:t>Forming Faith in the </a:t>
            </a:r>
          </a:p>
          <a:p>
            <a:pPr defTabSz="508254">
              <a:defRPr sz="7100"/>
            </a:pPr>
            <a:r>
              <a:t>21st Century</a:t>
            </a:r>
          </a:p>
        </p:txBody>
      </p:sp>
      <p:sp>
        <p:nvSpPr>
          <p:cNvPr id="138" name="Wilderness…"/>
          <p:cNvSpPr txBox="1"/>
          <p:nvPr>
            <p:ph type="subTitle" sz="quarter" idx="1"/>
          </p:nvPr>
        </p:nvSpPr>
        <p:spPr>
          <a:xfrm rot="1680000">
            <a:off x="8412409" y="1714500"/>
            <a:ext cx="4225133" cy="1130301"/>
          </a:xfrm>
          <a:prstGeom prst="rect">
            <a:avLst/>
          </a:prstGeom>
        </p:spPr>
        <p:txBody>
          <a:bodyPr/>
          <a:lstStyle/>
          <a:p>
            <a:pPr defTabSz="408940">
              <a:defRPr sz="2500">
                <a:solidFill>
                  <a:srgbClr val="FFFFFF"/>
                </a:solidFill>
                <a:latin typeface="Papyrus"/>
                <a:ea typeface="Papyrus"/>
                <a:cs typeface="Papyrus"/>
                <a:sym typeface="Papyrus"/>
              </a:defRPr>
            </a:pPr>
            <a:r>
              <a:t>Wilderness</a:t>
            </a:r>
          </a:p>
          <a:p>
            <a:pPr defTabSz="408940">
              <a:defRPr sz="2500">
                <a:solidFill>
                  <a:srgbClr val="FFFFFF"/>
                </a:solidFill>
                <a:latin typeface="Papyrus"/>
                <a:ea typeface="Papyrus"/>
                <a:cs typeface="Papyrus"/>
                <a:sym typeface="Papyrus"/>
              </a:defRPr>
            </a:pPr>
            <a:r>
              <a:t>Adventure</a:t>
            </a:r>
          </a:p>
        </p:txBody>
      </p:sp>
      <p:sp>
        <p:nvSpPr>
          <p:cNvPr id="139" name="Terri Martinson Elton"/>
          <p:cNvSpPr txBox="1"/>
          <p:nvPr/>
        </p:nvSpPr>
        <p:spPr>
          <a:xfrm>
            <a:off x="2528243" y="6903374"/>
            <a:ext cx="6403578" cy="76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3700">
                <a:solidFill>
                  <a:srgbClr val="929292"/>
                </a:solidFill>
                <a:latin typeface="Comic Sans MS"/>
                <a:ea typeface="Comic Sans MS"/>
                <a:cs typeface="Comic Sans MS"/>
                <a:sym typeface="Comic Sans MS"/>
              </a:defRPr>
            </a:lvl1pPr>
          </a:lstStyle>
          <a:p>
            <a:pPr/>
            <a:r>
              <a:t>Terri Martinson Elton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 name="91yViPOhWYL._SX466_.jpg" descr="91yViPOhWYL._SX466_.jpg"/>
          <p:cNvPicPr>
            <a:picLocks noChangeAspect="1"/>
          </p:cNvPicPr>
          <p:nvPr/>
        </p:nvPicPr>
        <p:blipFill>
          <a:blip r:embed="rId2">
            <a:extLst/>
          </a:blip>
          <a:stretch>
            <a:fillRect/>
          </a:stretch>
        </p:blipFill>
        <p:spPr>
          <a:xfrm>
            <a:off x="6539061" y="939800"/>
            <a:ext cx="5918202" cy="5283200"/>
          </a:xfrm>
          <a:prstGeom prst="rect">
            <a:avLst/>
          </a:prstGeom>
          <a:ln w="12700">
            <a:miter lim="400000"/>
          </a:ln>
        </p:spPr>
      </p:pic>
      <p:sp>
        <p:nvSpPr>
          <p:cNvPr id="142" name="An Operating System for…"/>
          <p:cNvSpPr txBox="1"/>
          <p:nvPr>
            <p:ph type="title"/>
          </p:nvPr>
        </p:nvSpPr>
        <p:spPr>
          <a:xfrm>
            <a:off x="800099" y="1998513"/>
            <a:ext cx="6271769" cy="5068245"/>
          </a:xfrm>
          <a:prstGeom prst="rect">
            <a:avLst/>
          </a:prstGeom>
        </p:spPr>
        <p:txBody>
          <a:bodyPr/>
          <a:lstStyle/>
          <a:p>
            <a:pPr defTabSz="403097">
              <a:defRPr sz="5800"/>
            </a:pPr>
            <a:r>
              <a:t>An Operating System for </a:t>
            </a:r>
          </a:p>
          <a:p>
            <a:pPr defTabSz="403097">
              <a:defRPr sz="5800"/>
            </a:pPr>
            <a:r>
              <a:t>Forming Faith </a:t>
            </a:r>
          </a:p>
          <a:p>
            <a:pPr defTabSz="403097">
              <a:defRPr sz="5800"/>
            </a:pPr>
            <a:r>
              <a:t>in the Wilderness</a:t>
            </a:r>
          </a:p>
        </p:txBody>
      </p:sp>
      <p:sp>
        <p:nvSpPr>
          <p:cNvPr id="143" name="Wilderness…"/>
          <p:cNvSpPr txBox="1"/>
          <p:nvPr>
            <p:ph type="body" sz="quarter" idx="4294967295"/>
          </p:nvPr>
        </p:nvSpPr>
        <p:spPr>
          <a:xfrm rot="1680000">
            <a:off x="8412409" y="1714499"/>
            <a:ext cx="4225133" cy="1130301"/>
          </a:xfrm>
          <a:prstGeom prst="rect">
            <a:avLst/>
          </a:prstGeom>
        </p:spPr>
        <p:txBody>
          <a:bodyPr anchor="t"/>
          <a:lstStyle/>
          <a:p>
            <a:pPr marL="0" indent="0" defTabSz="408940">
              <a:buSzTx/>
              <a:buNone/>
              <a:defRPr sz="2500">
                <a:solidFill>
                  <a:srgbClr val="FFFFFF"/>
                </a:solidFill>
                <a:latin typeface="Papyrus"/>
                <a:ea typeface="Papyrus"/>
                <a:cs typeface="Papyrus"/>
                <a:sym typeface="Papyrus"/>
              </a:defRPr>
            </a:pPr>
            <a:r>
              <a:t>Wilderness</a:t>
            </a:r>
          </a:p>
          <a:p>
            <a:pPr marL="0" indent="0" defTabSz="408940">
              <a:buSzTx/>
              <a:buNone/>
              <a:defRPr sz="2500">
                <a:solidFill>
                  <a:srgbClr val="FFFFFF"/>
                </a:solidFill>
                <a:latin typeface="Papyrus"/>
                <a:ea typeface="Papyrus"/>
                <a:cs typeface="Papyrus"/>
                <a:sym typeface="Papyrus"/>
              </a:defRPr>
            </a:pPr>
            <a:r>
              <a:t>Adventure</a:t>
            </a:r>
          </a:p>
        </p:txBody>
      </p:sp>
      <p:sp>
        <p:nvSpPr>
          <p:cNvPr id="144" name="Text"/>
          <p:cNvSpPr txBox="1"/>
          <p:nvPr/>
        </p:nvSpPr>
        <p:spPr>
          <a:xfrm>
            <a:off x="6426200" y="4734560"/>
            <a:ext cx="152400" cy="424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6" name="images.jpg" descr="images.jpg"/>
          <p:cNvPicPr>
            <a:picLocks noChangeAspect="1"/>
          </p:cNvPicPr>
          <p:nvPr/>
        </p:nvPicPr>
        <p:blipFill>
          <a:blip r:embed="rId3">
            <a:extLst/>
          </a:blip>
          <a:stretch>
            <a:fillRect/>
          </a:stretch>
        </p:blipFill>
        <p:spPr>
          <a:xfrm>
            <a:off x="512124" y="5270763"/>
            <a:ext cx="5287207" cy="3325523"/>
          </a:xfrm>
          <a:prstGeom prst="rect">
            <a:avLst/>
          </a:prstGeom>
          <a:ln w="12700">
            <a:miter lim="400000"/>
          </a:ln>
        </p:spPr>
      </p:pic>
      <p:pic>
        <p:nvPicPr>
          <p:cNvPr id="147" name="grview-43616-1.jpg" descr="grview-43616-1.jpg"/>
          <p:cNvPicPr>
            <a:picLocks noChangeAspect="1"/>
          </p:cNvPicPr>
          <p:nvPr/>
        </p:nvPicPr>
        <p:blipFill>
          <a:blip r:embed="rId4">
            <a:extLst/>
          </a:blip>
          <a:stretch>
            <a:fillRect/>
          </a:stretch>
        </p:blipFill>
        <p:spPr>
          <a:xfrm>
            <a:off x="1819080" y="916142"/>
            <a:ext cx="6402929" cy="4390579"/>
          </a:xfrm>
          <a:prstGeom prst="rect">
            <a:avLst/>
          </a:prstGeom>
          <a:ln w="12700">
            <a:miter lim="400000"/>
          </a:ln>
        </p:spPr>
      </p:pic>
      <p:pic>
        <p:nvPicPr>
          <p:cNvPr id="148" name="images.jpg" descr="images.jpg"/>
          <p:cNvPicPr>
            <a:picLocks noChangeAspect="1"/>
          </p:cNvPicPr>
          <p:nvPr/>
        </p:nvPicPr>
        <p:blipFill>
          <a:blip r:embed="rId5">
            <a:extLst/>
          </a:blip>
          <a:stretch>
            <a:fillRect/>
          </a:stretch>
        </p:blipFill>
        <p:spPr>
          <a:xfrm>
            <a:off x="5882561" y="4326356"/>
            <a:ext cx="6298226" cy="3527007"/>
          </a:xfrm>
          <a:prstGeom prst="rect">
            <a:avLst/>
          </a:prstGeom>
          <a:ln w="12700">
            <a:miter lim="400000"/>
          </a:ln>
        </p:spPr>
      </p:pic>
      <p:pic>
        <p:nvPicPr>
          <p:cNvPr id="149" name="images.png" descr="images.png"/>
          <p:cNvPicPr>
            <a:picLocks noChangeAspect="1"/>
          </p:cNvPicPr>
          <p:nvPr/>
        </p:nvPicPr>
        <p:blipFill>
          <a:blip r:embed="rId6">
            <a:extLst/>
          </a:blip>
          <a:stretch>
            <a:fillRect/>
          </a:stretch>
        </p:blipFill>
        <p:spPr>
          <a:xfrm>
            <a:off x="6508911" y="1992149"/>
            <a:ext cx="5549902" cy="146050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153" name="man-jumps-from-one-cliff-edge-to-another-ss-1_660.jpg" descr="man-jumps-from-one-cliff-edge-to-another-ss-1_660.jpg"/>
          <p:cNvPicPr>
            <a:picLocks noChangeAspect="1"/>
          </p:cNvPicPr>
          <p:nvPr/>
        </p:nvPicPr>
        <p:blipFill>
          <a:blip r:embed="rId3">
            <a:extLst/>
          </a:blip>
          <a:stretch>
            <a:fillRect/>
          </a:stretch>
        </p:blipFill>
        <p:spPr>
          <a:xfrm>
            <a:off x="1899265" y="1701799"/>
            <a:ext cx="8382001" cy="5588002"/>
          </a:xfrm>
          <a:prstGeom prst="rect">
            <a:avLst/>
          </a:prstGeom>
          <a:ln w="12700">
            <a:miter lim="400000"/>
          </a:ln>
        </p:spPr>
      </p:pic>
      <p:pic>
        <p:nvPicPr>
          <p:cNvPr id="154" name="images-9.jpg" descr="images-9.jpg"/>
          <p:cNvPicPr>
            <a:picLocks noChangeAspect="1"/>
          </p:cNvPicPr>
          <p:nvPr/>
        </p:nvPicPr>
        <p:blipFill>
          <a:blip r:embed="rId4">
            <a:extLst/>
          </a:blip>
          <a:stretch>
            <a:fillRect/>
          </a:stretch>
        </p:blipFill>
        <p:spPr>
          <a:xfrm>
            <a:off x="7770746" y="6064508"/>
            <a:ext cx="3810002" cy="213360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VUCA environment"/>
          <p:cNvSpPr txBox="1"/>
          <p:nvPr>
            <p:ph type="title"/>
          </p:nvPr>
        </p:nvSpPr>
        <p:spPr>
          <a:prstGeom prst="rect">
            <a:avLst/>
          </a:prstGeom>
        </p:spPr>
        <p:txBody>
          <a:bodyPr/>
          <a:lstStyle/>
          <a:p>
            <a:pPr/>
            <a:r>
              <a:t>VUCA environment</a:t>
            </a:r>
          </a:p>
        </p:txBody>
      </p:sp>
      <p:pic>
        <p:nvPicPr>
          <p:cNvPr id="159" name="vucagb.png" descr="vucagb.png"/>
          <p:cNvPicPr>
            <a:picLocks noChangeAspect="1"/>
          </p:cNvPicPr>
          <p:nvPr/>
        </p:nvPicPr>
        <p:blipFill>
          <a:blip r:embed="rId2">
            <a:extLst/>
          </a:blip>
          <a:stretch>
            <a:fillRect/>
          </a:stretch>
        </p:blipFill>
        <p:spPr>
          <a:xfrm>
            <a:off x="5718035" y="2459588"/>
            <a:ext cx="5230464" cy="6561625"/>
          </a:xfrm>
          <a:prstGeom prst="rect">
            <a:avLst/>
          </a:prstGeom>
          <a:ln w="12700">
            <a:miter lim="400000"/>
          </a:ln>
        </p:spPr>
      </p:pic>
      <p:sp>
        <p:nvSpPr>
          <p:cNvPr id="160" name="6 Forces coming together:…"/>
          <p:cNvSpPr txBox="1"/>
          <p:nvPr>
            <p:ph type="body" sz="half" idx="4294967295"/>
          </p:nvPr>
        </p:nvSpPr>
        <p:spPr>
          <a:xfrm>
            <a:off x="952500" y="2590800"/>
            <a:ext cx="5334000" cy="6286500"/>
          </a:xfrm>
          <a:prstGeom prst="rect">
            <a:avLst/>
          </a:prstGeom>
        </p:spPr>
        <p:txBody>
          <a:bodyPr/>
          <a:lstStyle/>
          <a:p>
            <a:pPr marL="0" indent="0" algn="l">
              <a:spcBef>
                <a:spcPts val="3200"/>
              </a:spcBef>
              <a:buSzTx/>
              <a:buNone/>
              <a:defRPr b="1" sz="2800"/>
            </a:pPr>
            <a:r>
              <a:t>6 Forces coming together:</a:t>
            </a:r>
          </a:p>
          <a:p>
            <a:pPr marL="342900" indent="-342900" algn="l">
              <a:spcBef>
                <a:spcPts val="3200"/>
              </a:spcBef>
              <a:defRPr sz="2800"/>
            </a:pPr>
            <a:r>
              <a:t>Globalization</a:t>
            </a:r>
          </a:p>
          <a:p>
            <a:pPr marL="342900" indent="-342900" algn="l">
              <a:spcBef>
                <a:spcPts val="3200"/>
              </a:spcBef>
              <a:defRPr sz="2800"/>
            </a:pPr>
            <a:r>
              <a:t>Technology</a:t>
            </a:r>
          </a:p>
          <a:p>
            <a:pPr marL="342900" indent="-342900" algn="l">
              <a:spcBef>
                <a:spcPts val="3200"/>
              </a:spcBef>
              <a:defRPr sz="2800"/>
            </a:pPr>
            <a:r>
              <a:t>Digitalization</a:t>
            </a:r>
          </a:p>
          <a:p>
            <a:pPr marL="342900" indent="-342900" algn="l">
              <a:spcBef>
                <a:spcPts val="3200"/>
              </a:spcBef>
              <a:defRPr sz="2800"/>
            </a:pPr>
            <a:r>
              <a:t>Individualization</a:t>
            </a:r>
          </a:p>
          <a:p>
            <a:pPr marL="342900" indent="-342900" algn="l">
              <a:spcBef>
                <a:spcPts val="3200"/>
              </a:spcBef>
              <a:defRPr sz="2800"/>
            </a:pPr>
            <a:r>
              <a:t>Demographic Change</a:t>
            </a:r>
          </a:p>
          <a:p>
            <a:pPr marL="342900" indent="-342900" algn="l">
              <a:spcBef>
                <a:spcPts val="3200"/>
              </a:spcBef>
              <a:defRPr sz="2800"/>
            </a:pPr>
            <a:r>
              <a:t>Environmental Crisis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2" name="images-8.jpg" descr="images-8.jpg"/>
          <p:cNvPicPr>
            <a:picLocks noChangeAspect="1"/>
          </p:cNvPicPr>
          <p:nvPr/>
        </p:nvPicPr>
        <p:blipFill>
          <a:blip r:embed="rId3">
            <a:extLst/>
          </a:blip>
          <a:stretch>
            <a:fillRect/>
          </a:stretch>
        </p:blipFill>
        <p:spPr>
          <a:xfrm>
            <a:off x="3626368" y="2455166"/>
            <a:ext cx="6350609" cy="4843268"/>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maxresdefault.jpg" descr="maxresdefault.jpg"/>
          <p:cNvPicPr>
            <a:picLocks noChangeAspect="1"/>
          </p:cNvPicPr>
          <p:nvPr/>
        </p:nvPicPr>
        <p:blipFill>
          <a:blip r:embed="rId3">
            <a:extLst/>
          </a:blip>
          <a:stretch>
            <a:fillRect/>
          </a:stretch>
        </p:blipFill>
        <p:spPr>
          <a:xfrm>
            <a:off x="0" y="2464544"/>
            <a:ext cx="13004802" cy="7315202"/>
          </a:xfrm>
          <a:prstGeom prst="rect">
            <a:avLst/>
          </a:prstGeom>
          <a:ln w="12700">
            <a:miter lim="400000"/>
          </a:ln>
        </p:spPr>
      </p:pic>
      <p:pic>
        <p:nvPicPr>
          <p:cNvPr id="167" name="images.jpg" descr="images.jpg"/>
          <p:cNvPicPr>
            <a:picLocks noChangeAspect="1"/>
          </p:cNvPicPr>
          <p:nvPr/>
        </p:nvPicPr>
        <p:blipFill>
          <a:blip r:embed="rId4">
            <a:extLst/>
          </a:blip>
          <a:srcRect l="0" t="0" r="0" b="42290"/>
          <a:stretch>
            <a:fillRect/>
          </a:stretch>
        </p:blipFill>
        <p:spPr>
          <a:xfrm>
            <a:off x="7717770" y="-25760"/>
            <a:ext cx="5282704" cy="4581267"/>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1" name="F-3.jpg" descr="F-3.jpg"/>
          <p:cNvPicPr>
            <a:picLocks noChangeAspect="1"/>
          </p:cNvPicPr>
          <p:nvPr/>
        </p:nvPicPr>
        <p:blipFill>
          <a:blip r:embed="rId3">
            <a:extLst/>
          </a:blip>
          <a:stretch>
            <a:fillRect/>
          </a:stretch>
        </p:blipFill>
        <p:spPr>
          <a:xfrm>
            <a:off x="5259904" y="3717535"/>
            <a:ext cx="7839124" cy="6182970"/>
          </a:xfrm>
          <a:prstGeom prst="rect">
            <a:avLst/>
          </a:prstGeom>
          <a:ln w="12700">
            <a:miter lim="400000"/>
          </a:ln>
        </p:spPr>
      </p:pic>
      <p:pic>
        <p:nvPicPr>
          <p:cNvPr id="172" name="mapNM1936Center.jpg" descr="mapNM1936Center.jpg"/>
          <p:cNvPicPr>
            <a:picLocks noChangeAspect="1"/>
          </p:cNvPicPr>
          <p:nvPr/>
        </p:nvPicPr>
        <p:blipFill>
          <a:blip r:embed="rId4">
            <a:extLst/>
          </a:blip>
          <a:srcRect l="0" t="0" r="3071" b="0"/>
          <a:stretch>
            <a:fillRect/>
          </a:stretch>
        </p:blipFill>
        <p:spPr>
          <a:xfrm>
            <a:off x="8534237" y="-20184"/>
            <a:ext cx="10992759" cy="5283202"/>
          </a:xfrm>
          <a:prstGeom prst="rect">
            <a:avLst/>
          </a:prstGeom>
          <a:ln w="12700">
            <a:miter lim="400000"/>
          </a:ln>
        </p:spPr>
      </p:pic>
      <p:pic>
        <p:nvPicPr>
          <p:cNvPr id="173" name="usa.wa.500.jpg" descr="usa.wa.500.jpg"/>
          <p:cNvPicPr>
            <a:picLocks noChangeAspect="1"/>
          </p:cNvPicPr>
          <p:nvPr/>
        </p:nvPicPr>
        <p:blipFill>
          <a:blip r:embed="rId5">
            <a:extLst/>
          </a:blip>
          <a:stretch>
            <a:fillRect/>
          </a:stretch>
        </p:blipFill>
        <p:spPr>
          <a:xfrm>
            <a:off x="28801" y="1101"/>
            <a:ext cx="8909178" cy="6182970"/>
          </a:xfrm>
          <a:prstGeom prst="rect">
            <a:avLst/>
          </a:prstGeom>
          <a:ln w="12700">
            <a:miter lim="400000"/>
          </a:ln>
        </p:spPr>
      </p:pic>
      <p:pic>
        <p:nvPicPr>
          <p:cNvPr id="174" name="Portland,_OR,_street_map.png" descr="Portland,_OR,_street_map.png"/>
          <p:cNvPicPr>
            <a:picLocks noChangeAspect="1"/>
          </p:cNvPicPr>
          <p:nvPr/>
        </p:nvPicPr>
        <p:blipFill>
          <a:blip r:embed="rId6">
            <a:extLst/>
          </a:blip>
          <a:stretch>
            <a:fillRect/>
          </a:stretch>
        </p:blipFill>
        <p:spPr>
          <a:xfrm>
            <a:off x="28856" y="4811514"/>
            <a:ext cx="6466635" cy="5001765"/>
          </a:xfrm>
          <a:prstGeom prst="rect">
            <a:avLst/>
          </a:prstGeom>
          <a:ln w="12700">
            <a:miter lim="400000"/>
          </a:ln>
        </p:spPr>
      </p:pic>
      <p:grpSp>
        <p:nvGrpSpPr>
          <p:cNvPr id="177" name="images.jpg"/>
          <p:cNvGrpSpPr/>
          <p:nvPr/>
        </p:nvGrpSpPr>
        <p:grpSpPr>
          <a:xfrm>
            <a:off x="4484304" y="3664013"/>
            <a:ext cx="5028679" cy="3438895"/>
            <a:chOff x="0" y="0"/>
            <a:chExt cx="5028677" cy="3438893"/>
          </a:xfrm>
        </p:grpSpPr>
        <p:pic>
          <p:nvPicPr>
            <p:cNvPr id="175" name="images.jpg" descr="images.jpg"/>
            <p:cNvPicPr>
              <a:picLocks noChangeAspect="1"/>
            </p:cNvPicPr>
            <p:nvPr/>
          </p:nvPicPr>
          <p:blipFill>
            <a:blip r:embed="rId7">
              <a:extLst/>
            </a:blip>
            <a:stretch>
              <a:fillRect/>
            </a:stretch>
          </p:blipFill>
          <p:spPr>
            <a:xfrm>
              <a:off x="127000" y="88899"/>
              <a:ext cx="4774679" cy="3108695"/>
            </a:xfrm>
            <a:prstGeom prst="rect">
              <a:avLst/>
            </a:prstGeom>
            <a:ln w="12700" cap="flat">
              <a:noFill/>
              <a:miter lim="400000"/>
            </a:ln>
            <a:effectLst/>
          </p:spPr>
        </p:pic>
        <p:pic>
          <p:nvPicPr>
            <p:cNvPr id="176" name="images.jpg" descr="images.jpg"/>
            <p:cNvPicPr>
              <a:picLocks noChangeAspect="1"/>
            </p:cNvPicPr>
            <p:nvPr/>
          </p:nvPicPr>
          <p:blipFill>
            <a:blip r:embed="rId8">
              <a:extLst/>
            </a:blip>
            <a:stretch>
              <a:fillRect/>
            </a:stretch>
          </p:blipFill>
          <p:spPr>
            <a:xfrm>
              <a:off x="0" y="-1"/>
              <a:ext cx="5028679" cy="3438895"/>
            </a:xfrm>
            <a:prstGeom prst="rect">
              <a:avLst/>
            </a:prstGeom>
            <a:ln w="12700" cap="flat">
              <a:noFill/>
              <a:miter lim="400000"/>
            </a:ln>
            <a:effectLst/>
          </p:spPr>
        </p:pic>
      </p:grpSp>
      <p:sp>
        <p:nvSpPr>
          <p:cNvPr id="178" name="Text"/>
          <p:cNvSpPr txBox="1"/>
          <p:nvPr/>
        </p:nvSpPr>
        <p:spPr>
          <a:xfrm>
            <a:off x="6426200" y="4664710"/>
            <a:ext cx="152400" cy="424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7"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2" name="Screen Shot 2019-03-22 at 11.45.47 AM.png" descr="Screen Shot 2019-03-22 at 11.45.47 AM.png"/>
          <p:cNvPicPr>
            <a:picLocks noChangeAspect="1"/>
          </p:cNvPicPr>
          <p:nvPr/>
        </p:nvPicPr>
        <p:blipFill>
          <a:blip r:embed="rId3">
            <a:extLst/>
          </a:blip>
          <a:stretch>
            <a:fillRect/>
          </a:stretch>
        </p:blipFill>
        <p:spPr>
          <a:xfrm>
            <a:off x="1017154" y="1229497"/>
            <a:ext cx="10155237" cy="729460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6" name="Screen Shot 2019-03-22 at 11.46.47 AM.png" descr="Screen Shot 2019-03-22 at 11.46.47 AM.png"/>
          <p:cNvPicPr>
            <a:picLocks noChangeAspect="1"/>
          </p:cNvPicPr>
          <p:nvPr/>
        </p:nvPicPr>
        <p:blipFill>
          <a:blip r:embed="rId3">
            <a:extLst/>
          </a:blip>
          <a:stretch>
            <a:fillRect/>
          </a:stretch>
        </p:blipFill>
        <p:spPr>
          <a:xfrm>
            <a:off x="1235742" y="1337969"/>
            <a:ext cx="10533315" cy="7431481"/>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Our calling"/>
          <p:cNvSpPr txBox="1"/>
          <p:nvPr>
            <p:ph type="title"/>
          </p:nvPr>
        </p:nvSpPr>
        <p:spPr>
          <a:xfrm>
            <a:off x="952500" y="-50800"/>
            <a:ext cx="11099800" cy="2159000"/>
          </a:xfrm>
          <a:prstGeom prst="rect">
            <a:avLst/>
          </a:prstGeom>
        </p:spPr>
        <p:txBody>
          <a:bodyPr/>
          <a:lstStyle/>
          <a:p>
            <a:pPr/>
            <a:r>
              <a:t>Our calling</a:t>
            </a:r>
          </a:p>
        </p:txBody>
      </p:sp>
      <p:pic>
        <p:nvPicPr>
          <p:cNvPr id="191" name="images-3.jpg" descr="images-3.jpg"/>
          <p:cNvPicPr>
            <a:picLocks noChangeAspect="1"/>
          </p:cNvPicPr>
          <p:nvPr/>
        </p:nvPicPr>
        <p:blipFill>
          <a:blip r:embed="rId3">
            <a:extLst/>
          </a:blip>
          <a:stretch>
            <a:fillRect/>
          </a:stretch>
        </p:blipFill>
        <p:spPr>
          <a:xfrm>
            <a:off x="2359178" y="2271420"/>
            <a:ext cx="3637167" cy="2420371"/>
          </a:xfrm>
          <a:prstGeom prst="rect">
            <a:avLst/>
          </a:prstGeom>
          <a:ln w="12700">
            <a:miter lim="400000"/>
          </a:ln>
        </p:spPr>
      </p:pic>
      <p:pic>
        <p:nvPicPr>
          <p:cNvPr id="192" name="large.jpg" descr="large.jpg"/>
          <p:cNvPicPr>
            <a:picLocks noChangeAspect="1"/>
          </p:cNvPicPr>
          <p:nvPr/>
        </p:nvPicPr>
        <p:blipFill>
          <a:blip r:embed="rId4">
            <a:extLst/>
          </a:blip>
          <a:stretch>
            <a:fillRect/>
          </a:stretch>
        </p:blipFill>
        <p:spPr>
          <a:xfrm>
            <a:off x="6084659" y="2266819"/>
            <a:ext cx="6350003" cy="6350003"/>
          </a:xfrm>
          <a:prstGeom prst="rect">
            <a:avLst/>
          </a:prstGeom>
          <a:ln w="12700">
            <a:miter lim="400000"/>
          </a:ln>
        </p:spPr>
      </p:pic>
      <p:pic>
        <p:nvPicPr>
          <p:cNvPr id="193" name="images-5.jpg" descr="images-5.jpg"/>
          <p:cNvPicPr>
            <a:picLocks noChangeAspect="1"/>
          </p:cNvPicPr>
          <p:nvPr/>
        </p:nvPicPr>
        <p:blipFill>
          <a:blip r:embed="rId5">
            <a:extLst/>
          </a:blip>
          <a:stretch>
            <a:fillRect/>
          </a:stretch>
        </p:blipFill>
        <p:spPr>
          <a:xfrm>
            <a:off x="1988327" y="6627261"/>
            <a:ext cx="4025902" cy="2019302"/>
          </a:xfrm>
          <a:prstGeom prst="rect">
            <a:avLst/>
          </a:prstGeom>
          <a:ln w="12700">
            <a:miter lim="400000"/>
          </a:ln>
        </p:spPr>
      </p:pic>
      <p:pic>
        <p:nvPicPr>
          <p:cNvPr id="194" name="download copy.jpg" descr="download copy.jpg"/>
          <p:cNvPicPr>
            <a:picLocks noChangeAspect="1"/>
          </p:cNvPicPr>
          <p:nvPr/>
        </p:nvPicPr>
        <p:blipFill>
          <a:blip r:embed="rId6">
            <a:extLst/>
          </a:blip>
          <a:stretch>
            <a:fillRect/>
          </a:stretch>
        </p:blipFill>
        <p:spPr>
          <a:xfrm>
            <a:off x="929918" y="4817640"/>
            <a:ext cx="5118102" cy="1587502"/>
          </a:xfrm>
          <a:prstGeom prst="rect">
            <a:avLst/>
          </a:prstGeom>
          <a:ln w="12700">
            <a:miter lim="400000"/>
          </a:ln>
        </p:spPr>
      </p:pic>
      <p:sp>
        <p:nvSpPr>
          <p:cNvPr id="195" name="is to steward the future witness to the Christian faith."/>
          <p:cNvSpPr txBox="1"/>
          <p:nvPr/>
        </p:nvSpPr>
        <p:spPr>
          <a:xfrm>
            <a:off x="3218023" y="1709064"/>
            <a:ext cx="6681040" cy="4366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117999"/>
              </a:lnSpc>
              <a:defRPr sz="2200">
                <a:latin typeface="+mn-lt"/>
                <a:ea typeface="+mn-ea"/>
                <a:cs typeface="+mn-cs"/>
                <a:sym typeface="Helvetica Neue"/>
              </a:defRPr>
            </a:lvl1pPr>
          </a:lstStyle>
          <a:p>
            <a:pPr/>
            <a:r>
              <a:t>is to steward the future witness to the Christian faith.</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Adventurer’s Mindset"/>
          <p:cNvSpPr txBox="1"/>
          <p:nvPr>
            <p:ph type="title"/>
          </p:nvPr>
        </p:nvSpPr>
        <p:spPr>
          <a:prstGeom prst="rect">
            <a:avLst/>
          </a:prstGeom>
        </p:spPr>
        <p:txBody>
          <a:bodyPr/>
          <a:lstStyle/>
          <a:p>
            <a:pPr/>
            <a:r>
              <a:t>Adventurer’s Mindset</a:t>
            </a:r>
          </a:p>
        </p:txBody>
      </p:sp>
      <p:pic>
        <p:nvPicPr>
          <p:cNvPr id="200" name="research-on-success-grit-growth-mindset-and-the-marshmallow-test-5-638.jpg" descr="research-on-success-grit-growth-mindset-and-the-marshmallow-test-5-638.jpg"/>
          <p:cNvPicPr>
            <a:picLocks noChangeAspect="1"/>
          </p:cNvPicPr>
          <p:nvPr/>
        </p:nvPicPr>
        <p:blipFill>
          <a:blip r:embed="rId3">
            <a:extLst/>
          </a:blip>
          <a:stretch>
            <a:fillRect/>
          </a:stretch>
        </p:blipFill>
        <p:spPr>
          <a:xfrm>
            <a:off x="2451100" y="2609850"/>
            <a:ext cx="8102601" cy="6261102"/>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What is Faith?"/>
          <p:cNvSpPr txBox="1"/>
          <p:nvPr>
            <p:ph type="title"/>
          </p:nvPr>
        </p:nvSpPr>
        <p:spPr>
          <a:xfrm>
            <a:off x="529511" y="453053"/>
            <a:ext cx="4940303" cy="2830319"/>
          </a:xfrm>
          <a:prstGeom prst="rect">
            <a:avLst/>
          </a:prstGeom>
        </p:spPr>
        <p:txBody>
          <a:bodyPr/>
          <a:lstStyle>
            <a:lvl1pPr defTabSz="549148">
              <a:defRPr sz="7700"/>
            </a:lvl1pPr>
          </a:lstStyle>
          <a:p>
            <a:pPr/>
            <a:r>
              <a:t>What is Faith?</a:t>
            </a:r>
          </a:p>
        </p:txBody>
      </p:sp>
      <p:sp>
        <p:nvSpPr>
          <p:cNvPr id="205" name="A living relationship with God…"/>
          <p:cNvSpPr txBox="1"/>
          <p:nvPr>
            <p:ph type="body" idx="4294967295"/>
          </p:nvPr>
        </p:nvSpPr>
        <p:spPr>
          <a:xfrm>
            <a:off x="1067867" y="2248806"/>
            <a:ext cx="9995908" cy="6286503"/>
          </a:xfrm>
          <a:prstGeom prst="rect">
            <a:avLst/>
          </a:prstGeom>
        </p:spPr>
        <p:txBody>
          <a:bodyPr/>
          <a:lstStyle/>
          <a:p>
            <a:pPr marL="342900" indent="-342900" algn="l">
              <a:spcBef>
                <a:spcPts val="3200"/>
              </a:spcBef>
              <a:defRPr sz="2800"/>
            </a:pPr>
            <a:r>
              <a:t>A living relationship with God </a:t>
            </a:r>
          </a:p>
          <a:p>
            <a:pPr marL="342900" indent="-342900" algn="l">
              <a:spcBef>
                <a:spcPts val="3200"/>
              </a:spcBef>
              <a:defRPr sz="2800"/>
            </a:pPr>
            <a:r>
              <a:t>Objects to subjects of God’s love. </a:t>
            </a:r>
          </a:p>
          <a:p>
            <a:pPr marL="342900" indent="-342900" algn="l">
              <a:spcBef>
                <a:spcPts val="3200"/>
              </a:spcBef>
              <a:defRPr sz="2800"/>
            </a:pPr>
            <a:r>
              <a:t>God is our reference point for faith.</a:t>
            </a:r>
          </a:p>
          <a:p>
            <a:pPr marL="342900" indent="-342900" algn="l">
              <a:spcBef>
                <a:spcPts val="3200"/>
              </a:spcBef>
              <a:defRPr sz="2800"/>
            </a:pPr>
            <a:r>
              <a:t>God’s love reorients our lives - love God and love neighbor.</a:t>
            </a:r>
          </a:p>
        </p:txBody>
      </p:sp>
      <p:pic>
        <p:nvPicPr>
          <p:cNvPr id="206" name="images.jpg" descr="images.jpg"/>
          <p:cNvPicPr>
            <a:picLocks noChangeAspect="1"/>
          </p:cNvPicPr>
          <p:nvPr/>
        </p:nvPicPr>
        <p:blipFill>
          <a:blip r:embed="rId3">
            <a:extLst/>
          </a:blip>
          <a:stretch>
            <a:fillRect/>
          </a:stretch>
        </p:blipFill>
        <p:spPr>
          <a:xfrm>
            <a:off x="7509036" y="7885046"/>
            <a:ext cx="4940302" cy="1638302"/>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What is Faith Formation?"/>
          <p:cNvSpPr txBox="1"/>
          <p:nvPr>
            <p:ph type="title"/>
          </p:nvPr>
        </p:nvSpPr>
        <p:spPr>
          <a:prstGeom prst="rect">
            <a:avLst/>
          </a:prstGeom>
        </p:spPr>
        <p:txBody>
          <a:bodyPr/>
          <a:lstStyle>
            <a:lvl1pPr defTabSz="514094">
              <a:defRPr sz="7200"/>
            </a:lvl1pPr>
          </a:lstStyle>
          <a:p>
            <a:pPr/>
            <a:r>
              <a:t>What is Faith Formation?</a:t>
            </a:r>
          </a:p>
        </p:txBody>
      </p:sp>
      <p:sp>
        <p:nvSpPr>
          <p:cNvPr id="211" name="In its simplest form faith formation has to do with how the Christian faith shapes people as they encounter God, others, and the world.…"/>
          <p:cNvSpPr txBox="1"/>
          <p:nvPr>
            <p:ph type="body" sz="half" idx="4294967295"/>
          </p:nvPr>
        </p:nvSpPr>
        <p:spPr>
          <a:xfrm>
            <a:off x="952499" y="2590800"/>
            <a:ext cx="10886397" cy="4461491"/>
          </a:xfrm>
          <a:prstGeom prst="rect">
            <a:avLst/>
          </a:prstGeom>
        </p:spPr>
        <p:txBody>
          <a:bodyPr/>
          <a:lstStyle/>
          <a:p>
            <a:pPr marL="0" indent="0" defTabSz="457200">
              <a:lnSpc>
                <a:spcPct val="117999"/>
              </a:lnSpc>
              <a:buSzTx/>
              <a:buNone/>
              <a:defRPr b="1" sz="2400"/>
            </a:pPr>
            <a:r>
              <a:t>In its simplest form faith formation has to do with how the Christian faith shapes people as they encounter God, others, and the world.</a:t>
            </a:r>
          </a:p>
          <a:p>
            <a:pPr marL="342900" indent="-342900" algn="l">
              <a:spcBef>
                <a:spcPts val="3200"/>
              </a:spcBef>
              <a:defRPr sz="2800"/>
            </a:pPr>
            <a:r>
              <a:t>Its aim? Discovering a Christian way of life.</a:t>
            </a:r>
          </a:p>
          <a:p>
            <a:pPr marL="342900" indent="-342900" algn="l">
              <a:spcBef>
                <a:spcPts val="3200"/>
              </a:spcBef>
              <a:defRPr sz="2800"/>
            </a:pPr>
            <a:r>
              <a:t>Embracing our identity as children of God and participating in God’s mission in the world.</a:t>
            </a:r>
          </a:p>
          <a:p>
            <a:pPr marL="342900" indent="-342900" algn="l">
              <a:spcBef>
                <a:spcPts val="3200"/>
              </a:spcBef>
              <a:defRPr sz="2800"/>
            </a:pPr>
            <a:r>
              <a:t>Discerning and joining God’s activity in our lives and in the world. </a:t>
            </a:r>
          </a:p>
        </p:txBody>
      </p:sp>
      <p:pic>
        <p:nvPicPr>
          <p:cNvPr id="212" name="images-1.png" descr="images-1.png"/>
          <p:cNvPicPr>
            <a:picLocks noChangeAspect="1"/>
          </p:cNvPicPr>
          <p:nvPr/>
        </p:nvPicPr>
        <p:blipFill>
          <a:blip r:embed="rId3">
            <a:extLst/>
          </a:blip>
          <a:stretch>
            <a:fillRect/>
          </a:stretch>
        </p:blipFill>
        <p:spPr>
          <a:xfrm>
            <a:off x="6403975" y="8200797"/>
            <a:ext cx="6032502" cy="1346202"/>
          </a:xfrm>
          <a:prstGeom prst="rect">
            <a:avLst/>
          </a:prstGeom>
          <a:ln w="12700">
            <a:miter lim="400000"/>
          </a:ln>
        </p:spPr>
      </p:pic>
      <p:pic>
        <p:nvPicPr>
          <p:cNvPr id="213" name="images.png" descr="images.png"/>
          <p:cNvPicPr>
            <a:picLocks noChangeAspect="1"/>
          </p:cNvPicPr>
          <p:nvPr/>
        </p:nvPicPr>
        <p:blipFill>
          <a:blip r:embed="rId4">
            <a:extLst/>
          </a:blip>
          <a:stretch>
            <a:fillRect/>
          </a:stretch>
        </p:blipFill>
        <p:spPr>
          <a:xfrm>
            <a:off x="4326099" y="7704298"/>
            <a:ext cx="3810002" cy="2133602"/>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God’s Promised Future"/>
          <p:cNvSpPr txBox="1"/>
          <p:nvPr>
            <p:ph type="title"/>
          </p:nvPr>
        </p:nvSpPr>
        <p:spPr>
          <a:prstGeom prst="rect">
            <a:avLst/>
          </a:prstGeom>
        </p:spPr>
        <p:txBody>
          <a:bodyPr/>
          <a:lstStyle/>
          <a:p>
            <a:pPr/>
            <a:r>
              <a:t>God’s Promised Future</a:t>
            </a:r>
          </a:p>
        </p:txBody>
      </p:sp>
      <p:pic>
        <p:nvPicPr>
          <p:cNvPr id="218" name="shutterstock_408082588.jpg" descr="shutterstock_408082588.jpg"/>
          <p:cNvPicPr>
            <a:picLocks noChangeAspect="1"/>
          </p:cNvPicPr>
          <p:nvPr/>
        </p:nvPicPr>
        <p:blipFill>
          <a:blip r:embed="rId3">
            <a:extLst/>
          </a:blip>
          <a:stretch>
            <a:fillRect/>
          </a:stretch>
        </p:blipFill>
        <p:spPr>
          <a:xfrm>
            <a:off x="8957387" y="6930373"/>
            <a:ext cx="3496344" cy="2330632"/>
          </a:xfrm>
          <a:prstGeom prst="rect">
            <a:avLst/>
          </a:prstGeom>
          <a:ln w="12700">
            <a:miter lim="400000"/>
          </a:ln>
        </p:spPr>
      </p:pic>
      <p:sp>
        <p:nvSpPr>
          <p:cNvPr id="219" name="God is about life, full and abundant life for all of creation, and for us.…"/>
          <p:cNvSpPr txBox="1"/>
          <p:nvPr>
            <p:ph type="body" idx="4294967295"/>
          </p:nvPr>
        </p:nvSpPr>
        <p:spPr>
          <a:xfrm>
            <a:off x="1084957" y="2093166"/>
            <a:ext cx="10834886" cy="6286503"/>
          </a:xfrm>
          <a:prstGeom prst="rect">
            <a:avLst/>
          </a:prstGeom>
        </p:spPr>
        <p:txBody>
          <a:bodyPr/>
          <a:lstStyle/>
          <a:p>
            <a:pPr marL="342900" indent="-342900" algn="l">
              <a:spcBef>
                <a:spcPts val="3200"/>
              </a:spcBef>
              <a:defRPr sz="2800"/>
            </a:pPr>
            <a:r>
              <a:t>God is about life, full and abundant life for all of creation, and for us.</a:t>
            </a:r>
          </a:p>
          <a:p>
            <a:pPr marL="342900" indent="-342900" algn="l">
              <a:spcBef>
                <a:spcPts val="3200"/>
              </a:spcBef>
              <a:defRPr sz="2800"/>
            </a:pPr>
            <a:r>
              <a:t>God’s kingdom unfolding around us about about God’s promised future breaking into our current time,</a:t>
            </a:r>
          </a:p>
          <a:p>
            <a:pPr marL="342900" indent="-342900" algn="l">
              <a:spcBef>
                <a:spcPts val="3200"/>
              </a:spcBef>
              <a:defRPr sz="2800"/>
            </a:pPr>
            <a:r>
              <a:t>While God’s vision is real, we live in a “now and not yet” world.</a:t>
            </a:r>
          </a:p>
          <a:p>
            <a:pPr marL="342900" indent="-342900" algn="l">
              <a:spcBef>
                <a:spcPts val="3200"/>
              </a:spcBef>
              <a:defRPr sz="2800"/>
            </a:pPr>
            <a:r>
              <a:t>Revelation 21:1,3-7</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Does Faith Formation Need a New Operation System?"/>
          <p:cNvSpPr txBox="1"/>
          <p:nvPr>
            <p:ph type="title"/>
          </p:nvPr>
        </p:nvSpPr>
        <p:spPr>
          <a:prstGeom prst="rect">
            <a:avLst/>
          </a:prstGeom>
        </p:spPr>
        <p:txBody>
          <a:bodyPr/>
          <a:lstStyle>
            <a:lvl1pPr defTabSz="414780">
              <a:defRPr sz="5800"/>
            </a:lvl1pPr>
          </a:lstStyle>
          <a:p>
            <a:pPr/>
            <a:r>
              <a:t>Does Faith Formation Need a New Operation System?</a:t>
            </a:r>
          </a:p>
        </p:txBody>
      </p:sp>
      <p:pic>
        <p:nvPicPr>
          <p:cNvPr id="224" name="9488787156.jpg" descr="9488787156.jpg"/>
          <p:cNvPicPr>
            <a:picLocks noChangeAspect="1"/>
          </p:cNvPicPr>
          <p:nvPr/>
        </p:nvPicPr>
        <p:blipFill>
          <a:blip r:embed="rId3">
            <a:extLst/>
          </a:blip>
          <a:stretch>
            <a:fillRect/>
          </a:stretch>
        </p:blipFill>
        <p:spPr>
          <a:xfrm>
            <a:off x="2136030" y="2699473"/>
            <a:ext cx="7493001" cy="3683002"/>
          </a:xfrm>
          <a:prstGeom prst="rect">
            <a:avLst/>
          </a:prstGeom>
          <a:ln w="12700">
            <a:miter lim="400000"/>
          </a:ln>
        </p:spPr>
      </p:pic>
      <p:pic>
        <p:nvPicPr>
          <p:cNvPr id="225" name="new.png" descr="new.png"/>
          <p:cNvPicPr>
            <a:picLocks noChangeAspect="1"/>
          </p:cNvPicPr>
          <p:nvPr/>
        </p:nvPicPr>
        <p:blipFill>
          <a:blip r:embed="rId4">
            <a:extLst/>
          </a:blip>
          <a:stretch>
            <a:fillRect/>
          </a:stretch>
        </p:blipFill>
        <p:spPr>
          <a:xfrm>
            <a:off x="1866900" y="6085283"/>
            <a:ext cx="9271000" cy="3416303"/>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that allows us to contextualize our approaches."/>
          <p:cNvSpPr txBox="1"/>
          <p:nvPr>
            <p:ph type="title"/>
          </p:nvPr>
        </p:nvSpPr>
        <p:spPr>
          <a:prstGeom prst="rect">
            <a:avLst/>
          </a:prstGeom>
        </p:spPr>
        <p:txBody>
          <a:bodyPr/>
          <a:lstStyle>
            <a:lvl1pPr defTabSz="414780">
              <a:defRPr sz="5800"/>
            </a:lvl1pPr>
          </a:lstStyle>
          <a:p>
            <a:pPr/>
            <a:r>
              <a:t>…that allows us to contextualize our approaches.</a:t>
            </a:r>
          </a:p>
        </p:txBody>
      </p:sp>
      <p:pic>
        <p:nvPicPr>
          <p:cNvPr id="230" name="images.jpg" descr="images.jpg"/>
          <p:cNvPicPr>
            <a:picLocks noChangeAspect="1"/>
          </p:cNvPicPr>
          <p:nvPr/>
        </p:nvPicPr>
        <p:blipFill>
          <a:blip r:embed="rId3">
            <a:extLst/>
          </a:blip>
          <a:stretch>
            <a:fillRect/>
          </a:stretch>
        </p:blipFill>
        <p:spPr>
          <a:xfrm>
            <a:off x="7421496" y="3909295"/>
            <a:ext cx="4655975" cy="3662210"/>
          </a:xfrm>
          <a:prstGeom prst="rect">
            <a:avLst/>
          </a:prstGeom>
          <a:ln w="12700">
            <a:miter lim="400000"/>
          </a:ln>
        </p:spPr>
      </p:pic>
      <p:pic>
        <p:nvPicPr>
          <p:cNvPr id="231" name="522a0054ecad04335c00d7e5-750-563.jpg" descr="522a0054ecad04335c00d7e5-750-563.jpg"/>
          <p:cNvPicPr>
            <a:picLocks noChangeAspect="1"/>
          </p:cNvPicPr>
          <p:nvPr/>
        </p:nvPicPr>
        <p:blipFill>
          <a:blip r:embed="rId4">
            <a:extLst/>
          </a:blip>
          <a:stretch>
            <a:fillRect/>
          </a:stretch>
        </p:blipFill>
        <p:spPr>
          <a:xfrm>
            <a:off x="683175" y="3305285"/>
            <a:ext cx="6487870" cy="4870229"/>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5" name="framework.jpg" descr="framework.jpg"/>
          <p:cNvPicPr>
            <a:picLocks noChangeAspect="1"/>
          </p:cNvPicPr>
          <p:nvPr/>
        </p:nvPicPr>
        <p:blipFill>
          <a:blip r:embed="rId3">
            <a:alphaModFix amt="38728"/>
            <a:extLst/>
          </a:blip>
          <a:stretch>
            <a:fillRect/>
          </a:stretch>
        </p:blipFill>
        <p:spPr>
          <a:xfrm>
            <a:off x="2165350" y="2335891"/>
            <a:ext cx="8674101" cy="5778503"/>
          </a:xfrm>
          <a:prstGeom prst="rect">
            <a:avLst/>
          </a:prstGeom>
          <a:ln w="12700">
            <a:miter lim="400000"/>
          </a:ln>
        </p:spPr>
      </p:pic>
      <p:sp>
        <p:nvSpPr>
          <p:cNvPr id="236" name="a New Operation System"/>
          <p:cNvSpPr txBox="1"/>
          <p:nvPr>
            <p:ph type="title"/>
          </p:nvPr>
        </p:nvSpPr>
        <p:spPr>
          <a:prstGeom prst="rect">
            <a:avLst/>
          </a:prstGeom>
        </p:spPr>
        <p:txBody>
          <a:bodyPr/>
          <a:lstStyle>
            <a:lvl1pPr defTabSz="525779">
              <a:defRPr sz="7300"/>
            </a:lvl1pPr>
          </a:lstStyle>
          <a:p>
            <a:pPr/>
            <a:r>
              <a:t>a New Operation System</a:t>
            </a:r>
          </a:p>
        </p:txBody>
      </p:sp>
      <p:sp>
        <p:nvSpPr>
          <p:cNvPr id="237" name="2 movements"/>
          <p:cNvSpPr txBox="1"/>
          <p:nvPr/>
        </p:nvSpPr>
        <p:spPr>
          <a:xfrm>
            <a:off x="653919" y="3239795"/>
            <a:ext cx="11099803" cy="21590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sz="8200">
                <a:latin typeface="Comic Sans MS"/>
                <a:ea typeface="Comic Sans MS"/>
                <a:cs typeface="Comic Sans MS"/>
                <a:sym typeface="Comic Sans MS"/>
              </a:defRPr>
            </a:lvl1pPr>
          </a:lstStyle>
          <a:p>
            <a:pPr/>
            <a:r>
              <a:t>2 movements</a:t>
            </a:r>
          </a:p>
        </p:txBody>
      </p:sp>
      <p:sp>
        <p:nvSpPr>
          <p:cNvPr id="238" name="4 commitments"/>
          <p:cNvSpPr txBox="1"/>
          <p:nvPr/>
        </p:nvSpPr>
        <p:spPr>
          <a:xfrm>
            <a:off x="653919" y="5504024"/>
            <a:ext cx="11099803" cy="21590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sz="8200">
                <a:latin typeface="Comic Sans MS"/>
                <a:ea typeface="Comic Sans MS"/>
                <a:cs typeface="Comic Sans MS"/>
                <a:sym typeface="Comic Sans MS"/>
              </a:defRPr>
            </a:lvl1pPr>
          </a:lstStyle>
          <a:p>
            <a:pPr/>
            <a:r>
              <a:t>4 commitments</a:t>
            </a:r>
          </a:p>
        </p:txBody>
      </p:sp>
      <p:sp>
        <p:nvSpPr>
          <p:cNvPr id="239" name="+"/>
          <p:cNvSpPr txBox="1"/>
          <p:nvPr/>
        </p:nvSpPr>
        <p:spPr>
          <a:xfrm>
            <a:off x="6292848" y="5094494"/>
            <a:ext cx="419101"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mn-lt"/>
                <a:ea typeface="+mn-ea"/>
                <a:cs typeface="+mn-cs"/>
                <a:sym typeface="Helvetica Neue"/>
              </a:defRPr>
            </a:lvl1pPr>
          </a:lstStyle>
          <a:p>
            <a:pPr/>
            <a:r>
              <a: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2 movements"/>
          <p:cNvSpPr txBox="1"/>
          <p:nvPr>
            <p:ph type="title"/>
          </p:nvPr>
        </p:nvSpPr>
        <p:spPr>
          <a:prstGeom prst="rect">
            <a:avLst/>
          </a:prstGeom>
        </p:spPr>
        <p:txBody>
          <a:bodyPr/>
          <a:lstStyle/>
          <a:p>
            <a:pPr/>
            <a:r>
              <a:t>2 movements</a:t>
            </a:r>
          </a:p>
        </p:txBody>
      </p:sp>
      <p:pic>
        <p:nvPicPr>
          <p:cNvPr id="244" name="Screen Shot 2019-03-22 at 11.47.13 AM.png" descr="Screen Shot 2019-03-22 at 11.47.13 AM.png"/>
          <p:cNvPicPr>
            <a:picLocks noChangeAspect="1"/>
          </p:cNvPicPr>
          <p:nvPr/>
        </p:nvPicPr>
        <p:blipFill>
          <a:blip r:embed="rId3">
            <a:extLst/>
          </a:blip>
          <a:srcRect l="0" t="16650" r="0" b="0"/>
          <a:stretch>
            <a:fillRect/>
          </a:stretch>
        </p:blipFill>
        <p:spPr>
          <a:xfrm>
            <a:off x="1730244" y="2716957"/>
            <a:ext cx="8966753" cy="5571341"/>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8" name="Screen Shot 2019-03-22 at 11.47.13 AM.png" descr="Screen Shot 2019-03-22 at 11.47.13 AM.png"/>
          <p:cNvPicPr>
            <a:picLocks noChangeAspect="1"/>
          </p:cNvPicPr>
          <p:nvPr/>
        </p:nvPicPr>
        <p:blipFill>
          <a:blip r:embed="rId3">
            <a:alphaModFix amt="43017"/>
            <a:extLst/>
          </a:blip>
          <a:srcRect l="0" t="16650" r="0" b="0"/>
          <a:stretch>
            <a:fillRect/>
          </a:stretch>
        </p:blipFill>
        <p:spPr>
          <a:xfrm>
            <a:off x="1730244" y="2716957"/>
            <a:ext cx="8966753" cy="5571341"/>
          </a:xfrm>
          <a:prstGeom prst="rect">
            <a:avLst/>
          </a:prstGeom>
          <a:ln w="12700">
            <a:miter lim="400000"/>
          </a:ln>
        </p:spPr>
      </p:pic>
      <p:sp>
        <p:nvSpPr>
          <p:cNvPr id="249" name="2 movements"/>
          <p:cNvSpPr txBox="1"/>
          <p:nvPr>
            <p:ph type="title"/>
          </p:nvPr>
        </p:nvSpPr>
        <p:spPr>
          <a:prstGeom prst="rect">
            <a:avLst/>
          </a:prstGeom>
        </p:spPr>
        <p:txBody>
          <a:bodyPr/>
          <a:lstStyle/>
          <a:p>
            <a:pPr/>
            <a:r>
              <a:t>2 movements</a:t>
            </a:r>
          </a:p>
        </p:txBody>
      </p:sp>
      <p:sp>
        <p:nvSpPr>
          <p:cNvPr id="250" name="Gathered in community we discover our identity and participate in Christian practices, encounter God’s story, and live in relationship with other people of faith."/>
          <p:cNvSpPr txBox="1"/>
          <p:nvPr>
            <p:ph type="body" sz="half" idx="4294967295"/>
          </p:nvPr>
        </p:nvSpPr>
        <p:spPr>
          <a:xfrm>
            <a:off x="778327" y="1733549"/>
            <a:ext cx="5334003" cy="6286503"/>
          </a:xfrm>
          <a:prstGeom prst="rect">
            <a:avLst/>
          </a:prstGeom>
        </p:spPr>
        <p:txBody>
          <a:bodyPr/>
          <a:lstStyle/>
          <a:p>
            <a:pPr marL="0" indent="0" algn="l">
              <a:spcBef>
                <a:spcPts val="3200"/>
              </a:spcBef>
              <a:buSzTx/>
              <a:buNone/>
              <a:defRPr b="1" sz="2800"/>
            </a:pPr>
            <a:r>
              <a:t>Gathered in community</a:t>
            </a:r>
            <a:r>
              <a:rPr b="0"/>
              <a:t> we discover our identity and participate in Christian practices, encounter God’s story, and live in relationship with other people of faith. </a:t>
            </a:r>
          </a:p>
        </p:txBody>
      </p:sp>
      <p:sp>
        <p:nvSpPr>
          <p:cNvPr id="251" name="Scattered in the world we participate in God’s mission of loving the world as we encounter difference, name pain and injustice, and love and serve others."/>
          <p:cNvSpPr txBox="1"/>
          <p:nvPr/>
        </p:nvSpPr>
        <p:spPr>
          <a:xfrm>
            <a:off x="7100854" y="3536301"/>
            <a:ext cx="5334003" cy="6286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a:spcBef>
                <a:spcPts val="3200"/>
              </a:spcBef>
              <a:defRPr b="1" sz="2800">
                <a:latin typeface="+mn-lt"/>
                <a:ea typeface="+mn-ea"/>
                <a:cs typeface="+mn-cs"/>
                <a:sym typeface="Helvetica Neue"/>
              </a:defRPr>
            </a:pPr>
            <a:r>
              <a:t>Scattered in the world</a:t>
            </a:r>
            <a:r>
              <a:rPr b="0"/>
              <a:t> we participate in God’s mission of loving the world as we encounter difference, name pain and injustice, and love and serve others.</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4 commitments"/>
          <p:cNvSpPr txBox="1"/>
          <p:nvPr>
            <p:ph type="title"/>
          </p:nvPr>
        </p:nvSpPr>
        <p:spPr>
          <a:prstGeom prst="rect">
            <a:avLst/>
          </a:prstGeom>
        </p:spPr>
        <p:txBody>
          <a:bodyPr/>
          <a:lstStyle/>
          <a:p>
            <a:pPr/>
            <a:r>
              <a:t>4 commitments</a:t>
            </a:r>
          </a:p>
        </p:txBody>
      </p:sp>
      <p:sp>
        <p:nvSpPr>
          <p:cNvPr id="256" name="Gift of love…"/>
          <p:cNvSpPr txBox="1"/>
          <p:nvPr>
            <p:ph type="body" sz="half" idx="1"/>
          </p:nvPr>
        </p:nvSpPr>
        <p:spPr>
          <a:prstGeom prst="rect">
            <a:avLst/>
          </a:prstGeom>
        </p:spPr>
        <p:txBody>
          <a:bodyPr/>
          <a:lstStyle/>
          <a:p>
            <a:pPr/>
            <a:r>
              <a:t>Gift of love </a:t>
            </a:r>
          </a:p>
          <a:p>
            <a:pPr/>
            <a:r>
              <a:t>Compass for living</a:t>
            </a:r>
          </a:p>
          <a:p>
            <a:pPr/>
            <a:r>
              <a:t>Witness to God’s Story</a:t>
            </a:r>
          </a:p>
          <a:p>
            <a:pPr/>
            <a:r>
              <a:t>Agent of God’s love</a:t>
            </a:r>
          </a:p>
        </p:txBody>
      </p:sp>
      <p:pic>
        <p:nvPicPr>
          <p:cNvPr id="257" name="download-3.jpg" descr="download-3.jpg"/>
          <p:cNvPicPr>
            <a:picLocks noChangeAspect="1"/>
          </p:cNvPicPr>
          <p:nvPr/>
        </p:nvPicPr>
        <p:blipFill>
          <a:blip r:embed="rId3">
            <a:extLst/>
          </a:blip>
          <a:stretch>
            <a:fillRect/>
          </a:stretch>
        </p:blipFill>
        <p:spPr>
          <a:xfrm>
            <a:off x="9622828" y="3723182"/>
            <a:ext cx="1621435" cy="1621435"/>
          </a:xfrm>
          <a:prstGeom prst="rect">
            <a:avLst/>
          </a:prstGeom>
          <a:ln w="12700">
            <a:miter lim="400000"/>
          </a:ln>
        </p:spPr>
      </p:pic>
      <p:pic>
        <p:nvPicPr>
          <p:cNvPr id="258" name="download-4.jpg" descr="download-4.jpg"/>
          <p:cNvPicPr>
            <a:picLocks noChangeAspect="1"/>
          </p:cNvPicPr>
          <p:nvPr/>
        </p:nvPicPr>
        <p:blipFill>
          <a:blip r:embed="rId4">
            <a:extLst/>
          </a:blip>
          <a:stretch>
            <a:fillRect/>
          </a:stretch>
        </p:blipFill>
        <p:spPr>
          <a:xfrm>
            <a:off x="9950549" y="6114046"/>
            <a:ext cx="1352905" cy="2532572"/>
          </a:xfrm>
          <a:prstGeom prst="rect">
            <a:avLst/>
          </a:prstGeom>
          <a:ln w="12700">
            <a:miter lim="400000"/>
          </a:ln>
        </p:spPr>
      </p:pic>
      <p:pic>
        <p:nvPicPr>
          <p:cNvPr id="259" name="download.jpg" descr="download.jpg"/>
          <p:cNvPicPr>
            <a:picLocks noChangeAspect="1"/>
          </p:cNvPicPr>
          <p:nvPr/>
        </p:nvPicPr>
        <p:blipFill>
          <a:blip r:embed="rId5">
            <a:extLst/>
          </a:blip>
          <a:stretch>
            <a:fillRect/>
          </a:stretch>
        </p:blipFill>
        <p:spPr>
          <a:xfrm>
            <a:off x="7318694" y="5514635"/>
            <a:ext cx="1352905" cy="1953392"/>
          </a:xfrm>
          <a:prstGeom prst="rect">
            <a:avLst/>
          </a:prstGeom>
          <a:ln w="12700">
            <a:miter lim="400000"/>
          </a:ln>
        </p:spPr>
      </p:pic>
      <p:pic>
        <p:nvPicPr>
          <p:cNvPr id="260" name="images.jpg" descr="images.jpg"/>
          <p:cNvPicPr>
            <a:picLocks noChangeAspect="1"/>
          </p:cNvPicPr>
          <p:nvPr/>
        </p:nvPicPr>
        <p:blipFill>
          <a:blip r:embed="rId6">
            <a:extLst/>
          </a:blip>
          <a:stretch>
            <a:fillRect/>
          </a:stretch>
        </p:blipFill>
        <p:spPr>
          <a:xfrm>
            <a:off x="6400005" y="2268367"/>
            <a:ext cx="2857502" cy="2857502"/>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Faith as a Gift"/>
          <p:cNvSpPr txBox="1"/>
          <p:nvPr>
            <p:ph type="title"/>
          </p:nvPr>
        </p:nvSpPr>
        <p:spPr>
          <a:prstGeom prst="rect">
            <a:avLst/>
          </a:prstGeom>
        </p:spPr>
        <p:txBody>
          <a:bodyPr/>
          <a:lstStyle/>
          <a:p>
            <a:pPr/>
            <a:r>
              <a:t>Faith as a Gift</a:t>
            </a:r>
          </a:p>
        </p:txBody>
      </p:sp>
      <p:sp>
        <p:nvSpPr>
          <p:cNvPr id="265" name="Faith is not something we earn. It anchors and transforms us into subjects of God’s love.…"/>
          <p:cNvSpPr txBox="1"/>
          <p:nvPr>
            <p:ph type="body" sz="half" idx="1"/>
          </p:nvPr>
        </p:nvSpPr>
        <p:spPr>
          <a:prstGeom prst="rect">
            <a:avLst/>
          </a:prstGeom>
        </p:spPr>
        <p:txBody>
          <a:bodyPr/>
          <a:lstStyle/>
          <a:p>
            <a:pPr/>
            <a:r>
              <a:t>Faith is not something we earn. It anchors and transforms us into subjects of God’s love.</a:t>
            </a:r>
          </a:p>
          <a:p>
            <a:pPr/>
            <a:r>
              <a:t>Faith tells us who and whose we are and ignites a lifelong journey of becoming. </a:t>
            </a:r>
          </a:p>
          <a:p>
            <a:pPr/>
            <a:r>
              <a:t>Eph 2:8 </a:t>
            </a:r>
          </a:p>
          <a:p>
            <a:pPr/>
            <a:r>
              <a:t>Discovering (and rediscovering) faith as a gift is vital for forming faith.</a:t>
            </a:r>
          </a:p>
        </p:txBody>
      </p:sp>
      <p:pic>
        <p:nvPicPr>
          <p:cNvPr id="266" name="images.jpg" descr="images.jpg"/>
          <p:cNvPicPr>
            <a:picLocks noChangeAspect="1"/>
          </p:cNvPicPr>
          <p:nvPr/>
        </p:nvPicPr>
        <p:blipFill>
          <a:blip r:embed="rId2">
            <a:extLst/>
          </a:blip>
          <a:stretch>
            <a:fillRect/>
          </a:stretch>
        </p:blipFill>
        <p:spPr>
          <a:xfrm>
            <a:off x="6400005" y="2268367"/>
            <a:ext cx="2857502" cy="2857502"/>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Compass for Living"/>
          <p:cNvSpPr txBox="1"/>
          <p:nvPr>
            <p:ph type="title"/>
          </p:nvPr>
        </p:nvSpPr>
        <p:spPr>
          <a:prstGeom prst="rect">
            <a:avLst/>
          </a:prstGeom>
        </p:spPr>
        <p:txBody>
          <a:bodyPr/>
          <a:lstStyle/>
          <a:p>
            <a:pPr/>
            <a:r>
              <a:t>Compass for Living</a:t>
            </a:r>
          </a:p>
        </p:txBody>
      </p:sp>
      <p:sp>
        <p:nvSpPr>
          <p:cNvPr id="269" name="Faith directs our lives toward God’s mission in the world.…"/>
          <p:cNvSpPr txBox="1"/>
          <p:nvPr>
            <p:ph type="body" sz="half" idx="1"/>
          </p:nvPr>
        </p:nvSpPr>
        <p:spPr>
          <a:prstGeom prst="rect">
            <a:avLst/>
          </a:prstGeom>
        </p:spPr>
        <p:txBody>
          <a:bodyPr/>
          <a:lstStyle/>
          <a:p>
            <a:pPr/>
            <a:r>
              <a:t>Faith directs our lives toward God’s mission in the world.</a:t>
            </a:r>
          </a:p>
          <a:p>
            <a:pPr/>
            <a:r>
              <a:t>As an embodied faith, God’s love and God’s promised future guide our actions and relationships.</a:t>
            </a:r>
          </a:p>
          <a:p>
            <a:pPr/>
            <a:r>
              <a:t>Eph 4:1</a:t>
            </a:r>
          </a:p>
          <a:p>
            <a:pPr/>
            <a:r>
              <a:t>Discerning our actions in light of God’s activity and present circumstances is part of faith. formation.</a:t>
            </a:r>
          </a:p>
        </p:txBody>
      </p:sp>
      <p:pic>
        <p:nvPicPr>
          <p:cNvPr id="270" name="download-3.jpg" descr="download-3.jpg"/>
          <p:cNvPicPr>
            <a:picLocks noChangeAspect="1"/>
          </p:cNvPicPr>
          <p:nvPr/>
        </p:nvPicPr>
        <p:blipFill>
          <a:blip r:embed="rId2">
            <a:extLst/>
          </a:blip>
          <a:stretch>
            <a:fillRect/>
          </a:stretch>
        </p:blipFill>
        <p:spPr>
          <a:xfrm>
            <a:off x="9622828" y="3723182"/>
            <a:ext cx="1621435" cy="1621435"/>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Witness to God’s Story"/>
          <p:cNvSpPr txBox="1"/>
          <p:nvPr>
            <p:ph type="title"/>
          </p:nvPr>
        </p:nvSpPr>
        <p:spPr>
          <a:prstGeom prst="rect">
            <a:avLst/>
          </a:prstGeom>
        </p:spPr>
        <p:txBody>
          <a:bodyPr/>
          <a:lstStyle>
            <a:lvl1pPr defTabSz="566673">
              <a:defRPr sz="7900"/>
            </a:lvl1pPr>
          </a:lstStyle>
          <a:p>
            <a:pPr/>
            <a:r>
              <a:t>Witness to God’s Story</a:t>
            </a:r>
          </a:p>
        </p:txBody>
      </p:sp>
      <p:sp>
        <p:nvSpPr>
          <p:cNvPr id="273" name="Faith witnesses to a peculiar story — the life, death, and resurrection of Jesus Christ.…"/>
          <p:cNvSpPr txBox="1"/>
          <p:nvPr>
            <p:ph type="body" sz="half" idx="1"/>
          </p:nvPr>
        </p:nvSpPr>
        <p:spPr>
          <a:prstGeom prst="rect">
            <a:avLst/>
          </a:prstGeom>
        </p:spPr>
        <p:txBody>
          <a:bodyPr/>
          <a:lstStyle/>
          <a:p>
            <a:pPr/>
            <a:r>
              <a:t>Faith witnesses to a peculiar story — the life, death, and resurrection of Jesus Christ.</a:t>
            </a:r>
          </a:p>
          <a:p>
            <a:pPr/>
            <a:r>
              <a:t>As this story is written on our hearts, we share stories of God’s ongoing activity in our lives and the world.</a:t>
            </a:r>
          </a:p>
          <a:p>
            <a:pPr/>
            <a:r>
              <a:t>Acts 2:36</a:t>
            </a:r>
          </a:p>
          <a:p>
            <a:pPr/>
            <a:r>
              <a:t>Learning God’s Story and sharing our story of faith is critical for forming faith.</a:t>
            </a:r>
          </a:p>
        </p:txBody>
      </p:sp>
      <p:pic>
        <p:nvPicPr>
          <p:cNvPr id="274" name="download.jpg" descr="download.jpg"/>
          <p:cNvPicPr>
            <a:picLocks noChangeAspect="1"/>
          </p:cNvPicPr>
          <p:nvPr/>
        </p:nvPicPr>
        <p:blipFill>
          <a:blip r:embed="rId2">
            <a:extLst/>
          </a:blip>
          <a:stretch>
            <a:fillRect/>
          </a:stretch>
        </p:blipFill>
        <p:spPr>
          <a:xfrm>
            <a:off x="7318694" y="5514635"/>
            <a:ext cx="1352906" cy="1953392"/>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Agent of God’s Love"/>
          <p:cNvSpPr txBox="1"/>
          <p:nvPr>
            <p:ph type="title"/>
          </p:nvPr>
        </p:nvSpPr>
        <p:spPr>
          <a:prstGeom prst="rect">
            <a:avLst/>
          </a:prstGeom>
        </p:spPr>
        <p:txBody>
          <a:bodyPr/>
          <a:lstStyle/>
          <a:p>
            <a:pPr/>
            <a:r>
              <a:t>Agent of God’s Love</a:t>
            </a:r>
          </a:p>
        </p:txBody>
      </p:sp>
      <p:sp>
        <p:nvSpPr>
          <p:cNvPr id="277" name="Faith moves our attention from ourselves to or neighbor and God’s world.…"/>
          <p:cNvSpPr txBox="1"/>
          <p:nvPr>
            <p:ph type="body" sz="half" idx="1"/>
          </p:nvPr>
        </p:nvSpPr>
        <p:spPr>
          <a:prstGeom prst="rect">
            <a:avLst/>
          </a:prstGeom>
        </p:spPr>
        <p:txBody>
          <a:bodyPr/>
          <a:lstStyle/>
          <a:p>
            <a:pPr/>
            <a:r>
              <a:t>Faith moves our attention from ourselves to or neighbor and God’s world.</a:t>
            </a:r>
          </a:p>
          <a:p>
            <a:pPr/>
            <a:r>
              <a:t>Faith commissions us as agent of God’s love. </a:t>
            </a:r>
          </a:p>
          <a:p>
            <a:pPr/>
            <a:r>
              <a:t>2 Cor. 5:20</a:t>
            </a:r>
          </a:p>
          <a:p>
            <a:pPr/>
            <a:r>
              <a:t>Discovering how we join God in loving the world in an ongoing aspect of faith formation.</a:t>
            </a:r>
          </a:p>
        </p:txBody>
      </p:sp>
      <p:pic>
        <p:nvPicPr>
          <p:cNvPr id="278" name="download-4.jpg" descr="download-4.jpg"/>
          <p:cNvPicPr>
            <a:picLocks noChangeAspect="1"/>
          </p:cNvPicPr>
          <p:nvPr/>
        </p:nvPicPr>
        <p:blipFill>
          <a:blip r:embed="rId2">
            <a:extLst/>
          </a:blip>
          <a:stretch>
            <a:fillRect/>
          </a:stretch>
        </p:blipFill>
        <p:spPr>
          <a:xfrm>
            <a:off x="9950549" y="6114046"/>
            <a:ext cx="1352905" cy="2532572"/>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4 commitments"/>
          <p:cNvSpPr txBox="1"/>
          <p:nvPr>
            <p:ph type="title"/>
          </p:nvPr>
        </p:nvSpPr>
        <p:spPr>
          <a:prstGeom prst="rect">
            <a:avLst/>
          </a:prstGeom>
        </p:spPr>
        <p:txBody>
          <a:bodyPr/>
          <a:lstStyle/>
          <a:p>
            <a:pPr/>
            <a:r>
              <a:t>4 commitments</a:t>
            </a:r>
          </a:p>
        </p:txBody>
      </p:sp>
      <p:sp>
        <p:nvSpPr>
          <p:cNvPr id="281" name="Gift of love…"/>
          <p:cNvSpPr txBox="1"/>
          <p:nvPr>
            <p:ph type="body" sz="half" idx="1"/>
          </p:nvPr>
        </p:nvSpPr>
        <p:spPr>
          <a:xfrm>
            <a:off x="952500" y="2590800"/>
            <a:ext cx="5334000" cy="4909847"/>
          </a:xfrm>
          <a:prstGeom prst="rect">
            <a:avLst/>
          </a:prstGeom>
        </p:spPr>
        <p:txBody>
          <a:bodyPr/>
          <a:lstStyle/>
          <a:p>
            <a:pPr/>
            <a:r>
              <a:t>Gift of love </a:t>
            </a:r>
          </a:p>
          <a:p>
            <a:pPr/>
            <a:r>
              <a:t>Compass for living</a:t>
            </a:r>
          </a:p>
          <a:p>
            <a:pPr/>
            <a:r>
              <a:t>Witness to God’s Story</a:t>
            </a:r>
          </a:p>
          <a:p>
            <a:pPr/>
            <a:r>
              <a:t>Agent of God’s love</a:t>
            </a:r>
          </a:p>
        </p:txBody>
      </p:sp>
      <p:pic>
        <p:nvPicPr>
          <p:cNvPr id="282" name="download-3.jpg" descr="download-3.jpg"/>
          <p:cNvPicPr>
            <a:picLocks noChangeAspect="1"/>
          </p:cNvPicPr>
          <p:nvPr/>
        </p:nvPicPr>
        <p:blipFill>
          <a:blip r:embed="rId2">
            <a:extLst/>
          </a:blip>
          <a:stretch>
            <a:fillRect/>
          </a:stretch>
        </p:blipFill>
        <p:spPr>
          <a:xfrm>
            <a:off x="9622828" y="3723182"/>
            <a:ext cx="1621435" cy="1621435"/>
          </a:xfrm>
          <a:prstGeom prst="rect">
            <a:avLst/>
          </a:prstGeom>
          <a:ln w="12700">
            <a:miter lim="400000"/>
          </a:ln>
        </p:spPr>
      </p:pic>
      <p:pic>
        <p:nvPicPr>
          <p:cNvPr id="283" name="download-4.jpg" descr="download-4.jpg"/>
          <p:cNvPicPr>
            <a:picLocks noChangeAspect="1"/>
          </p:cNvPicPr>
          <p:nvPr/>
        </p:nvPicPr>
        <p:blipFill>
          <a:blip r:embed="rId3">
            <a:extLst/>
          </a:blip>
          <a:stretch>
            <a:fillRect/>
          </a:stretch>
        </p:blipFill>
        <p:spPr>
          <a:xfrm>
            <a:off x="9950549" y="6114046"/>
            <a:ext cx="1352905" cy="2532572"/>
          </a:xfrm>
          <a:prstGeom prst="rect">
            <a:avLst/>
          </a:prstGeom>
          <a:ln w="12700">
            <a:miter lim="400000"/>
          </a:ln>
        </p:spPr>
      </p:pic>
      <p:pic>
        <p:nvPicPr>
          <p:cNvPr id="284" name="download.jpg" descr="download.jpg"/>
          <p:cNvPicPr>
            <a:picLocks noChangeAspect="1"/>
          </p:cNvPicPr>
          <p:nvPr/>
        </p:nvPicPr>
        <p:blipFill>
          <a:blip r:embed="rId4">
            <a:extLst/>
          </a:blip>
          <a:stretch>
            <a:fillRect/>
          </a:stretch>
        </p:blipFill>
        <p:spPr>
          <a:xfrm>
            <a:off x="7318694" y="5514635"/>
            <a:ext cx="1352906" cy="1953392"/>
          </a:xfrm>
          <a:prstGeom prst="rect">
            <a:avLst/>
          </a:prstGeom>
          <a:ln w="12700">
            <a:miter lim="400000"/>
          </a:ln>
        </p:spPr>
      </p:pic>
      <p:pic>
        <p:nvPicPr>
          <p:cNvPr id="285" name="images.jpg" descr="images.jpg"/>
          <p:cNvPicPr>
            <a:picLocks noChangeAspect="1"/>
          </p:cNvPicPr>
          <p:nvPr/>
        </p:nvPicPr>
        <p:blipFill>
          <a:blip r:embed="rId5">
            <a:extLst/>
          </a:blip>
          <a:stretch>
            <a:fillRect/>
          </a:stretch>
        </p:blipFill>
        <p:spPr>
          <a:xfrm>
            <a:off x="6400005" y="2268367"/>
            <a:ext cx="2857502" cy="2857502"/>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 How would you describe faith?…"/>
          <p:cNvSpPr txBox="1"/>
          <p:nvPr>
            <p:ph type="title"/>
          </p:nvPr>
        </p:nvSpPr>
        <p:spPr>
          <a:xfrm>
            <a:off x="952500" y="3797300"/>
            <a:ext cx="11099800" cy="5196503"/>
          </a:xfrm>
          <a:prstGeom prst="rect">
            <a:avLst/>
          </a:prstGeom>
        </p:spPr>
        <p:txBody>
          <a:bodyPr/>
          <a:lstStyle/>
          <a:p>
            <a:pPr algn="l" defTabSz="292100">
              <a:defRPr sz="4100"/>
            </a:pPr>
            <a:r>
              <a:t>- How would you describe faith?</a:t>
            </a:r>
          </a:p>
          <a:p>
            <a:pPr algn="l" defTabSz="292100">
              <a:defRPr sz="4100"/>
            </a:pPr>
            <a:r>
              <a:t>- How would you describe faith formation?</a:t>
            </a:r>
          </a:p>
          <a:p>
            <a:pPr algn="l" defTabSz="292100">
              <a:defRPr sz="4100"/>
            </a:pPr>
            <a:r>
              <a:t>- What do you think the vision of the Christian life is?</a:t>
            </a:r>
          </a:p>
          <a:p>
            <a:pPr algn="l" defTabSz="292100">
              <a:defRPr sz="4100"/>
            </a:pPr>
            <a:r>
              <a:t>- What are you initial thoughts on the operating system for forming faith?</a:t>
            </a:r>
          </a:p>
        </p:txBody>
      </p:sp>
      <p:pic>
        <p:nvPicPr>
          <p:cNvPr id="288" name="images.jpg" descr="images.jpg"/>
          <p:cNvPicPr>
            <a:picLocks noChangeAspect="1"/>
          </p:cNvPicPr>
          <p:nvPr/>
        </p:nvPicPr>
        <p:blipFill>
          <a:blip r:embed="rId2">
            <a:extLst/>
          </a:blip>
          <a:stretch>
            <a:fillRect/>
          </a:stretch>
        </p:blipFill>
        <p:spPr>
          <a:xfrm>
            <a:off x="9352091" y="336096"/>
            <a:ext cx="2857502" cy="2857501"/>
          </a:xfrm>
          <a:prstGeom prst="rect">
            <a:avLst/>
          </a:prstGeom>
          <a:ln w="12700">
            <a:miter lim="400000"/>
          </a:ln>
        </p:spPr>
      </p:pic>
      <p:sp>
        <p:nvSpPr>
          <p:cNvPr id="289" name="What did you hear?"/>
          <p:cNvSpPr txBox="1"/>
          <p:nvPr/>
        </p:nvSpPr>
        <p:spPr>
          <a:xfrm>
            <a:off x="354144" y="579793"/>
            <a:ext cx="8833981" cy="292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8000">
                <a:latin typeface="Comic Sans MS"/>
                <a:ea typeface="Comic Sans MS"/>
                <a:cs typeface="Comic Sans MS"/>
                <a:sym typeface="Comic Sans MS"/>
              </a:defRPr>
            </a:lvl1pPr>
          </a:lstStyle>
          <a:p>
            <a:pPr/>
            <a:r>
              <a:t>What did you hear?</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1" name="91yViPOhWYL._SX466_.jpg" descr="91yViPOhWYL._SX466_.jpg"/>
          <p:cNvPicPr>
            <a:picLocks noChangeAspect="1"/>
          </p:cNvPicPr>
          <p:nvPr/>
        </p:nvPicPr>
        <p:blipFill>
          <a:blip r:embed="rId2">
            <a:extLst/>
          </a:blip>
          <a:stretch>
            <a:fillRect/>
          </a:stretch>
        </p:blipFill>
        <p:spPr>
          <a:xfrm>
            <a:off x="6539061" y="939800"/>
            <a:ext cx="5918202" cy="5283200"/>
          </a:xfrm>
          <a:prstGeom prst="rect">
            <a:avLst/>
          </a:prstGeom>
          <a:ln w="12700">
            <a:miter lim="400000"/>
          </a:ln>
        </p:spPr>
      </p:pic>
      <p:sp>
        <p:nvSpPr>
          <p:cNvPr id="292" name="Living Scattered…"/>
          <p:cNvSpPr txBox="1"/>
          <p:nvPr>
            <p:ph type="title"/>
          </p:nvPr>
        </p:nvSpPr>
        <p:spPr>
          <a:xfrm>
            <a:off x="1269998" y="1435000"/>
            <a:ext cx="5260582" cy="5092801"/>
          </a:xfrm>
          <a:prstGeom prst="rect">
            <a:avLst/>
          </a:prstGeom>
        </p:spPr>
        <p:txBody>
          <a:bodyPr/>
          <a:lstStyle/>
          <a:p>
            <a:pPr defTabSz="496569">
              <a:defRPr sz="6900"/>
            </a:pPr>
            <a:r>
              <a:t>Living Scattered </a:t>
            </a:r>
          </a:p>
          <a:p>
            <a:pPr defTabSz="496569">
              <a:defRPr sz="6900"/>
            </a:pPr>
            <a:r>
              <a:t>in the World</a:t>
            </a:r>
          </a:p>
        </p:txBody>
      </p:sp>
      <p:sp>
        <p:nvSpPr>
          <p:cNvPr id="293" name="Wilderness…"/>
          <p:cNvSpPr txBox="1"/>
          <p:nvPr>
            <p:ph type="body" sz="quarter" idx="4294967295"/>
          </p:nvPr>
        </p:nvSpPr>
        <p:spPr>
          <a:xfrm rot="1680000">
            <a:off x="8412409" y="1714499"/>
            <a:ext cx="4225133" cy="1130301"/>
          </a:xfrm>
          <a:prstGeom prst="rect">
            <a:avLst/>
          </a:prstGeom>
        </p:spPr>
        <p:txBody>
          <a:bodyPr anchor="t"/>
          <a:lstStyle/>
          <a:p>
            <a:pPr marL="0" indent="0" defTabSz="408940">
              <a:buSzTx/>
              <a:buNone/>
              <a:defRPr sz="2500">
                <a:solidFill>
                  <a:srgbClr val="FFFFFF"/>
                </a:solidFill>
                <a:latin typeface="Papyrus"/>
                <a:ea typeface="Papyrus"/>
                <a:cs typeface="Papyrus"/>
                <a:sym typeface="Papyrus"/>
              </a:defRPr>
            </a:pPr>
            <a:r>
              <a:t>Wilderness</a:t>
            </a:r>
          </a:p>
          <a:p>
            <a:pPr marL="0" indent="0" defTabSz="408940">
              <a:buSzTx/>
              <a:buNone/>
              <a:defRPr sz="2500">
                <a:solidFill>
                  <a:srgbClr val="FFFFFF"/>
                </a:solidFill>
                <a:latin typeface="Papyrus"/>
                <a:ea typeface="Papyrus"/>
                <a:cs typeface="Papyrus"/>
                <a:sym typeface="Papyrus"/>
              </a:defRPr>
            </a:pPr>
            <a:r>
              <a:t>Adventure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5" name="download.jpg" descr="download.jpg"/>
          <p:cNvPicPr>
            <a:picLocks noChangeAspect="1"/>
          </p:cNvPicPr>
          <p:nvPr/>
        </p:nvPicPr>
        <p:blipFill>
          <a:blip r:embed="rId2">
            <a:extLst/>
          </a:blip>
          <a:stretch>
            <a:fillRect/>
          </a:stretch>
        </p:blipFill>
        <p:spPr>
          <a:xfrm>
            <a:off x="3260838" y="1422528"/>
            <a:ext cx="6483125" cy="6483126"/>
          </a:xfrm>
          <a:prstGeom prst="rect">
            <a:avLst/>
          </a:prstGeom>
          <a:ln w="12700">
            <a:miter lim="400000"/>
          </a:ln>
        </p:spPr>
      </p:pic>
      <p:sp>
        <p:nvSpPr>
          <p:cNvPr id="296" name="5 disruptive forces"/>
          <p:cNvSpPr txBox="1"/>
          <p:nvPr>
            <p:ph type="title"/>
          </p:nvPr>
        </p:nvSpPr>
        <p:spPr>
          <a:xfrm>
            <a:off x="952499" y="3090505"/>
            <a:ext cx="11099803" cy="2159002"/>
          </a:xfrm>
          <a:prstGeom prst="rect">
            <a:avLst/>
          </a:prstGeom>
        </p:spPr>
        <p:txBody>
          <a:bodyPr/>
          <a:lstStyle/>
          <a:p>
            <a:pPr/>
            <a:r>
              <a:t>5 disruptive forces</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8" name="consumerism.jpg" descr="consumerism.jpg"/>
          <p:cNvPicPr>
            <a:picLocks noChangeAspect="1"/>
          </p:cNvPicPr>
          <p:nvPr/>
        </p:nvPicPr>
        <p:blipFill>
          <a:blip r:embed="rId2">
            <a:extLst/>
          </a:blip>
          <a:stretch>
            <a:fillRect/>
          </a:stretch>
        </p:blipFill>
        <p:spPr>
          <a:xfrm>
            <a:off x="174170" y="6201164"/>
            <a:ext cx="12288017" cy="3305549"/>
          </a:xfrm>
          <a:prstGeom prst="rect">
            <a:avLst/>
          </a:prstGeom>
          <a:ln w="12700">
            <a:miter lim="400000"/>
          </a:ln>
        </p:spPr>
      </p:pic>
      <p:sp>
        <p:nvSpPr>
          <p:cNvPr id="299" name="“’Consumerism’ refers to a way of life structured by and around various practices of consumption and accumulation. In a consumerist society, consumption dominates social practices, such that relationships, activities, space, work, and leisure come to be structured around various practices related to consumption. Consumption becomes a way to achieve social solidarity – relational connections with others, even as it also marks identity and status.”…"/>
          <p:cNvSpPr txBox="1"/>
          <p:nvPr/>
        </p:nvSpPr>
        <p:spPr>
          <a:xfrm>
            <a:off x="3164608" y="367872"/>
            <a:ext cx="8077314" cy="86067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000"/>
              </a:lnSpc>
              <a:defRPr sz="2900">
                <a:latin typeface="Times"/>
                <a:ea typeface="Times"/>
                <a:cs typeface="Times"/>
                <a:sym typeface="Times"/>
              </a:defRPr>
            </a:pPr>
            <a:r>
              <a:t>“’Consumerism’ refers to a way of life structured by and around various practices of consumption and accumulation. In a consumerist society, consumption dominates social practices, such that relationships, activities, space, work, and leisure come to be structured around various practices related to consumption. Consumption becomes a way to achieve social solidarity – relational connections with others, even as it also marks identity and status.”</a:t>
            </a:r>
            <a:endParaRPr sz="1200"/>
          </a:p>
          <a:p>
            <a:pPr algn="r" defTabSz="457200">
              <a:lnSpc>
                <a:spcPts val="4400"/>
              </a:lnSpc>
              <a:defRPr sz="1800">
                <a:latin typeface="Times"/>
                <a:ea typeface="Times"/>
                <a:cs typeface="Times"/>
                <a:sym typeface="Times"/>
              </a:defRPr>
            </a:pPr>
            <a:r>
              <a:t>Mercer, </a:t>
            </a:r>
            <a:r>
              <a:rPr i="1"/>
              <a:t>Welcoming Children</a:t>
            </a:r>
            <a:r>
              <a:t>, 73</a:t>
            </a:r>
          </a:p>
        </p:txBody>
      </p:sp>
      <p:sp>
        <p:nvSpPr>
          <p:cNvPr id="300" name="reframing life"/>
          <p:cNvSpPr txBox="1"/>
          <p:nvPr>
            <p:ph type="title"/>
          </p:nvPr>
        </p:nvSpPr>
        <p:spPr>
          <a:xfrm>
            <a:off x="2891954" y="253999"/>
            <a:ext cx="8622622" cy="2159001"/>
          </a:xfrm>
          <a:prstGeom prst="rect">
            <a:avLst/>
          </a:prstGeom>
        </p:spPr>
        <p:txBody>
          <a:bodyPr/>
          <a:lstStyle/>
          <a:p>
            <a:pPr/>
            <a:r>
              <a:t>reframing life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2" name="consumerism.jpg" descr="consumerism.jpg"/>
          <p:cNvPicPr>
            <a:picLocks noChangeAspect="1"/>
          </p:cNvPicPr>
          <p:nvPr/>
        </p:nvPicPr>
        <p:blipFill>
          <a:blip r:embed="rId2">
            <a:extLst/>
          </a:blip>
          <a:stretch>
            <a:fillRect/>
          </a:stretch>
        </p:blipFill>
        <p:spPr>
          <a:xfrm>
            <a:off x="174170" y="6201164"/>
            <a:ext cx="12288017" cy="3305550"/>
          </a:xfrm>
          <a:prstGeom prst="rect">
            <a:avLst/>
          </a:prstGeom>
          <a:ln w="12700">
            <a:miter lim="400000"/>
          </a:ln>
        </p:spPr>
      </p:pic>
      <p:pic>
        <p:nvPicPr>
          <p:cNvPr id="303" name="07eZ6We_jlOgRpDx8dWzpmA5z_DVMM5sD4VBV6L2Uaui-W6GIxokBUbd30yxVE5-OwjE9yIQSGhPp9Cf8qylMiLgq2dMMLeyeHee_nRvjSPZ_HDnYiAs644yf1OyhE7Aq53KnjSbxLoInMKkmg.jpg" descr="07eZ6We_jlOgRpDx8dWzpmA5z_DVMM5sD4VBV6L2Uaui-W6GIxokBUbd30yxVE5-OwjE9yIQSGhPp9Cf8qylMiLgq2dMMLeyeHee_nRvjSPZ_HDnYiAs644yf1OyhE7Aq53KnjSbxLoInMKkmg.jpg"/>
          <p:cNvPicPr>
            <a:picLocks noChangeAspect="1"/>
          </p:cNvPicPr>
          <p:nvPr/>
        </p:nvPicPr>
        <p:blipFill>
          <a:blip r:embed="rId3">
            <a:extLst/>
          </a:blip>
          <a:stretch>
            <a:fillRect/>
          </a:stretch>
        </p:blipFill>
        <p:spPr>
          <a:xfrm>
            <a:off x="3403600" y="2590800"/>
            <a:ext cx="6197600" cy="4572000"/>
          </a:xfrm>
          <a:prstGeom prst="rect">
            <a:avLst/>
          </a:prstGeom>
          <a:ln w="12700">
            <a:miter lim="400000"/>
          </a:ln>
        </p:spPr>
      </p:pic>
      <p:pic>
        <p:nvPicPr>
          <p:cNvPr id="304" name="consumerism.jpg" descr="consumerism.jpg"/>
          <p:cNvPicPr>
            <a:picLocks noChangeAspect="1"/>
          </p:cNvPicPr>
          <p:nvPr/>
        </p:nvPicPr>
        <p:blipFill>
          <a:blip r:embed="rId2">
            <a:extLst/>
          </a:blip>
          <a:stretch>
            <a:fillRect/>
          </a:stretch>
        </p:blipFill>
        <p:spPr>
          <a:xfrm>
            <a:off x="301171" y="6328164"/>
            <a:ext cx="12288016" cy="3305550"/>
          </a:xfrm>
          <a:prstGeom prst="rect">
            <a:avLst/>
          </a:prstGeom>
          <a:ln w="12700">
            <a:miter lim="400000"/>
          </a:ln>
        </p:spPr>
      </p:pic>
      <p:sp>
        <p:nvSpPr>
          <p:cNvPr id="305" name="Consumption as central, orienting principle…"/>
          <p:cNvSpPr txBox="1"/>
          <p:nvPr/>
        </p:nvSpPr>
        <p:spPr>
          <a:xfrm>
            <a:off x="1825946" y="-11495"/>
            <a:ext cx="8611643" cy="24168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457200">
              <a:lnSpc>
                <a:spcPts val="9600"/>
              </a:lnSpc>
              <a:defRPr sz="3800">
                <a:latin typeface="Times"/>
                <a:ea typeface="Times"/>
                <a:cs typeface="Times"/>
                <a:sym typeface="Times"/>
              </a:defRPr>
            </a:pPr>
            <a:r>
              <a:t>Consumption as central, orienting principle</a:t>
            </a:r>
          </a:p>
          <a:p>
            <a:pPr defTabSz="457200">
              <a:lnSpc>
                <a:spcPts val="9600"/>
              </a:lnSpc>
              <a:defRPr sz="3800">
                <a:latin typeface="Times"/>
                <a:ea typeface="Times"/>
                <a:cs typeface="Times"/>
                <a:sym typeface="Times"/>
              </a:defRPr>
            </a:pPr>
            <a:r>
              <a:t>Shaping identity and defining abundant life.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7" name="baJFAiIN-w6fT1KrsQ1MvJ17di5Frkn8et8mInmwVN6Bn7vSUzJo0f7JmsdhK1345O_o1fwMil4_ASFHJYELgKC1i-gXM9BNO4MTtKOmmh58NwjEdWLzl6QNxmv1HxYAJy63Nl-W6TYljucS6Q.png" descr="baJFAiIN-w6fT1KrsQ1MvJ17di5Frkn8et8mInmwVN6Bn7vSUzJo0f7JmsdhK1345O_o1fwMil4_ASFHJYELgKC1i-gXM9BNO4MTtKOmmh58NwjEdWLzl6QNxmv1HxYAJy63Nl-W6TYljucS6Q.png"/>
          <p:cNvPicPr>
            <a:picLocks noChangeAspect="1"/>
          </p:cNvPicPr>
          <p:nvPr/>
        </p:nvPicPr>
        <p:blipFill>
          <a:blip r:embed="rId3">
            <a:extLst/>
          </a:blip>
          <a:stretch>
            <a:fillRect/>
          </a:stretch>
        </p:blipFill>
        <p:spPr>
          <a:xfrm>
            <a:off x="1042566" y="4178215"/>
            <a:ext cx="5038879" cy="4471394"/>
          </a:xfrm>
          <a:prstGeom prst="rect">
            <a:avLst/>
          </a:prstGeom>
          <a:ln w="12700">
            <a:miter lim="400000"/>
          </a:ln>
        </p:spPr>
      </p:pic>
      <p:sp>
        <p:nvSpPr>
          <p:cNvPr id="308" name="accumulation"/>
          <p:cNvSpPr txBox="1"/>
          <p:nvPr/>
        </p:nvSpPr>
        <p:spPr>
          <a:xfrm>
            <a:off x="6697578" y="4883220"/>
            <a:ext cx="4287392" cy="177863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ts val="14600"/>
              </a:lnSpc>
              <a:defRPr sz="6100">
                <a:latin typeface="Times"/>
                <a:ea typeface="Times"/>
                <a:cs typeface="Times"/>
                <a:sym typeface="Times"/>
              </a:defRPr>
            </a:lvl1pPr>
          </a:lstStyle>
          <a:p>
            <a:pPr/>
            <a:r>
              <a:t>accumulation</a:t>
            </a:r>
          </a:p>
        </p:txBody>
      </p:sp>
      <p:sp>
        <p:nvSpPr>
          <p:cNvPr id="309" name="Protean Power   is the power to turn anything into a product to be packaged, sold and consumed."/>
          <p:cNvSpPr txBox="1"/>
          <p:nvPr/>
        </p:nvSpPr>
        <p:spPr>
          <a:xfrm>
            <a:off x="794168" y="-427550"/>
            <a:ext cx="4758587" cy="48361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lnSpc>
                <a:spcPts val="7600"/>
              </a:lnSpc>
              <a:defRPr b="1" sz="3200">
                <a:solidFill>
                  <a:srgbClr val="FF0000"/>
                </a:solidFill>
                <a:latin typeface="Times"/>
                <a:ea typeface="Times"/>
                <a:cs typeface="Times"/>
                <a:sym typeface="Times"/>
              </a:defRPr>
            </a:pPr>
            <a:r>
              <a:t>Protean Power  </a:t>
            </a:r>
            <a:br/>
            <a:r>
              <a:rPr b="0">
                <a:solidFill>
                  <a:srgbClr val="000000"/>
                </a:solidFill>
              </a:rPr>
              <a:t>is the power to turn anything into a product to be packaged, sold and consumed.</a:t>
            </a:r>
          </a:p>
        </p:txBody>
      </p:sp>
      <p:sp>
        <p:nvSpPr>
          <p:cNvPr id="310" name="Commodification logic has resulted in a shift within humans from a focus on being to having."/>
          <p:cNvSpPr txBox="1"/>
          <p:nvPr/>
        </p:nvSpPr>
        <p:spPr>
          <a:xfrm>
            <a:off x="7047531" y="55050"/>
            <a:ext cx="5038879" cy="38709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lnSpc>
                <a:spcPts val="7600"/>
              </a:lnSpc>
              <a:defRPr sz="3200">
                <a:latin typeface="Times"/>
                <a:ea typeface="Times"/>
                <a:cs typeface="Times"/>
                <a:sym typeface="Times"/>
              </a:defRPr>
            </a:pPr>
            <a:r>
              <a:t>Commodification logic has resulted in a shift within humans from a focus on </a:t>
            </a:r>
            <a:r>
              <a:rPr>
                <a:solidFill>
                  <a:srgbClr val="FF0000"/>
                </a:solidFill>
              </a:rPr>
              <a:t>being to </a:t>
            </a:r>
            <a:r>
              <a:rPr b="1">
                <a:solidFill>
                  <a:srgbClr val="4A86E8"/>
                </a:solidFill>
              </a:rPr>
              <a:t>having</a:t>
            </a:r>
            <a:r>
              <a:rPr>
                <a:solidFill>
                  <a:srgbClr val="FF0000"/>
                </a:solidFill>
              </a:rPr>
              <a:t>.</a:t>
            </a:r>
          </a:p>
        </p:txBody>
      </p:sp>
      <p:sp>
        <p:nvSpPr>
          <p:cNvPr id="311" name="Line"/>
          <p:cNvSpPr/>
          <p:nvPr/>
        </p:nvSpPr>
        <p:spPr>
          <a:xfrm>
            <a:off x="1743852" y="3598829"/>
            <a:ext cx="9517097" cy="2"/>
          </a:xfrm>
          <a:prstGeom prst="line">
            <a:avLst/>
          </a:prstGeom>
          <a:ln w="25400">
            <a:solidFill>
              <a:srgbClr val="000000"/>
            </a:solidFill>
            <a:miter lim="400000"/>
          </a:ln>
        </p:spPr>
        <p:txBody>
          <a:bodyPr lIns="45718" tIns="45718" rIns="45718" bIns="45718"/>
          <a:lstStyle/>
          <a:p>
            <a:p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Line"/>
          <p:cNvSpPr/>
          <p:nvPr/>
        </p:nvSpPr>
        <p:spPr>
          <a:xfrm>
            <a:off x="1743852" y="3598829"/>
            <a:ext cx="9517097" cy="2"/>
          </a:xfrm>
          <a:prstGeom prst="line">
            <a:avLst/>
          </a:prstGeom>
          <a:ln w="25400">
            <a:solidFill>
              <a:srgbClr val="000000"/>
            </a:solidFill>
            <a:miter lim="400000"/>
          </a:ln>
        </p:spPr>
        <p:txBody>
          <a:bodyPr lIns="45718" tIns="45718" rIns="45718" bIns="45718"/>
          <a:lstStyle/>
          <a:p>
            <a:pPr/>
          </a:p>
        </p:txBody>
      </p:sp>
      <p:sp>
        <p:nvSpPr>
          <p:cNvPr id="316" name="a second shift for humans from a focus…"/>
          <p:cNvSpPr txBox="1"/>
          <p:nvPr/>
        </p:nvSpPr>
        <p:spPr>
          <a:xfrm>
            <a:off x="570105" y="1498225"/>
            <a:ext cx="11864590" cy="14822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600">
                <a:latin typeface="+mn-lt"/>
                <a:ea typeface="+mn-ea"/>
                <a:cs typeface="+mn-cs"/>
                <a:sym typeface="Helvetica Neue"/>
              </a:defRPr>
            </a:pPr>
            <a:r>
              <a:t> a second shift for humans from a focus </a:t>
            </a:r>
          </a:p>
          <a:p>
            <a:pPr>
              <a:defRPr sz="4600">
                <a:latin typeface="+mn-lt"/>
                <a:ea typeface="+mn-ea"/>
                <a:cs typeface="+mn-cs"/>
                <a:sym typeface="Helvetica Neue"/>
              </a:defRPr>
            </a:pPr>
            <a:r>
              <a:t>on </a:t>
            </a:r>
            <a:r>
              <a:rPr>
                <a:solidFill>
                  <a:srgbClr val="FF0000"/>
                </a:solidFill>
              </a:rPr>
              <a:t>being</a:t>
            </a:r>
            <a:r>
              <a:rPr>
                <a:solidFill>
                  <a:srgbClr val="FFFFFF"/>
                </a:solidFill>
              </a:rPr>
              <a:t> </a:t>
            </a:r>
            <a:r>
              <a:t>to</a:t>
            </a:r>
            <a:r>
              <a:rPr>
                <a:solidFill>
                  <a:srgbClr val="FFFFFF"/>
                </a:solidFill>
              </a:rPr>
              <a:t> </a:t>
            </a:r>
            <a:r>
              <a:rPr>
                <a:solidFill>
                  <a:srgbClr val="3399FF"/>
                </a:solidFill>
              </a:rPr>
              <a:t>having </a:t>
            </a:r>
            <a:r>
              <a:t>to now</a:t>
            </a:r>
            <a:r>
              <a:rPr>
                <a:solidFill>
                  <a:srgbClr val="FFFFFF"/>
                </a:solidFill>
              </a:rPr>
              <a:t> </a:t>
            </a:r>
            <a:r>
              <a:rPr>
                <a:solidFill>
                  <a:srgbClr val="7030A0"/>
                </a:solidFill>
              </a:rPr>
              <a:t>appearing</a:t>
            </a:r>
          </a:p>
        </p:txBody>
      </p:sp>
      <p:sp>
        <p:nvSpPr>
          <p:cNvPr id="317" name="Lifestyle, within consumerism,  is based on one’s ability to choose, modify and enjoy life in a capitalistic society."/>
          <p:cNvSpPr txBox="1"/>
          <p:nvPr/>
        </p:nvSpPr>
        <p:spPr>
          <a:xfrm>
            <a:off x="654316" y="2805559"/>
            <a:ext cx="5904385" cy="71780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lnSpc>
                <a:spcPts val="11400"/>
              </a:lnSpc>
              <a:defRPr b="1" sz="4000">
                <a:latin typeface="Times"/>
                <a:ea typeface="Times"/>
                <a:cs typeface="Times"/>
                <a:sym typeface="Times"/>
              </a:defRPr>
            </a:pPr>
            <a:r>
              <a:t>Lifestyle</a:t>
            </a:r>
            <a:r>
              <a:rPr b="0"/>
              <a:t>, within consumerism, </a:t>
            </a:r>
            <a:br>
              <a:rPr b="0"/>
            </a:br>
            <a:r>
              <a:rPr b="0"/>
              <a:t>is based on </a:t>
            </a:r>
            <a:r>
              <a:t>one’s ability to choose</a:t>
            </a:r>
            <a:r>
              <a:rPr b="0"/>
              <a:t>, modify and enjoy life in a capitalistic society.</a:t>
            </a:r>
          </a:p>
        </p:txBody>
      </p:sp>
      <p:pic>
        <p:nvPicPr>
          <p:cNvPr id="318" name="wT_RYURczSMSA_0v8DLrpc-eX4HTNaMM5U8mFXselQmWZJOzpl2zZwaObgD4xS7xdWlaEwCmO6aEOQiXkIVrukUAFMh8btY0TfiispmGkOkNV2IfoTGPA3bcNNFzsjhTdZ828K-VXmfU1fVqAA.jpg" descr="wT_RYURczSMSA_0v8DLrpc-eX4HTNaMM5U8mFXselQmWZJOzpl2zZwaObgD4xS7xdWlaEwCmO6aEOQiXkIVrukUAFMh8btY0TfiispmGkOkNV2IfoTGPA3bcNNFzsjhTdZ828K-VXmfU1fVqAA.jpg"/>
          <p:cNvPicPr>
            <a:picLocks noChangeAspect="1"/>
          </p:cNvPicPr>
          <p:nvPr/>
        </p:nvPicPr>
        <p:blipFill>
          <a:blip r:embed="rId3">
            <a:extLst/>
          </a:blip>
          <a:stretch>
            <a:fillRect/>
          </a:stretch>
        </p:blipFill>
        <p:spPr>
          <a:xfrm>
            <a:off x="7127550" y="4766776"/>
            <a:ext cx="4572003" cy="2857502"/>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2" name="images-21.jpg" descr="images-21.jpg"/>
          <p:cNvPicPr>
            <a:picLocks noChangeAspect="1"/>
          </p:cNvPicPr>
          <p:nvPr/>
        </p:nvPicPr>
        <p:blipFill>
          <a:blip r:embed="rId2">
            <a:extLst/>
          </a:blip>
          <a:stretch>
            <a:fillRect/>
          </a:stretch>
        </p:blipFill>
        <p:spPr>
          <a:xfrm>
            <a:off x="182854" y="281360"/>
            <a:ext cx="12537872" cy="6151395"/>
          </a:xfrm>
          <a:prstGeom prst="rect">
            <a:avLst/>
          </a:prstGeom>
          <a:ln w="12700">
            <a:miter lim="400000"/>
          </a:ln>
        </p:spPr>
      </p:pic>
      <p:sp>
        <p:nvSpPr>
          <p:cNvPr id="323" name="Digital revolution"/>
          <p:cNvSpPr txBox="1"/>
          <p:nvPr>
            <p:ph type="title"/>
          </p:nvPr>
        </p:nvSpPr>
        <p:spPr>
          <a:xfrm>
            <a:off x="1436525" y="3986243"/>
            <a:ext cx="9520984" cy="2690653"/>
          </a:xfrm>
          <a:prstGeom prst="rect">
            <a:avLst/>
          </a:prstGeom>
        </p:spPr>
        <p:txBody>
          <a:bodyPr/>
          <a:lstStyle/>
          <a:p>
            <a:pPr/>
            <a:r>
              <a:t>Digital revolution</a:t>
            </a:r>
          </a:p>
        </p:txBody>
      </p:sp>
      <p:sp>
        <p:nvSpPr>
          <p:cNvPr id="324" name="“When we change the way we communicate, we change society.”…"/>
          <p:cNvSpPr txBox="1"/>
          <p:nvPr>
            <p:ph type="body" sz="quarter" idx="4294967295"/>
          </p:nvPr>
        </p:nvSpPr>
        <p:spPr>
          <a:xfrm>
            <a:off x="396477" y="6866843"/>
            <a:ext cx="12110433" cy="2010457"/>
          </a:xfrm>
          <a:prstGeom prst="rect">
            <a:avLst/>
          </a:prstGeom>
        </p:spPr>
        <p:txBody>
          <a:bodyPr/>
          <a:lstStyle/>
          <a:p>
            <a:pPr marL="0" indent="0">
              <a:spcBef>
                <a:spcPts val="3200"/>
              </a:spcBef>
              <a:buSzTx/>
              <a:buNone/>
              <a:defRPr sz="3200"/>
            </a:pPr>
            <a:r>
              <a:t>“When we change the way we communicate, we change society.” </a:t>
            </a:r>
          </a:p>
          <a:p>
            <a:pPr marL="0" indent="0">
              <a:spcBef>
                <a:spcPts val="3200"/>
              </a:spcBef>
              <a:buSzTx/>
              <a:buNone/>
              <a:defRPr sz="2800"/>
            </a:pPr>
            <a:r>
              <a:t>Clay Shirky, </a:t>
            </a:r>
            <a:r>
              <a:rPr i="1"/>
              <a:t>Here Comes Everybody</a:t>
            </a:r>
            <a:r>
              <a:t>, 17.</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6" name="pmLb4-mqiP92ooQvwtWNbJXxD2DPoiNkUJRlvnJLghzzIGRti77xK_YOjvuEwTKU09NxmWJ7_oiHXCQrOzSxjDWXtqz0R7ESI0lmQrVb2tEsVETWMRxLfuD8OomynRfieQF2wJTlgijhIvcMjQ.jpg" descr="pmLb4-mqiP92ooQvwtWNbJXxD2DPoiNkUJRlvnJLghzzIGRti77xK_YOjvuEwTKU09NxmWJ7_oiHXCQrOzSxjDWXtqz0R7ESI0lmQrVb2tEsVETWMRxLfuD8OomynRfieQF2wJTlgijhIvcMjQ.jpg"/>
          <p:cNvPicPr>
            <a:picLocks noChangeAspect="1"/>
          </p:cNvPicPr>
          <p:nvPr/>
        </p:nvPicPr>
        <p:blipFill>
          <a:blip r:embed="rId3">
            <a:extLst/>
          </a:blip>
          <a:stretch>
            <a:fillRect/>
          </a:stretch>
        </p:blipFill>
        <p:spPr>
          <a:xfrm>
            <a:off x="648217" y="7357964"/>
            <a:ext cx="1905002" cy="1905002"/>
          </a:xfrm>
          <a:prstGeom prst="rect">
            <a:avLst/>
          </a:prstGeom>
          <a:ln w="12700">
            <a:miter lim="400000"/>
          </a:ln>
        </p:spPr>
      </p:pic>
      <p:pic>
        <p:nvPicPr>
          <p:cNvPr id="327" name="KshZH2TYG2hpeaYB40BN9EpMHeLLItyLcqbllSHoyHseNYPjqpi4duedO4SVhX9ssvDUS5Ie87qsc4pdcm9JORo2HB4S2QxZDTovBW1b9IRtpDOWf4vPZsd87XgFbJtSCrCwUvtjfRX64BnXLA.png" descr="KshZH2TYG2hpeaYB40BN9EpMHeLLItyLcqbllSHoyHseNYPjqpi4duedO4SVhX9ssvDUS5Ie87qsc4pdcm9JORo2HB4S2QxZDTovBW1b9IRtpDOWf4vPZsd87XgFbJtSCrCwUvtjfRX64BnXLA.png"/>
          <p:cNvPicPr>
            <a:picLocks noChangeAspect="1"/>
          </p:cNvPicPr>
          <p:nvPr/>
        </p:nvPicPr>
        <p:blipFill>
          <a:blip r:embed="rId4">
            <a:extLst/>
          </a:blip>
          <a:stretch>
            <a:fillRect/>
          </a:stretch>
        </p:blipFill>
        <p:spPr>
          <a:xfrm>
            <a:off x="9213978" y="6710916"/>
            <a:ext cx="3325324" cy="2493993"/>
          </a:xfrm>
          <a:prstGeom prst="rect">
            <a:avLst/>
          </a:prstGeom>
          <a:ln w="12700">
            <a:miter lim="400000"/>
          </a:ln>
        </p:spPr>
      </p:pic>
      <p:pic>
        <p:nvPicPr>
          <p:cNvPr id="328" name="DEYF3iFoxc2u-tffvWkhHnPvP6aCxs6Oufo7pne04-OiQXNklQFPzTxhu6Xd_5Qej6dZI2IK8WJTVKG1HOdbNwPXPev5XvQyn15-GB2A_P0ZImHcCjgpbiIQ73F2v4yok3VyaCacxZrUrnfqaw.jpg" descr="DEYF3iFoxc2u-tffvWkhHnPvP6aCxs6Oufo7pne04-OiQXNklQFPzTxhu6Xd_5Qej6dZI2IK8WJTVKG1HOdbNwPXPev5XvQyn15-GB2A_P0ZImHcCjgpbiIQ73F2v4yok3VyaCacxZrUrnfqaw.jpg"/>
          <p:cNvPicPr>
            <a:picLocks noChangeAspect="1"/>
          </p:cNvPicPr>
          <p:nvPr/>
        </p:nvPicPr>
        <p:blipFill>
          <a:blip r:embed="rId5">
            <a:extLst/>
          </a:blip>
          <a:stretch>
            <a:fillRect/>
          </a:stretch>
        </p:blipFill>
        <p:spPr>
          <a:xfrm>
            <a:off x="3178498" y="7167464"/>
            <a:ext cx="5461002" cy="2286002"/>
          </a:xfrm>
          <a:prstGeom prst="rect">
            <a:avLst/>
          </a:prstGeom>
          <a:ln w="12700">
            <a:miter lim="400000"/>
          </a:ln>
        </p:spPr>
      </p:pic>
      <p:sp>
        <p:nvSpPr>
          <p:cNvPr id="329" name="2007…Pivotal year…"/>
          <p:cNvSpPr txBox="1"/>
          <p:nvPr/>
        </p:nvSpPr>
        <p:spPr>
          <a:xfrm>
            <a:off x="604551" y="1674964"/>
            <a:ext cx="11795698" cy="45126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a:latin typeface="+mn-lt"/>
                <a:ea typeface="+mn-ea"/>
                <a:cs typeface="+mn-cs"/>
                <a:sym typeface="Helvetica Neue"/>
              </a:defRPr>
            </a:pPr>
            <a:r>
              <a:t>2007…Pivotal year</a:t>
            </a:r>
          </a:p>
          <a:p>
            <a:pPr marL="638968" indent="-638968" algn="l">
              <a:buSzPct val="145000"/>
              <a:buChar char="-"/>
              <a:defRPr>
                <a:latin typeface="+mn-lt"/>
                <a:ea typeface="+mn-ea"/>
                <a:cs typeface="+mn-cs"/>
                <a:sym typeface="Helvetica Neue"/>
              </a:defRPr>
            </a:pPr>
            <a:r>
              <a:t>Open-source platform</a:t>
            </a:r>
          </a:p>
          <a:p>
            <a:pPr marL="638968" indent="-638968" algn="l">
              <a:buSzPct val="145000"/>
              <a:buChar char="-"/>
              <a:defRPr>
                <a:latin typeface="+mn-lt"/>
                <a:ea typeface="+mn-ea"/>
                <a:cs typeface="+mn-cs"/>
                <a:sym typeface="Helvetica Neue"/>
              </a:defRPr>
            </a:pPr>
            <a:r>
              <a:t>Storage exploded</a:t>
            </a:r>
          </a:p>
          <a:p>
            <a:pPr marL="638968" indent="-638968" algn="l">
              <a:buSzPct val="145000"/>
              <a:buChar char="-"/>
              <a:defRPr>
                <a:latin typeface="+mn-lt"/>
                <a:ea typeface="+mn-ea"/>
                <a:cs typeface="+mn-cs"/>
                <a:sym typeface="Helvetica Neue"/>
              </a:defRPr>
            </a:pPr>
            <a:r>
              <a:t>Big data made possible</a:t>
            </a:r>
          </a:p>
          <a:p>
            <a:pPr marL="638968" indent="-638968" algn="l">
              <a:buSzPct val="145000"/>
              <a:buChar char="-"/>
              <a:defRPr>
                <a:latin typeface="+mn-lt"/>
                <a:ea typeface="+mn-ea"/>
                <a:cs typeface="+mn-cs"/>
                <a:sym typeface="Helvetica Neue"/>
              </a:defRPr>
            </a:pPr>
            <a:r>
              <a:t>FaceBook open to everyone</a:t>
            </a:r>
          </a:p>
          <a:p>
            <a:pPr marL="638968" indent="-638968" algn="l">
              <a:buSzPct val="145000"/>
              <a:buChar char="-"/>
              <a:defRPr>
                <a:latin typeface="+mn-lt"/>
                <a:ea typeface="+mn-ea"/>
                <a:cs typeface="+mn-cs"/>
                <a:sym typeface="Helvetica Neue"/>
              </a:defRPr>
            </a:pPr>
            <a:r>
              <a:t>Twitter becomes its own platform</a:t>
            </a:r>
          </a:p>
          <a:p>
            <a:pPr marL="638968" indent="-638968" algn="l">
              <a:buSzPct val="145000"/>
              <a:buChar char="-"/>
              <a:defRPr u="sng">
                <a:latin typeface="+mn-lt"/>
                <a:ea typeface="+mn-ea"/>
                <a:cs typeface="+mn-cs"/>
                <a:sym typeface="Helvetica Neue"/>
              </a:defRPr>
            </a:pPr>
            <a:r>
              <a:rPr>
                <a:solidFill>
                  <a:srgbClr val="0000FF"/>
                </a:solidFill>
                <a:uFill>
                  <a:solidFill>
                    <a:srgbClr val="0000FF"/>
                  </a:solidFill>
                </a:uFill>
                <a:hlinkClick r:id="rId6" invalidUrl="" action="" tgtFrame="" tooltip="" history="1" highlightClick="0" endSnd="0"/>
              </a:rPr>
              <a:t>change.org</a:t>
            </a:r>
            <a:r>
              <a:rPr u="none"/>
              <a:t> emerged</a:t>
            </a:r>
          </a:p>
          <a:p>
            <a:pPr marL="638968" indent="-638968" algn="l">
              <a:buSzPct val="145000"/>
              <a:buChar char="-"/>
              <a:defRPr>
                <a:latin typeface="+mn-lt"/>
                <a:ea typeface="+mn-ea"/>
                <a:cs typeface="+mn-cs"/>
                <a:sym typeface="Helvetica Neue"/>
              </a:defRPr>
            </a:pPr>
            <a:r>
              <a:t>Google bought YouTube and launched Android</a:t>
            </a:r>
          </a:p>
          <a:p>
            <a:pPr marL="638968" indent="-638968" algn="l">
              <a:buSzPct val="145000"/>
              <a:buChar char="-"/>
              <a:defRPr>
                <a:latin typeface="+mn-lt"/>
                <a:ea typeface="+mn-ea"/>
                <a:cs typeface="+mn-cs"/>
                <a:sym typeface="Helvetica Neue"/>
              </a:defRPr>
            </a:pPr>
            <a:r>
              <a:t>Airbnb conceived</a:t>
            </a:r>
          </a:p>
          <a:p>
            <a:pPr marL="638968" indent="-638968" algn="l">
              <a:buSzPct val="145000"/>
              <a:buChar char="-"/>
              <a:defRPr>
                <a:latin typeface="+mn-lt"/>
                <a:ea typeface="+mn-ea"/>
                <a:cs typeface="+mn-cs"/>
                <a:sym typeface="Helvetica Neue"/>
              </a:defRPr>
            </a:pPr>
            <a:r>
              <a:t>Amazon released Kindle</a:t>
            </a:r>
          </a:p>
          <a:p>
            <a:pPr marL="638968" indent="-638968" algn="l">
              <a:buSzPct val="145000"/>
              <a:buChar char="-"/>
              <a:defRPr>
                <a:latin typeface="+mn-lt"/>
                <a:ea typeface="+mn-ea"/>
                <a:cs typeface="+mn-cs"/>
                <a:sym typeface="Helvetica Neue"/>
              </a:defRPr>
            </a:pPr>
            <a:r>
              <a:t>Internet crossed over 1 billion users</a:t>
            </a:r>
          </a:p>
          <a:p>
            <a:pPr marL="638968" indent="-638968" algn="l">
              <a:buSzPct val="145000"/>
              <a:buChar char="-"/>
              <a:defRPr>
                <a:latin typeface="+mn-lt"/>
                <a:ea typeface="+mn-ea"/>
                <a:cs typeface="+mn-cs"/>
                <a:sym typeface="Helvetica Neue"/>
              </a:defRPr>
            </a:pPr>
            <a:r>
              <a:t>IBM began creating Watson - cognitive computer</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3" name="pmLb4-mqiP92ooQvwtWNbJXxD2DPoiNkUJRlvnJLghzzIGRti77xK_YOjvuEwTKU09NxmWJ7_oiHXCQrOzSxjDWXtqz0R7ESI0lmQrVb2tEsVETWMRxLfuD8OomynRfieQF2wJTlgijhIvcMjQ.jpg" descr="pmLb4-mqiP92ooQvwtWNbJXxD2DPoiNkUJRlvnJLghzzIGRti77xK_YOjvuEwTKU09NxmWJ7_oiHXCQrOzSxjDWXtqz0R7ESI0lmQrVb2tEsVETWMRxLfuD8OomynRfieQF2wJTlgijhIvcMjQ.jpg"/>
          <p:cNvPicPr>
            <a:picLocks noChangeAspect="1"/>
          </p:cNvPicPr>
          <p:nvPr/>
        </p:nvPicPr>
        <p:blipFill>
          <a:blip r:embed="rId3">
            <a:extLst/>
          </a:blip>
          <a:stretch>
            <a:fillRect/>
          </a:stretch>
        </p:blipFill>
        <p:spPr>
          <a:xfrm>
            <a:off x="648217" y="7357964"/>
            <a:ext cx="1905002" cy="1905002"/>
          </a:xfrm>
          <a:prstGeom prst="rect">
            <a:avLst/>
          </a:prstGeom>
          <a:ln w="12700">
            <a:miter lim="400000"/>
          </a:ln>
        </p:spPr>
      </p:pic>
      <p:pic>
        <p:nvPicPr>
          <p:cNvPr id="334" name="KshZH2TYG2hpeaYB40BN9EpMHeLLItyLcqbllSHoyHseNYPjqpi4duedO4SVhX9ssvDUS5Ie87qsc4pdcm9JORo2HB4S2QxZDTovBW1b9IRtpDOWf4vPZsd87XgFbJtSCrCwUvtjfRX64BnXLA.png" descr="KshZH2TYG2hpeaYB40BN9EpMHeLLItyLcqbllSHoyHseNYPjqpi4duedO4SVhX9ssvDUS5Ie87qsc4pdcm9JORo2HB4S2QxZDTovBW1b9IRtpDOWf4vPZsd87XgFbJtSCrCwUvtjfRX64BnXLA.png"/>
          <p:cNvPicPr>
            <a:picLocks noChangeAspect="1"/>
          </p:cNvPicPr>
          <p:nvPr/>
        </p:nvPicPr>
        <p:blipFill>
          <a:blip r:embed="rId4">
            <a:extLst/>
          </a:blip>
          <a:stretch>
            <a:fillRect/>
          </a:stretch>
        </p:blipFill>
        <p:spPr>
          <a:xfrm>
            <a:off x="9213978" y="6710916"/>
            <a:ext cx="3325323" cy="2493993"/>
          </a:xfrm>
          <a:prstGeom prst="rect">
            <a:avLst/>
          </a:prstGeom>
          <a:ln w="12700">
            <a:miter lim="400000"/>
          </a:ln>
        </p:spPr>
      </p:pic>
      <p:pic>
        <p:nvPicPr>
          <p:cNvPr id="335" name="DEYF3iFoxc2u-tffvWkhHnPvP6aCxs6Oufo7pne04-OiQXNklQFPzTxhu6Xd_5Qej6dZI2IK8WJTVKG1HOdbNwPXPev5XvQyn15-GB2A_P0ZImHcCjgpbiIQ73F2v4yok3VyaCacxZrUrnfqaw.jpg" descr="DEYF3iFoxc2u-tffvWkhHnPvP6aCxs6Oufo7pne04-OiQXNklQFPzTxhu6Xd_5Qej6dZI2IK8WJTVKG1HOdbNwPXPev5XvQyn15-GB2A_P0ZImHcCjgpbiIQ73F2v4yok3VyaCacxZrUrnfqaw.jpg"/>
          <p:cNvPicPr>
            <a:picLocks noChangeAspect="1"/>
          </p:cNvPicPr>
          <p:nvPr/>
        </p:nvPicPr>
        <p:blipFill>
          <a:blip r:embed="rId5">
            <a:extLst/>
          </a:blip>
          <a:stretch>
            <a:fillRect/>
          </a:stretch>
        </p:blipFill>
        <p:spPr>
          <a:xfrm>
            <a:off x="3178499" y="7167464"/>
            <a:ext cx="5461002" cy="2286002"/>
          </a:xfrm>
          <a:prstGeom prst="rect">
            <a:avLst/>
          </a:prstGeom>
          <a:ln w="12700">
            <a:miter lim="400000"/>
          </a:ln>
        </p:spPr>
      </p:pic>
      <p:sp>
        <p:nvSpPr>
          <p:cNvPr id="336" name="So what?…"/>
          <p:cNvSpPr txBox="1"/>
          <p:nvPr/>
        </p:nvSpPr>
        <p:spPr>
          <a:xfrm>
            <a:off x="604551" y="1059806"/>
            <a:ext cx="11795698" cy="1932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sz="3000">
                <a:latin typeface="+mn-lt"/>
                <a:ea typeface="+mn-ea"/>
                <a:cs typeface="+mn-cs"/>
                <a:sym typeface="Helvetica Neue"/>
              </a:defRPr>
            </a:pPr>
            <a:r>
              <a:t>So what?</a:t>
            </a:r>
          </a:p>
          <a:p>
            <a:pPr marL="638968" indent="-638968" algn="l">
              <a:buSzPct val="145000"/>
              <a:buChar char="-"/>
              <a:defRPr sz="3000">
                <a:latin typeface="+mn-lt"/>
                <a:ea typeface="+mn-ea"/>
                <a:cs typeface="+mn-cs"/>
                <a:sym typeface="Helvetica Neue"/>
              </a:defRPr>
            </a:pPr>
            <a:r>
              <a:t>Decentralized, diversified communication</a:t>
            </a:r>
          </a:p>
          <a:p>
            <a:pPr marL="638968" indent="-638968" algn="l">
              <a:buSzPct val="145000"/>
              <a:buChar char="-"/>
              <a:defRPr sz="3000">
                <a:latin typeface="+mn-lt"/>
                <a:ea typeface="+mn-ea"/>
                <a:cs typeface="+mn-cs"/>
                <a:sym typeface="Helvetica Neue"/>
              </a:defRPr>
            </a:pPr>
            <a:r>
              <a:t>Requires active participation.</a:t>
            </a:r>
          </a:p>
          <a:p>
            <a:pPr marL="638968" indent="-638968" algn="l">
              <a:buSzPct val="145000"/>
              <a:buChar char="-"/>
              <a:defRPr sz="3000">
                <a:latin typeface="+mn-lt"/>
                <a:ea typeface="+mn-ea"/>
                <a:cs typeface="+mn-cs"/>
                <a:sym typeface="Helvetica Neue"/>
              </a:defRPr>
            </a:pPr>
            <a:r>
              <a:t>Web is now its own ecosystem. </a:t>
            </a:r>
          </a:p>
        </p:txBody>
      </p:sp>
      <p:sp>
        <p:nvSpPr>
          <p:cNvPr id="337" name="Communication is a social activity.…"/>
          <p:cNvSpPr txBox="1"/>
          <p:nvPr/>
        </p:nvSpPr>
        <p:spPr>
          <a:xfrm>
            <a:off x="604551" y="3864178"/>
            <a:ext cx="11795698" cy="20252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sz="3000">
                <a:latin typeface="+mn-lt"/>
                <a:ea typeface="+mn-ea"/>
                <a:cs typeface="+mn-cs"/>
                <a:sym typeface="Helvetica Neue"/>
              </a:defRPr>
            </a:pPr>
            <a:r>
              <a:t>Communication is a social activity.</a:t>
            </a:r>
          </a:p>
          <a:p>
            <a:pPr marL="638968" indent="-638968" algn="l">
              <a:buSzPct val="145000"/>
              <a:buChar char="-"/>
              <a:defRPr sz="1900">
                <a:latin typeface="+mn-lt"/>
                <a:ea typeface="+mn-ea"/>
                <a:cs typeface="+mn-cs"/>
                <a:sym typeface="Helvetica Neue"/>
              </a:defRPr>
            </a:pPr>
            <a:r>
              <a:t>Our social networks now have virtual pathways.</a:t>
            </a:r>
          </a:p>
          <a:p>
            <a:pPr marL="638968" indent="-638968" algn="l">
              <a:buSzPct val="145000"/>
              <a:buChar char="-"/>
              <a:defRPr sz="1900">
                <a:latin typeface="+mn-lt"/>
                <a:ea typeface="+mn-ea"/>
                <a:cs typeface="+mn-cs"/>
                <a:sym typeface="Helvetica Neue"/>
              </a:defRPr>
            </a:pPr>
            <a:r>
              <a:t>The way we create, collaborate, think, and live is being reshaped.</a:t>
            </a:r>
          </a:p>
          <a:p>
            <a:pPr marL="638968" indent="-638968" algn="l">
              <a:buSzPct val="145000"/>
              <a:buChar char="-"/>
              <a:defRPr sz="1900">
                <a:latin typeface="+mn-lt"/>
                <a:ea typeface="+mn-ea"/>
                <a:cs typeface="+mn-cs"/>
                <a:sym typeface="Helvetica Neue"/>
              </a:defRPr>
            </a:pPr>
            <a:r>
              <a:t>Virtual world lives alongside physical world.</a:t>
            </a:r>
          </a:p>
          <a:p>
            <a:pPr marL="638968" indent="-638968" algn="l">
              <a:buSzPct val="145000"/>
              <a:buChar char="-"/>
              <a:defRPr sz="1900">
                <a:latin typeface="+mn-lt"/>
                <a:ea typeface="+mn-ea"/>
                <a:cs typeface="+mn-cs"/>
                <a:sym typeface="Helvetica Neue"/>
              </a:defRPr>
            </a:pPr>
            <a:r>
              <a:t>Identity and relationship formation takes place disembodied.</a:t>
            </a:r>
          </a:p>
          <a:p>
            <a:pPr marL="263921" indent="-263921" algn="l">
              <a:buSzPct val="145000"/>
              <a:buChar char="-"/>
              <a:defRPr sz="1900">
                <a:latin typeface="+mn-lt"/>
                <a:ea typeface="+mn-ea"/>
                <a:cs typeface="+mn-cs"/>
                <a:sym typeface="Helvetica Neue"/>
              </a:defRPr>
            </a:pPr>
            <a:r>
              <a:t>Way of life is disrupted once again.</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Information Age"/>
          <p:cNvSpPr txBox="1"/>
          <p:nvPr>
            <p:ph type="title"/>
          </p:nvPr>
        </p:nvSpPr>
        <p:spPr>
          <a:xfrm>
            <a:off x="3429680" y="254000"/>
            <a:ext cx="8622621" cy="2159000"/>
          </a:xfrm>
          <a:prstGeom prst="rect">
            <a:avLst/>
          </a:prstGeom>
        </p:spPr>
        <p:txBody>
          <a:bodyPr/>
          <a:lstStyle/>
          <a:p>
            <a:pPr/>
            <a:r>
              <a:t>Information Age</a:t>
            </a:r>
          </a:p>
        </p:txBody>
      </p:sp>
      <p:pic>
        <p:nvPicPr>
          <p:cNvPr id="342" name="images-22.jpg" descr="images-22.jpg"/>
          <p:cNvPicPr>
            <a:picLocks noChangeAspect="1"/>
          </p:cNvPicPr>
          <p:nvPr/>
        </p:nvPicPr>
        <p:blipFill>
          <a:blip r:embed="rId2">
            <a:extLst/>
          </a:blip>
          <a:stretch>
            <a:fillRect/>
          </a:stretch>
        </p:blipFill>
        <p:spPr>
          <a:xfrm>
            <a:off x="349961" y="300652"/>
            <a:ext cx="3289303" cy="2463802"/>
          </a:xfrm>
          <a:prstGeom prst="rect">
            <a:avLst/>
          </a:prstGeom>
          <a:ln w="12700">
            <a:miter lim="400000"/>
          </a:ln>
        </p:spPr>
      </p:pic>
      <p:pic>
        <p:nvPicPr>
          <p:cNvPr id="343" name="Screen Shot 2018-10-15 at 4.08.46 PM.png" descr="Screen Shot 2018-10-15 at 4.08.46 PM.png"/>
          <p:cNvPicPr>
            <a:picLocks noChangeAspect="1"/>
          </p:cNvPicPr>
          <p:nvPr/>
        </p:nvPicPr>
        <p:blipFill>
          <a:blip r:embed="rId3">
            <a:extLst/>
          </a:blip>
          <a:stretch>
            <a:fillRect/>
          </a:stretch>
        </p:blipFill>
        <p:spPr>
          <a:xfrm>
            <a:off x="8734229" y="6630365"/>
            <a:ext cx="3912576" cy="2840338"/>
          </a:xfrm>
          <a:prstGeom prst="rect">
            <a:avLst/>
          </a:prstGeom>
          <a:ln w="12700">
            <a:miter lim="400000"/>
          </a:ln>
        </p:spPr>
      </p:pic>
      <p:sp>
        <p:nvSpPr>
          <p:cNvPr id="344" name="The digital revolution created the opportunity for information to explode!"/>
          <p:cNvSpPr txBox="1"/>
          <p:nvPr/>
        </p:nvSpPr>
        <p:spPr>
          <a:xfrm>
            <a:off x="604551" y="3881678"/>
            <a:ext cx="11795698" cy="14822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600">
                <a:latin typeface="+mn-lt"/>
                <a:ea typeface="+mn-ea"/>
                <a:cs typeface="+mn-cs"/>
                <a:sym typeface="Helvetica Neue"/>
              </a:defRPr>
            </a:lvl1pPr>
          </a:lstStyle>
          <a:p>
            <a:pPr/>
            <a:r>
              <a:t>The digital revolution created the opportunity for information to explode!</a:t>
            </a:r>
          </a:p>
        </p:txBody>
      </p:sp>
      <p:sp>
        <p:nvSpPr>
          <p:cNvPr id="345" name="Information is the economy of the          digital age."/>
          <p:cNvSpPr txBox="1"/>
          <p:nvPr/>
        </p:nvSpPr>
        <p:spPr>
          <a:xfrm>
            <a:off x="604551" y="5603695"/>
            <a:ext cx="11795698" cy="14822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600">
                <a:latin typeface="+mn-lt"/>
                <a:ea typeface="+mn-ea"/>
                <a:cs typeface="+mn-cs"/>
                <a:sym typeface="Helvetica Neue"/>
              </a:defRPr>
            </a:lvl1pPr>
          </a:lstStyle>
          <a:p>
            <a:pPr/>
            <a:r>
              <a:t>Information is the economy of the          digital age.</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7" name="Information Age"/>
          <p:cNvSpPr txBox="1"/>
          <p:nvPr>
            <p:ph type="title"/>
          </p:nvPr>
        </p:nvSpPr>
        <p:spPr>
          <a:xfrm>
            <a:off x="3429680" y="254000"/>
            <a:ext cx="8622621" cy="2159000"/>
          </a:xfrm>
          <a:prstGeom prst="rect">
            <a:avLst/>
          </a:prstGeom>
        </p:spPr>
        <p:txBody>
          <a:bodyPr/>
          <a:lstStyle/>
          <a:p>
            <a:pPr/>
            <a:r>
              <a:t>Information Age</a:t>
            </a:r>
          </a:p>
        </p:txBody>
      </p:sp>
      <p:pic>
        <p:nvPicPr>
          <p:cNvPr id="348" name="images-22.jpg" descr="images-22.jpg"/>
          <p:cNvPicPr>
            <a:picLocks noChangeAspect="1"/>
          </p:cNvPicPr>
          <p:nvPr/>
        </p:nvPicPr>
        <p:blipFill>
          <a:blip r:embed="rId2">
            <a:extLst/>
          </a:blip>
          <a:stretch>
            <a:fillRect/>
          </a:stretch>
        </p:blipFill>
        <p:spPr>
          <a:xfrm>
            <a:off x="349961" y="300652"/>
            <a:ext cx="3289303" cy="2463802"/>
          </a:xfrm>
          <a:prstGeom prst="rect">
            <a:avLst/>
          </a:prstGeom>
          <a:ln w="12700">
            <a:miter lim="400000"/>
          </a:ln>
        </p:spPr>
      </p:pic>
      <p:pic>
        <p:nvPicPr>
          <p:cNvPr id="349" name="Screen Shot 2018-10-15 at 4.08.46 PM.png" descr="Screen Shot 2018-10-15 at 4.08.46 PM.png"/>
          <p:cNvPicPr>
            <a:picLocks noChangeAspect="1"/>
          </p:cNvPicPr>
          <p:nvPr/>
        </p:nvPicPr>
        <p:blipFill>
          <a:blip r:embed="rId3">
            <a:extLst/>
          </a:blip>
          <a:stretch>
            <a:fillRect/>
          </a:stretch>
        </p:blipFill>
        <p:spPr>
          <a:xfrm>
            <a:off x="8734229" y="6630365"/>
            <a:ext cx="3912576" cy="2840336"/>
          </a:xfrm>
          <a:prstGeom prst="rect">
            <a:avLst/>
          </a:prstGeom>
          <a:ln w="12700">
            <a:miter lim="400000"/>
          </a:ln>
        </p:spPr>
      </p:pic>
      <p:sp>
        <p:nvSpPr>
          <p:cNvPr id="350" name="Information is hard to control.…"/>
          <p:cNvSpPr txBox="1"/>
          <p:nvPr/>
        </p:nvSpPr>
        <p:spPr>
          <a:xfrm>
            <a:off x="604551" y="3437178"/>
            <a:ext cx="11795698" cy="28792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600">
                <a:latin typeface="+mn-lt"/>
                <a:ea typeface="+mn-ea"/>
                <a:cs typeface="+mn-cs"/>
                <a:sym typeface="Helvetica Neue"/>
              </a:defRPr>
            </a:pPr>
            <a:r>
              <a:t>Information is hard to control.</a:t>
            </a:r>
          </a:p>
          <a:p>
            <a:pPr>
              <a:defRPr sz="4600">
                <a:latin typeface="+mn-lt"/>
                <a:ea typeface="+mn-ea"/>
                <a:cs typeface="+mn-cs"/>
                <a:sym typeface="Helvetica Neue"/>
              </a:defRPr>
            </a:pPr>
          </a:p>
          <a:p>
            <a:pPr>
              <a:defRPr sz="4600">
                <a:latin typeface="+mn-lt"/>
                <a:ea typeface="+mn-ea"/>
                <a:cs typeface="+mn-cs"/>
                <a:sym typeface="Helvetica Neue"/>
              </a:defRPr>
            </a:pPr>
            <a:r>
              <a:t>Information Age works with a gift economy - information is intended to be shared!</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2" name="As challenges become more complex and information is abundant - collaborate learning is expected (and needed) to solve today’s challenges."/>
          <p:cNvSpPr txBox="1"/>
          <p:nvPr/>
        </p:nvSpPr>
        <p:spPr>
          <a:xfrm>
            <a:off x="604551" y="3810403"/>
            <a:ext cx="11795698" cy="28792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600">
                <a:latin typeface="+mn-lt"/>
                <a:ea typeface="+mn-ea"/>
                <a:cs typeface="+mn-cs"/>
                <a:sym typeface="Helvetica Neue"/>
              </a:defRPr>
            </a:lvl1pPr>
          </a:lstStyle>
          <a:p>
            <a:pPr/>
            <a:r>
              <a:t>As challenges become more complex and information is abundant - collaborate learning is expected (and needed) to solve today’s challenges.</a:t>
            </a:r>
          </a:p>
        </p:txBody>
      </p:sp>
      <p:pic>
        <p:nvPicPr>
          <p:cNvPr id="353" name="download-4.jpg" descr="download-4.jpg"/>
          <p:cNvPicPr>
            <a:picLocks noChangeAspect="1"/>
          </p:cNvPicPr>
          <p:nvPr/>
        </p:nvPicPr>
        <p:blipFill>
          <a:blip r:embed="rId2">
            <a:extLst/>
          </a:blip>
          <a:stretch>
            <a:fillRect/>
          </a:stretch>
        </p:blipFill>
        <p:spPr>
          <a:xfrm>
            <a:off x="720854" y="968050"/>
            <a:ext cx="4546602" cy="1790702"/>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5" name="R1412B_B1.png" descr="R1412B_B1.png"/>
          <p:cNvPicPr>
            <a:picLocks noChangeAspect="1"/>
          </p:cNvPicPr>
          <p:nvPr/>
        </p:nvPicPr>
        <p:blipFill>
          <a:blip r:embed="rId3">
            <a:extLst/>
          </a:blip>
          <a:stretch>
            <a:fillRect/>
          </a:stretch>
        </p:blipFill>
        <p:spPr>
          <a:xfrm>
            <a:off x="0" y="1634170"/>
            <a:ext cx="13004802" cy="7206829"/>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9" name="Learning in an information age =…"/>
          <p:cNvSpPr txBox="1"/>
          <p:nvPr/>
        </p:nvSpPr>
        <p:spPr>
          <a:xfrm>
            <a:off x="604551" y="3241624"/>
            <a:ext cx="11795698" cy="43651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sz="5100">
                <a:latin typeface="+mn-lt"/>
                <a:ea typeface="+mn-ea"/>
                <a:cs typeface="+mn-cs"/>
                <a:sym typeface="Helvetica Neue"/>
              </a:defRPr>
            </a:pPr>
            <a:r>
              <a:t>Learning in an information age =</a:t>
            </a:r>
          </a:p>
          <a:p>
            <a:pPr>
              <a:defRPr sz="4600">
                <a:latin typeface="+mn-lt"/>
                <a:ea typeface="+mn-ea"/>
                <a:cs typeface="+mn-cs"/>
                <a:sym typeface="Helvetica Neue"/>
              </a:defRPr>
            </a:pPr>
            <a:r>
              <a:t>Addressing real-world challenges + </a:t>
            </a:r>
          </a:p>
          <a:p>
            <a:pPr>
              <a:defRPr sz="4600">
                <a:latin typeface="+mn-lt"/>
                <a:ea typeface="+mn-ea"/>
                <a:cs typeface="+mn-cs"/>
                <a:sym typeface="Helvetica Neue"/>
              </a:defRPr>
            </a:pPr>
            <a:r>
              <a:t>making meaning + in community</a:t>
            </a:r>
          </a:p>
          <a:p>
            <a:pPr>
              <a:defRPr sz="4600">
                <a:latin typeface="+mn-lt"/>
                <a:ea typeface="+mn-ea"/>
                <a:cs typeface="+mn-cs"/>
                <a:sym typeface="Helvetica Neue"/>
              </a:defRPr>
            </a:pPr>
          </a:p>
          <a:p>
            <a:pPr>
              <a:defRPr sz="4600">
                <a:latin typeface="+mn-lt"/>
                <a:ea typeface="+mn-ea"/>
                <a:cs typeface="+mn-cs"/>
                <a:sym typeface="Helvetica Neue"/>
              </a:defRPr>
            </a:pPr>
            <a:r>
              <a:t>Learner-centric = Ground learning in lived experiences and current circumstances!</a:t>
            </a:r>
          </a:p>
        </p:txBody>
      </p:sp>
      <p:pic>
        <p:nvPicPr>
          <p:cNvPr id="360" name="download-4.jpg" descr="download-4.jpg"/>
          <p:cNvPicPr>
            <a:picLocks noChangeAspect="1"/>
          </p:cNvPicPr>
          <p:nvPr/>
        </p:nvPicPr>
        <p:blipFill>
          <a:blip r:embed="rId2">
            <a:extLst/>
          </a:blip>
          <a:stretch>
            <a:fillRect/>
          </a:stretch>
        </p:blipFill>
        <p:spPr>
          <a:xfrm>
            <a:off x="720854" y="968050"/>
            <a:ext cx="4546602" cy="1790701"/>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 name="Globalization"/>
          <p:cNvSpPr txBox="1"/>
          <p:nvPr>
            <p:ph type="title"/>
          </p:nvPr>
        </p:nvSpPr>
        <p:spPr>
          <a:prstGeom prst="rect">
            <a:avLst/>
          </a:prstGeom>
        </p:spPr>
        <p:txBody>
          <a:bodyPr/>
          <a:lstStyle/>
          <a:p>
            <a:pPr/>
            <a:r>
              <a:t>Globalization</a:t>
            </a:r>
          </a:p>
        </p:txBody>
      </p:sp>
      <p:pic>
        <p:nvPicPr>
          <p:cNvPr id="363" name="images-24.jpg" descr="images-24.jpg"/>
          <p:cNvPicPr>
            <a:picLocks noChangeAspect="1"/>
          </p:cNvPicPr>
          <p:nvPr/>
        </p:nvPicPr>
        <p:blipFill>
          <a:blip r:embed="rId2">
            <a:extLst/>
          </a:blip>
          <a:stretch>
            <a:fillRect/>
          </a:stretch>
        </p:blipFill>
        <p:spPr>
          <a:xfrm>
            <a:off x="3458319" y="2077842"/>
            <a:ext cx="5003803" cy="1625602"/>
          </a:xfrm>
          <a:prstGeom prst="rect">
            <a:avLst/>
          </a:prstGeom>
          <a:ln w="12700">
            <a:miter lim="400000"/>
          </a:ln>
        </p:spPr>
      </p:pic>
      <p:sp>
        <p:nvSpPr>
          <p:cNvPr id="364" name="We are global citizens.…"/>
          <p:cNvSpPr txBox="1"/>
          <p:nvPr>
            <p:ph type="body" idx="4294967295"/>
          </p:nvPr>
        </p:nvSpPr>
        <p:spPr>
          <a:xfrm>
            <a:off x="952498" y="2616200"/>
            <a:ext cx="11553439" cy="6286500"/>
          </a:xfrm>
          <a:prstGeom prst="rect">
            <a:avLst/>
          </a:prstGeom>
        </p:spPr>
        <p:txBody>
          <a:bodyPr/>
          <a:lstStyle/>
          <a:p>
            <a:pPr marL="0" indent="0" algn="l">
              <a:buSzTx/>
              <a:buNone/>
              <a:defRPr sz="2800"/>
            </a:pPr>
            <a:r>
              <a:t>We are </a:t>
            </a:r>
            <a:r>
              <a:rPr b="1"/>
              <a:t>global citizens.</a:t>
            </a:r>
            <a:r>
              <a:t> </a:t>
            </a:r>
          </a:p>
          <a:p>
            <a:pPr marL="0" indent="0" algn="l">
              <a:buSzTx/>
              <a:buNone/>
              <a:defRPr sz="2800"/>
            </a:pPr>
          </a:p>
          <a:p>
            <a:pPr marL="0" indent="0" algn="l">
              <a:buSzTx/>
              <a:buNone/>
              <a:defRPr sz="2800"/>
            </a:pPr>
            <a:r>
              <a:t>Today anyone, from anywhere, has the potential to contribute, connect, collaborate, and compete on a global stage. That reality has possibilities, problems, responsibilities, responsibilities, and consequences.</a:t>
            </a:r>
          </a:p>
          <a:p>
            <a:pPr marL="0" indent="0" algn="l">
              <a:buSzTx/>
              <a:buNone/>
              <a:defRPr sz="2800"/>
            </a:pPr>
          </a:p>
          <a:p>
            <a:pPr marL="0" indent="0" algn="l">
              <a:buSzTx/>
              <a:buNone/>
              <a:defRPr sz="2800"/>
            </a:pPr>
            <a:r>
              <a:t>Our economic, political, religious, and ecological systems are now all connected.</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Globalization"/>
          <p:cNvSpPr txBox="1"/>
          <p:nvPr>
            <p:ph type="title"/>
          </p:nvPr>
        </p:nvSpPr>
        <p:spPr>
          <a:prstGeom prst="rect">
            <a:avLst/>
          </a:prstGeom>
        </p:spPr>
        <p:txBody>
          <a:bodyPr/>
          <a:lstStyle/>
          <a:p>
            <a:pPr/>
            <a:r>
              <a:t>Globalization</a:t>
            </a:r>
          </a:p>
        </p:txBody>
      </p:sp>
      <p:pic>
        <p:nvPicPr>
          <p:cNvPr id="367" name="images-24.jpg" descr="images-24.jpg"/>
          <p:cNvPicPr>
            <a:picLocks noChangeAspect="1"/>
          </p:cNvPicPr>
          <p:nvPr/>
        </p:nvPicPr>
        <p:blipFill>
          <a:blip r:embed="rId3">
            <a:extLst/>
          </a:blip>
          <a:stretch>
            <a:fillRect/>
          </a:stretch>
        </p:blipFill>
        <p:spPr>
          <a:xfrm>
            <a:off x="3458319" y="2077842"/>
            <a:ext cx="5003803" cy="1625602"/>
          </a:xfrm>
          <a:prstGeom prst="rect">
            <a:avLst/>
          </a:prstGeom>
          <a:ln w="12700">
            <a:miter lim="400000"/>
          </a:ln>
        </p:spPr>
      </p:pic>
      <p:sp>
        <p:nvSpPr>
          <p:cNvPr id="368" name="We rely on the world. (Coca-Cola is available almost anywhere in the world, even in places without steady electricity or drinking water. Starbucks draws on resources from. 19 countries to provide 1 cup of coffee,)…"/>
          <p:cNvSpPr txBox="1"/>
          <p:nvPr>
            <p:ph type="body" idx="4294967295"/>
          </p:nvPr>
        </p:nvSpPr>
        <p:spPr>
          <a:xfrm>
            <a:off x="927617" y="2964023"/>
            <a:ext cx="11553439" cy="6286503"/>
          </a:xfrm>
          <a:prstGeom prst="rect">
            <a:avLst/>
          </a:prstGeom>
        </p:spPr>
        <p:txBody>
          <a:bodyPr/>
          <a:lstStyle/>
          <a:p>
            <a:pPr marL="0" indent="0" algn="l">
              <a:buSzTx/>
              <a:buNone/>
              <a:defRPr b="1" sz="2800"/>
            </a:pPr>
            <a:r>
              <a:t>We rely on the world. </a:t>
            </a:r>
            <a:r>
              <a:rPr b="0"/>
              <a:t>(Coca-Cola is available almost anywhere in the world, even in places without steady electricity or drinking water. Starbucks draws on resources from. 19 countries to provide 1 cup of coffee,)</a:t>
            </a:r>
          </a:p>
          <a:p>
            <a:pPr marL="0" indent="0" algn="l">
              <a:buSzTx/>
              <a:buNone/>
              <a:defRPr sz="2800"/>
            </a:pPr>
          </a:p>
          <a:p>
            <a:pPr marL="0" indent="0" algn="l">
              <a:buSzTx/>
              <a:buNone/>
              <a:defRPr b="1" sz="2800"/>
            </a:pPr>
            <a:r>
              <a:t>The world has arrived at our doorsteps. </a:t>
            </a:r>
            <a:r>
              <a:rPr b="0"/>
              <a:t>(All parts of the US are diversifying.)</a:t>
            </a:r>
          </a:p>
          <a:p>
            <a:pPr marL="0" indent="0" algn="l">
              <a:buSzTx/>
              <a:buNone/>
              <a:defRPr sz="2800"/>
            </a:pPr>
          </a:p>
          <a:p>
            <a:pPr marL="0" indent="0" algn="l">
              <a:buSzTx/>
              <a:buNone/>
              <a:defRPr sz="2800"/>
            </a:pPr>
            <a:r>
              <a:t>We are becoming </a:t>
            </a:r>
            <a:r>
              <a:rPr b="1"/>
              <a:t>increasingly diverse as a nation. </a:t>
            </a:r>
            <a:r>
              <a:t>(Projections - by 2021-2038 we will become a minority-majority country.)</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2" name="Globalization"/>
          <p:cNvSpPr txBox="1"/>
          <p:nvPr>
            <p:ph type="title"/>
          </p:nvPr>
        </p:nvSpPr>
        <p:spPr>
          <a:prstGeom prst="rect">
            <a:avLst/>
          </a:prstGeom>
        </p:spPr>
        <p:txBody>
          <a:bodyPr/>
          <a:lstStyle/>
          <a:p>
            <a:pPr/>
            <a:r>
              <a:t>Globalization</a:t>
            </a:r>
          </a:p>
        </p:txBody>
      </p:sp>
      <p:pic>
        <p:nvPicPr>
          <p:cNvPr id="373" name="images-24.jpg" descr="images-24.jpg"/>
          <p:cNvPicPr>
            <a:picLocks noChangeAspect="1"/>
          </p:cNvPicPr>
          <p:nvPr/>
        </p:nvPicPr>
        <p:blipFill>
          <a:blip r:embed="rId2">
            <a:extLst/>
          </a:blip>
          <a:stretch>
            <a:fillRect/>
          </a:stretch>
        </p:blipFill>
        <p:spPr>
          <a:xfrm>
            <a:off x="3458319" y="2077842"/>
            <a:ext cx="5003803" cy="1625602"/>
          </a:xfrm>
          <a:prstGeom prst="rect">
            <a:avLst/>
          </a:prstGeom>
          <a:ln w="12700">
            <a:miter lim="400000"/>
          </a:ln>
        </p:spPr>
      </p:pic>
      <p:sp>
        <p:nvSpPr>
          <p:cNvPr id="374" name="Culture is an invisible system that captures the multi-faceted nature of our socialization. Our beliefs, values, patterns of life, and identity all play into our cultural formation.…"/>
          <p:cNvSpPr txBox="1"/>
          <p:nvPr>
            <p:ph type="body" idx="4294967295"/>
          </p:nvPr>
        </p:nvSpPr>
        <p:spPr>
          <a:xfrm>
            <a:off x="927617" y="2964023"/>
            <a:ext cx="11553439" cy="6286503"/>
          </a:xfrm>
          <a:prstGeom prst="rect">
            <a:avLst/>
          </a:prstGeom>
        </p:spPr>
        <p:txBody>
          <a:bodyPr/>
          <a:lstStyle/>
          <a:p>
            <a:pPr marL="0" indent="0" algn="l">
              <a:buSzTx/>
              <a:buNone/>
              <a:defRPr b="1" sz="2800"/>
            </a:pPr>
            <a:r>
              <a:t>Culture</a:t>
            </a:r>
            <a:r>
              <a:rPr b="0"/>
              <a:t> is an invisible system that captures the multi-faceted nature of our socialization. Our beliefs, values, patterns of life, and identity all play into our cultural formation.</a:t>
            </a:r>
          </a:p>
          <a:p>
            <a:pPr marL="0" indent="0" algn="l">
              <a:buSzTx/>
              <a:buNone/>
              <a:defRPr sz="2800"/>
            </a:pPr>
          </a:p>
          <a:p>
            <a:pPr marL="0" indent="0" algn="l">
              <a:buSzTx/>
              <a:buNone/>
              <a:defRPr sz="2800"/>
            </a:pPr>
            <a:r>
              <a:t>We are all formed by our </a:t>
            </a:r>
            <a:r>
              <a:rPr b="1"/>
              <a:t>locations</a:t>
            </a:r>
            <a:r>
              <a:t>. Woven within our locations are multiple cultural influences.</a:t>
            </a:r>
          </a:p>
          <a:p>
            <a:pPr marL="0" indent="0" algn="l">
              <a:buSzTx/>
              <a:buNone/>
              <a:defRPr sz="2800"/>
            </a:pPr>
          </a:p>
          <a:p>
            <a:pPr marL="0" indent="0" algn="l">
              <a:buSzTx/>
              <a:buNone/>
              <a:defRPr sz="2800"/>
            </a:pPr>
            <a:r>
              <a:t>We now life in a </a:t>
            </a:r>
            <a:r>
              <a:rPr b="1"/>
              <a:t>multi-cultural, interconnected, interdependent world.</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Religious Pluralism"/>
          <p:cNvSpPr txBox="1"/>
          <p:nvPr>
            <p:ph type="title"/>
          </p:nvPr>
        </p:nvSpPr>
        <p:spPr>
          <a:xfrm>
            <a:off x="7683871" y="4060888"/>
            <a:ext cx="5406283" cy="2833528"/>
          </a:xfrm>
          <a:prstGeom prst="rect">
            <a:avLst/>
          </a:prstGeom>
        </p:spPr>
        <p:txBody>
          <a:bodyPr/>
          <a:lstStyle>
            <a:lvl1pPr defTabSz="549148">
              <a:defRPr sz="7700"/>
            </a:lvl1pPr>
          </a:lstStyle>
          <a:p>
            <a:pPr/>
            <a:r>
              <a:t>Religious Pluralism</a:t>
            </a:r>
          </a:p>
        </p:txBody>
      </p:sp>
      <p:pic>
        <p:nvPicPr>
          <p:cNvPr id="377" name="images-31.jpg" descr="images-31.jpg"/>
          <p:cNvPicPr>
            <a:picLocks noChangeAspect="1"/>
          </p:cNvPicPr>
          <p:nvPr/>
        </p:nvPicPr>
        <p:blipFill>
          <a:blip r:embed="rId2">
            <a:extLst/>
          </a:blip>
          <a:stretch>
            <a:fillRect/>
          </a:stretch>
        </p:blipFill>
        <p:spPr>
          <a:xfrm>
            <a:off x="8196261" y="7231644"/>
            <a:ext cx="4381502" cy="1854202"/>
          </a:xfrm>
          <a:prstGeom prst="rect">
            <a:avLst/>
          </a:prstGeom>
          <a:ln w="12700">
            <a:miter lim="400000"/>
          </a:ln>
        </p:spPr>
      </p:pic>
      <p:sp>
        <p:nvSpPr>
          <p:cNvPr id="378" name="The United Stated has operated with a de facto church and state.…"/>
          <p:cNvSpPr txBox="1"/>
          <p:nvPr>
            <p:ph type="body" idx="4294967295"/>
          </p:nvPr>
        </p:nvSpPr>
        <p:spPr>
          <a:xfrm>
            <a:off x="529511" y="376333"/>
            <a:ext cx="11553439" cy="6286503"/>
          </a:xfrm>
          <a:prstGeom prst="rect">
            <a:avLst/>
          </a:prstGeom>
        </p:spPr>
        <p:txBody>
          <a:bodyPr/>
          <a:lstStyle/>
          <a:p>
            <a:pPr marL="0" indent="0" algn="l">
              <a:buSzTx/>
              <a:buNone/>
              <a:defRPr sz="2800"/>
            </a:pPr>
            <a:r>
              <a:t>The United Stated has operated with a </a:t>
            </a:r>
            <a:r>
              <a:rPr b="1" i="1"/>
              <a:t>de facto</a:t>
            </a:r>
            <a:r>
              <a:rPr b="1"/>
              <a:t> church and state.</a:t>
            </a:r>
            <a:endParaRPr b="1"/>
          </a:p>
          <a:p>
            <a:pPr marL="0" indent="0" algn="l">
              <a:buSzTx/>
              <a:buNone/>
              <a:defRPr b="1" sz="2800"/>
            </a:pPr>
            <a:r>
              <a:t>American Civil Religion (1967) - </a:t>
            </a:r>
            <a:r>
              <a:rPr b="0"/>
              <a:t>out of Judeo-Christian tradition </a:t>
            </a:r>
          </a:p>
          <a:p>
            <a:pPr marL="0" indent="0" algn="l">
              <a:buSzTx/>
              <a:buNone/>
              <a:defRPr sz="2800"/>
            </a:pPr>
          </a:p>
          <a:p>
            <a:pPr marL="0" indent="0" algn="l">
              <a:buSzTx/>
              <a:buNone/>
              <a:defRPr sz="2800"/>
            </a:pPr>
            <a:r>
              <a:t>Yet today </a:t>
            </a:r>
            <a:r>
              <a:rPr b="1"/>
              <a:t>hate crimes</a:t>
            </a:r>
            <a:r>
              <a:t> are on the rise, and they are the highest they have been in four decades. And anti-religious crimes make-up 21% of them (19% are anti-Jewish).</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Religious Pluralism"/>
          <p:cNvSpPr txBox="1"/>
          <p:nvPr>
            <p:ph type="title"/>
          </p:nvPr>
        </p:nvSpPr>
        <p:spPr>
          <a:xfrm>
            <a:off x="7683871" y="4060888"/>
            <a:ext cx="5406283" cy="2833528"/>
          </a:xfrm>
          <a:prstGeom prst="rect">
            <a:avLst/>
          </a:prstGeom>
        </p:spPr>
        <p:txBody>
          <a:bodyPr/>
          <a:lstStyle>
            <a:lvl1pPr defTabSz="549148">
              <a:defRPr sz="7700"/>
            </a:lvl1pPr>
          </a:lstStyle>
          <a:p>
            <a:pPr/>
            <a:r>
              <a:t>Religious Pluralism</a:t>
            </a:r>
          </a:p>
        </p:txBody>
      </p:sp>
      <p:pic>
        <p:nvPicPr>
          <p:cNvPr id="381" name="images-31.jpg" descr="images-31.jpg"/>
          <p:cNvPicPr>
            <a:picLocks noChangeAspect="1"/>
          </p:cNvPicPr>
          <p:nvPr/>
        </p:nvPicPr>
        <p:blipFill>
          <a:blip r:embed="rId2">
            <a:extLst/>
          </a:blip>
          <a:stretch>
            <a:fillRect/>
          </a:stretch>
        </p:blipFill>
        <p:spPr>
          <a:xfrm>
            <a:off x="8196261" y="7231644"/>
            <a:ext cx="4381502" cy="1854202"/>
          </a:xfrm>
          <a:prstGeom prst="rect">
            <a:avLst/>
          </a:prstGeom>
          <a:ln w="12700">
            <a:miter lim="400000"/>
          </a:ln>
        </p:spPr>
      </p:pic>
      <p:sp>
        <p:nvSpPr>
          <p:cNvPr id="382" name="American religion is extremely fluid and interconnected. Roughly 35-40% of Americans are switching religions, half of all marriages are across religious lines, and almost 90% of people believe people outside their religion go to heaven.…"/>
          <p:cNvSpPr txBox="1"/>
          <p:nvPr>
            <p:ph type="body" idx="4294967295"/>
          </p:nvPr>
        </p:nvSpPr>
        <p:spPr>
          <a:xfrm>
            <a:off x="529511" y="376333"/>
            <a:ext cx="11553439" cy="6286503"/>
          </a:xfrm>
          <a:prstGeom prst="rect">
            <a:avLst/>
          </a:prstGeom>
        </p:spPr>
        <p:txBody>
          <a:bodyPr/>
          <a:lstStyle/>
          <a:p>
            <a:pPr marL="0" indent="0" algn="l">
              <a:buSzTx/>
              <a:buNone/>
              <a:defRPr b="1" sz="2800"/>
            </a:pPr>
            <a:r>
              <a:t>American religion is extremely fluid and interconnected.</a:t>
            </a:r>
            <a:r>
              <a:rPr b="0"/>
              <a:t> Roughly 35-40% of Americans are switching religions, half of all marriages are across religious lines, and almost 90% of people believe people outside their religion go to heaven.</a:t>
            </a:r>
          </a:p>
          <a:p>
            <a:pPr marL="0" indent="0" algn="l">
              <a:buSzTx/>
              <a:buNone/>
              <a:defRPr sz="2800"/>
            </a:pPr>
          </a:p>
          <a:p>
            <a:pPr marL="0" indent="0" algn="l">
              <a:buSzTx/>
              <a:buNone/>
              <a:defRPr sz="2800"/>
            </a:pPr>
            <a:r>
              <a:t>Our </a:t>
            </a:r>
            <a:r>
              <a:rPr b="1"/>
              <a:t>religious tapestry</a:t>
            </a:r>
            <a:r>
              <a:t> in the United States is becoming increasingly intricate, with different colors and textures.</a:t>
            </a:r>
          </a:p>
          <a:p>
            <a:pPr marL="0" indent="0" algn="l" defTabSz="457200">
              <a:lnSpc>
                <a:spcPct val="117999"/>
              </a:lnSpc>
              <a:buSzTx/>
              <a:buNone/>
              <a:defRPr sz="2800"/>
            </a:pPr>
            <a:r>
              <a:t>Increase in the nones, dones, millennials, and </a:t>
            </a:r>
          </a:p>
          <a:p>
            <a:pPr marL="0" indent="0" algn="l" defTabSz="457200">
              <a:lnSpc>
                <a:spcPct val="117999"/>
              </a:lnSpc>
              <a:buSzTx/>
              <a:buNone/>
              <a:defRPr sz="2800"/>
            </a:pPr>
            <a:r>
              <a:t>immigrants are all changing the landscape.</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Religious Pluralism"/>
          <p:cNvSpPr txBox="1"/>
          <p:nvPr>
            <p:ph type="title"/>
          </p:nvPr>
        </p:nvSpPr>
        <p:spPr>
          <a:xfrm>
            <a:off x="7683871" y="4060888"/>
            <a:ext cx="5406283" cy="2833528"/>
          </a:xfrm>
          <a:prstGeom prst="rect">
            <a:avLst/>
          </a:prstGeom>
        </p:spPr>
        <p:txBody>
          <a:bodyPr/>
          <a:lstStyle>
            <a:lvl1pPr defTabSz="549148">
              <a:defRPr sz="7700"/>
            </a:lvl1pPr>
          </a:lstStyle>
          <a:p>
            <a:pPr/>
            <a:r>
              <a:t>Religious Pluralism</a:t>
            </a:r>
          </a:p>
        </p:txBody>
      </p:sp>
      <p:pic>
        <p:nvPicPr>
          <p:cNvPr id="385" name="images-31.jpg" descr="images-31.jpg"/>
          <p:cNvPicPr>
            <a:picLocks noChangeAspect="1"/>
          </p:cNvPicPr>
          <p:nvPr/>
        </p:nvPicPr>
        <p:blipFill>
          <a:blip r:embed="rId3">
            <a:extLst/>
          </a:blip>
          <a:stretch>
            <a:fillRect/>
          </a:stretch>
        </p:blipFill>
        <p:spPr>
          <a:xfrm>
            <a:off x="8196261" y="7231644"/>
            <a:ext cx="4381502" cy="1854202"/>
          </a:xfrm>
          <a:prstGeom prst="rect">
            <a:avLst/>
          </a:prstGeom>
          <a:ln w="12700">
            <a:miter lim="400000"/>
          </a:ln>
        </p:spPr>
      </p:pic>
      <p:sp>
        <p:nvSpPr>
          <p:cNvPr id="386" name="American Civil Religion…"/>
          <p:cNvSpPr txBox="1"/>
          <p:nvPr>
            <p:ph type="body" idx="4294967295"/>
          </p:nvPr>
        </p:nvSpPr>
        <p:spPr>
          <a:xfrm>
            <a:off x="529511" y="376333"/>
            <a:ext cx="11553439" cy="7061819"/>
          </a:xfrm>
          <a:prstGeom prst="rect">
            <a:avLst/>
          </a:prstGeom>
        </p:spPr>
        <p:txBody>
          <a:bodyPr/>
          <a:lstStyle/>
          <a:p>
            <a:pPr marL="0" indent="0" algn="l">
              <a:buSzTx/>
              <a:buNone/>
              <a:defRPr i="1" sz="2800"/>
            </a:pPr>
            <a:r>
              <a:t>American Civil Religion</a:t>
            </a:r>
          </a:p>
          <a:p>
            <a:pPr marL="0" indent="0" algn="l">
              <a:buSzTx/>
              <a:buNone/>
              <a:defRPr sz="2800"/>
            </a:pPr>
            <a:r>
              <a:t>(public symbols and discourse, national civic solidarity)</a:t>
            </a:r>
          </a:p>
          <a:p>
            <a:pPr marL="0" indent="0" algn="l">
              <a:buSzTx/>
              <a:buNone/>
              <a:defRPr sz="2800"/>
            </a:pPr>
          </a:p>
          <a:p>
            <a:pPr marL="0" indent="0" algn="l">
              <a:buSzTx/>
              <a:buNone/>
              <a:defRPr i="1" sz="2800"/>
            </a:pPr>
            <a:r>
              <a:t>Organized Religion</a:t>
            </a:r>
          </a:p>
          <a:p>
            <a:pPr marL="0" indent="0" algn="l">
              <a:buSzTx/>
              <a:buNone/>
              <a:defRPr sz="2800"/>
            </a:pPr>
            <a:r>
              <a:t>(formal religious institutions and organizations, with particular beliefs)</a:t>
            </a:r>
          </a:p>
          <a:p>
            <a:pPr marL="0" indent="0" algn="l">
              <a:buSzTx/>
              <a:buNone/>
              <a:defRPr sz="2800"/>
            </a:pPr>
          </a:p>
          <a:p>
            <a:pPr marL="0" indent="0" algn="l">
              <a:buSzTx/>
              <a:buNone/>
              <a:defRPr sz="2800"/>
            </a:pPr>
            <a:r>
              <a:t>A new level is being added - </a:t>
            </a:r>
            <a:r>
              <a:rPr b="1"/>
              <a:t>Moralistic Therapeutic Deism</a:t>
            </a:r>
            <a:endParaRPr b="1"/>
          </a:p>
          <a:p>
            <a:pPr marL="0" indent="0" algn="l">
              <a:buSzTx/>
              <a:buNone/>
              <a:defRPr sz="2800"/>
            </a:pPr>
            <a:r>
              <a:t>(God wants people to be good and nice, central goal of life is to be happy, Good people go to heaven, God exists and created the world, God doesn’t to want to be particularly </a:t>
            </a:r>
          </a:p>
          <a:p>
            <a:pPr marL="0" indent="0" algn="l">
              <a:buSzTx/>
              <a:buNone/>
              <a:defRPr sz="2800"/>
            </a:pPr>
            <a:r>
              <a:t>involves, except to resolve a problem)</a:t>
            </a:r>
            <a:endParaRPr b="1"/>
          </a:p>
          <a:p>
            <a:pPr marL="0" indent="0" algn="l">
              <a:buSzTx/>
              <a:buNone/>
              <a:defRPr b="1" sz="2800"/>
            </a:pPr>
          </a:p>
          <a:p>
            <a:pPr marL="0" indent="0" algn="l">
              <a:buSzTx/>
              <a:buNone/>
              <a:defRPr i="1" sz="2800"/>
            </a:pPr>
            <a:r>
              <a:t>Individual Religion</a:t>
            </a:r>
            <a:endParaRPr b="1"/>
          </a:p>
          <a:p>
            <a:pPr marL="0" indent="0" algn="l">
              <a:buSzTx/>
              <a:buNone/>
              <a:defRPr sz="2800"/>
            </a:pPr>
            <a:r>
              <a:t>(idiosyncratic, eclectic, popular, lived </a:t>
            </a:r>
          </a:p>
          <a:p>
            <a:pPr marL="0" indent="0" algn="l">
              <a:buSzTx/>
              <a:buNone/>
              <a:defRPr sz="2800"/>
            </a:pPr>
            <a:r>
              <a:t>beliefs and practices)</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Religious Pluralism"/>
          <p:cNvSpPr txBox="1"/>
          <p:nvPr>
            <p:ph type="title"/>
          </p:nvPr>
        </p:nvSpPr>
        <p:spPr>
          <a:xfrm>
            <a:off x="7683871" y="4060888"/>
            <a:ext cx="5406283" cy="2833528"/>
          </a:xfrm>
          <a:prstGeom prst="rect">
            <a:avLst/>
          </a:prstGeom>
        </p:spPr>
        <p:txBody>
          <a:bodyPr/>
          <a:lstStyle>
            <a:lvl1pPr defTabSz="549148">
              <a:defRPr sz="7700"/>
            </a:lvl1pPr>
          </a:lstStyle>
          <a:p>
            <a:pPr/>
            <a:r>
              <a:t>Religious Pluralism</a:t>
            </a:r>
          </a:p>
        </p:txBody>
      </p:sp>
      <p:pic>
        <p:nvPicPr>
          <p:cNvPr id="391" name="images-31.jpg" descr="images-31.jpg"/>
          <p:cNvPicPr>
            <a:picLocks noChangeAspect="1"/>
          </p:cNvPicPr>
          <p:nvPr/>
        </p:nvPicPr>
        <p:blipFill>
          <a:blip r:embed="rId2">
            <a:extLst/>
          </a:blip>
          <a:stretch>
            <a:fillRect/>
          </a:stretch>
        </p:blipFill>
        <p:spPr>
          <a:xfrm>
            <a:off x="8196261" y="7231644"/>
            <a:ext cx="4381502" cy="1854202"/>
          </a:xfrm>
          <a:prstGeom prst="rect">
            <a:avLst/>
          </a:prstGeom>
          <a:ln w="12700">
            <a:miter lim="400000"/>
          </a:ln>
        </p:spPr>
      </p:pic>
      <p:sp>
        <p:nvSpPr>
          <p:cNvPr id="392" name="We need a pathway between hate crimes and passive tolerance."/>
          <p:cNvSpPr txBox="1"/>
          <p:nvPr>
            <p:ph type="body" idx="4294967295"/>
          </p:nvPr>
        </p:nvSpPr>
        <p:spPr>
          <a:xfrm>
            <a:off x="529511" y="376333"/>
            <a:ext cx="11553439" cy="6286503"/>
          </a:xfrm>
          <a:prstGeom prst="rect">
            <a:avLst/>
          </a:prstGeom>
        </p:spPr>
        <p:txBody>
          <a:bodyPr/>
          <a:lstStyle>
            <a:lvl1pPr marL="0" indent="0" algn="l">
              <a:buSzTx/>
              <a:buNone/>
              <a:defRPr sz="4200"/>
            </a:lvl1pPr>
          </a:lstStyle>
          <a:p>
            <a:pPr/>
            <a:r>
              <a:t>We need a pathway between hate crimes and passive tolerance.</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4" name="download.jpg" descr="download.jpg"/>
          <p:cNvPicPr>
            <a:picLocks noChangeAspect="1"/>
          </p:cNvPicPr>
          <p:nvPr/>
        </p:nvPicPr>
        <p:blipFill>
          <a:blip r:embed="rId2">
            <a:alphaModFix amt="66026"/>
            <a:extLst/>
          </a:blip>
          <a:stretch>
            <a:fillRect/>
          </a:stretch>
        </p:blipFill>
        <p:spPr>
          <a:xfrm>
            <a:off x="3260838" y="1422528"/>
            <a:ext cx="6483125" cy="6483126"/>
          </a:xfrm>
          <a:prstGeom prst="rect">
            <a:avLst/>
          </a:prstGeom>
          <a:ln w="12700">
            <a:miter lim="400000"/>
          </a:ln>
        </p:spPr>
      </p:pic>
      <p:sp>
        <p:nvSpPr>
          <p:cNvPr id="395" name="5 disruptive forces…"/>
          <p:cNvSpPr txBox="1"/>
          <p:nvPr>
            <p:ph type="title"/>
          </p:nvPr>
        </p:nvSpPr>
        <p:spPr>
          <a:xfrm>
            <a:off x="952499" y="1367744"/>
            <a:ext cx="11099803" cy="7018112"/>
          </a:xfrm>
          <a:prstGeom prst="rect">
            <a:avLst/>
          </a:prstGeom>
        </p:spPr>
        <p:txBody>
          <a:bodyPr/>
          <a:lstStyle/>
          <a:p>
            <a:pPr defTabSz="373886">
              <a:defRPr b="1" sz="7000"/>
            </a:pPr>
            <a:r>
              <a:t>5 disruptive forces</a:t>
            </a:r>
          </a:p>
          <a:p>
            <a:pPr defTabSz="373886">
              <a:defRPr sz="5200"/>
            </a:pPr>
            <a:r>
              <a:t>- consumerism - identity</a:t>
            </a:r>
          </a:p>
          <a:p>
            <a:pPr defTabSz="373886">
              <a:defRPr sz="5200"/>
            </a:pPr>
            <a:r>
              <a:t>-information age - </a:t>
            </a:r>
            <a:r>
              <a:rPr b="1"/>
              <a:t>learning</a:t>
            </a:r>
          </a:p>
          <a:p>
            <a:pPr defTabSz="373886">
              <a:defRPr sz="5200"/>
            </a:pPr>
            <a:r>
              <a:t>- digital revolution - </a:t>
            </a:r>
            <a:r>
              <a:rPr b="1"/>
              <a:t>relationships</a:t>
            </a:r>
          </a:p>
          <a:p>
            <a:pPr defTabSz="373886">
              <a:defRPr sz="5200"/>
            </a:pPr>
            <a:r>
              <a:t>- globalization - </a:t>
            </a:r>
            <a:r>
              <a:rPr b="1"/>
              <a:t>difference</a:t>
            </a:r>
          </a:p>
          <a:p>
            <a:pPr defTabSz="373886">
              <a:defRPr sz="5200"/>
            </a:pPr>
            <a:r>
              <a:t>- religious pluralism - </a:t>
            </a:r>
            <a:r>
              <a:rPr b="1"/>
              <a:t>one of many</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7" name="What about your setting?"/>
          <p:cNvSpPr txBox="1"/>
          <p:nvPr>
            <p:ph type="title"/>
          </p:nvPr>
        </p:nvSpPr>
        <p:spPr>
          <a:xfrm>
            <a:off x="1076908" y="1309135"/>
            <a:ext cx="7458334" cy="2159002"/>
          </a:xfrm>
          <a:prstGeom prst="rect">
            <a:avLst/>
          </a:prstGeom>
        </p:spPr>
        <p:txBody>
          <a:bodyPr/>
          <a:lstStyle>
            <a:lvl1pPr defTabSz="414780">
              <a:defRPr sz="5800"/>
            </a:lvl1pPr>
          </a:lstStyle>
          <a:p>
            <a:pPr/>
            <a:r>
              <a:t>What about your setting?</a:t>
            </a:r>
          </a:p>
        </p:txBody>
      </p:sp>
      <p:pic>
        <p:nvPicPr>
          <p:cNvPr id="398" name="images.jpg" descr="images.jpg"/>
          <p:cNvPicPr>
            <a:picLocks noChangeAspect="1"/>
          </p:cNvPicPr>
          <p:nvPr/>
        </p:nvPicPr>
        <p:blipFill>
          <a:blip r:embed="rId2">
            <a:extLst/>
          </a:blip>
          <a:stretch>
            <a:fillRect/>
          </a:stretch>
        </p:blipFill>
        <p:spPr>
          <a:xfrm>
            <a:off x="9302328" y="1157190"/>
            <a:ext cx="2857502" cy="2857501"/>
          </a:xfrm>
          <a:prstGeom prst="rect">
            <a:avLst/>
          </a:prstGeom>
          <a:ln w="12700">
            <a:miter lim="400000"/>
          </a:ln>
        </p:spPr>
      </p:pic>
      <p:sp>
        <p:nvSpPr>
          <p:cNvPr id="399" name="- How are these disruptive forces playing out in your context?…"/>
          <p:cNvSpPr txBox="1"/>
          <p:nvPr/>
        </p:nvSpPr>
        <p:spPr>
          <a:xfrm>
            <a:off x="952500" y="3797300"/>
            <a:ext cx="11099800" cy="5196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292100">
              <a:defRPr sz="4100">
                <a:latin typeface="Comic Sans MS"/>
                <a:ea typeface="Comic Sans MS"/>
                <a:cs typeface="Comic Sans MS"/>
                <a:sym typeface="Comic Sans MS"/>
              </a:defRPr>
            </a:pPr>
            <a:r>
              <a:t>- How are these disruptive forces playing out in your context?</a:t>
            </a:r>
          </a:p>
          <a:p>
            <a:pPr algn="l" defTabSz="292100">
              <a:defRPr sz="4100">
                <a:latin typeface="Comic Sans MS"/>
                <a:ea typeface="Comic Sans MS"/>
                <a:cs typeface="Comic Sans MS"/>
                <a:sym typeface="Comic Sans MS"/>
              </a:defRPr>
            </a:pPr>
            <a:r>
              <a:t>- What impact are they having in forming faith?</a:t>
            </a:r>
          </a:p>
          <a:p>
            <a:pPr algn="l" defTabSz="292100">
              <a:defRPr sz="4100">
                <a:latin typeface="Comic Sans MS"/>
                <a:ea typeface="Comic Sans MS"/>
                <a:cs typeface="Comic Sans MS"/>
                <a:sym typeface="Comic Sans MS"/>
              </a:defRPr>
            </a:pPr>
            <a:r>
              <a:t>- What would working with the environment look like in your setting?</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1" name="91yViPOhWYL._SX466_.jpg" descr="91yViPOhWYL._SX466_.jpg"/>
          <p:cNvPicPr>
            <a:picLocks noChangeAspect="1"/>
          </p:cNvPicPr>
          <p:nvPr/>
        </p:nvPicPr>
        <p:blipFill>
          <a:blip r:embed="rId2">
            <a:extLst/>
          </a:blip>
          <a:stretch>
            <a:fillRect/>
          </a:stretch>
        </p:blipFill>
        <p:spPr>
          <a:xfrm>
            <a:off x="6539061" y="939800"/>
            <a:ext cx="5918202" cy="5283200"/>
          </a:xfrm>
          <a:prstGeom prst="rect">
            <a:avLst/>
          </a:prstGeom>
          <a:ln w="12700">
            <a:miter lim="400000"/>
          </a:ln>
        </p:spPr>
      </p:pic>
      <p:sp>
        <p:nvSpPr>
          <p:cNvPr id="402" name="Gathering in Christian Community"/>
          <p:cNvSpPr txBox="1"/>
          <p:nvPr>
            <p:ph type="title"/>
          </p:nvPr>
        </p:nvSpPr>
        <p:spPr>
          <a:xfrm>
            <a:off x="1270000" y="1582389"/>
            <a:ext cx="5049143" cy="4945412"/>
          </a:xfrm>
          <a:prstGeom prst="rect">
            <a:avLst/>
          </a:prstGeom>
        </p:spPr>
        <p:txBody>
          <a:bodyPr/>
          <a:lstStyle>
            <a:lvl1pPr defTabSz="519937">
              <a:defRPr sz="7200"/>
            </a:lvl1pPr>
          </a:lstStyle>
          <a:p>
            <a:pPr/>
            <a:r>
              <a:t>Gathering in Christian Community</a:t>
            </a:r>
          </a:p>
        </p:txBody>
      </p:sp>
      <p:sp>
        <p:nvSpPr>
          <p:cNvPr id="403" name="Wilderness…"/>
          <p:cNvSpPr txBox="1"/>
          <p:nvPr>
            <p:ph type="body" sz="quarter" idx="4294967295"/>
          </p:nvPr>
        </p:nvSpPr>
        <p:spPr>
          <a:xfrm rot="1680000">
            <a:off x="8412409" y="1714499"/>
            <a:ext cx="4225133" cy="1130301"/>
          </a:xfrm>
          <a:prstGeom prst="rect">
            <a:avLst/>
          </a:prstGeom>
        </p:spPr>
        <p:txBody>
          <a:bodyPr anchor="t"/>
          <a:lstStyle/>
          <a:p>
            <a:pPr marL="0" indent="0" defTabSz="408940">
              <a:buSzTx/>
              <a:buNone/>
              <a:defRPr sz="2500">
                <a:solidFill>
                  <a:srgbClr val="FFFFFF"/>
                </a:solidFill>
                <a:latin typeface="Papyrus"/>
                <a:ea typeface="Papyrus"/>
                <a:cs typeface="Papyrus"/>
                <a:sym typeface="Papyrus"/>
              </a:defRPr>
            </a:pPr>
            <a:r>
              <a:t>Wilderness</a:t>
            </a:r>
          </a:p>
          <a:p>
            <a:pPr marL="0" indent="0" defTabSz="408940">
              <a:buSzTx/>
              <a:buNone/>
              <a:defRPr sz="2500">
                <a:solidFill>
                  <a:srgbClr val="FFFFFF"/>
                </a:solidFill>
                <a:latin typeface="Papyrus"/>
                <a:ea typeface="Papyrus"/>
                <a:cs typeface="Papyrus"/>
                <a:sym typeface="Papyrus"/>
              </a:defRPr>
            </a:pPr>
            <a:r>
              <a:t>Adventure</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5" name="images-1.jpg" descr="images-1.jpg"/>
          <p:cNvPicPr>
            <a:picLocks noChangeAspect="1"/>
          </p:cNvPicPr>
          <p:nvPr/>
        </p:nvPicPr>
        <p:blipFill>
          <a:blip r:embed="rId3">
            <a:extLst/>
          </a:blip>
          <a:stretch>
            <a:fillRect/>
          </a:stretch>
        </p:blipFill>
        <p:spPr>
          <a:xfrm>
            <a:off x="689946" y="576003"/>
            <a:ext cx="7463612" cy="5590505"/>
          </a:xfrm>
          <a:prstGeom prst="rect">
            <a:avLst/>
          </a:prstGeom>
          <a:ln w="12700">
            <a:miter lim="400000"/>
          </a:ln>
        </p:spPr>
      </p:pic>
      <p:sp>
        <p:nvSpPr>
          <p:cNvPr id="406" name="The Church is Unraveling"/>
          <p:cNvSpPr txBox="1"/>
          <p:nvPr>
            <p:ph type="title" idx="4294967295"/>
          </p:nvPr>
        </p:nvSpPr>
        <p:spPr>
          <a:xfrm>
            <a:off x="-1092688" y="1806324"/>
            <a:ext cx="10660926" cy="4945412"/>
          </a:xfrm>
          <a:prstGeom prst="rect">
            <a:avLst/>
          </a:prstGeom>
        </p:spPr>
        <p:txBody>
          <a:bodyPr/>
          <a:lstStyle>
            <a:lvl1pPr>
              <a:defRPr b="1"/>
            </a:lvl1pPr>
          </a:lstStyle>
          <a:p>
            <a:pPr/>
            <a:r>
              <a:t>The Church is Unraveling</a:t>
            </a:r>
          </a:p>
        </p:txBody>
      </p:sp>
      <p:sp>
        <p:nvSpPr>
          <p:cNvPr id="407" name="It is time to rediscover our call and rethink our relationship with our context."/>
          <p:cNvSpPr txBox="1"/>
          <p:nvPr/>
        </p:nvSpPr>
        <p:spPr>
          <a:xfrm>
            <a:off x="458892" y="6822751"/>
            <a:ext cx="12087016"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344676">
              <a:defRPr sz="4800">
                <a:latin typeface="Comic Sans MS"/>
                <a:ea typeface="Comic Sans MS"/>
                <a:cs typeface="Comic Sans MS"/>
                <a:sym typeface="Comic Sans MS"/>
              </a:defRPr>
            </a:lvl1pPr>
          </a:lstStyle>
          <a:p>
            <a:pPr/>
            <a:r>
              <a:t>It is time to rediscover our call and rethink our relationship with our context.</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1" name="download.jpg" descr="download.jpg"/>
          <p:cNvPicPr>
            <a:picLocks noChangeAspect="1"/>
          </p:cNvPicPr>
          <p:nvPr/>
        </p:nvPicPr>
        <p:blipFill>
          <a:blip r:embed="rId2">
            <a:alphaModFix amt="66026"/>
            <a:extLst/>
          </a:blip>
          <a:stretch>
            <a:fillRect/>
          </a:stretch>
        </p:blipFill>
        <p:spPr>
          <a:xfrm>
            <a:off x="3260838" y="1422528"/>
            <a:ext cx="6483125" cy="6483126"/>
          </a:xfrm>
          <a:prstGeom prst="rect">
            <a:avLst/>
          </a:prstGeom>
          <a:ln w="12700">
            <a:miter lim="400000"/>
          </a:ln>
        </p:spPr>
      </p:pic>
      <p:sp>
        <p:nvSpPr>
          <p:cNvPr id="412" name="5 Openings…"/>
          <p:cNvSpPr txBox="1"/>
          <p:nvPr>
            <p:ph type="title"/>
          </p:nvPr>
        </p:nvSpPr>
        <p:spPr>
          <a:xfrm>
            <a:off x="952500" y="1367744"/>
            <a:ext cx="11099800" cy="7018112"/>
          </a:xfrm>
          <a:prstGeom prst="rect">
            <a:avLst/>
          </a:prstGeom>
        </p:spPr>
        <p:txBody>
          <a:bodyPr/>
          <a:lstStyle/>
          <a:p>
            <a:pPr defTabSz="356361">
              <a:defRPr b="1" sz="6700"/>
            </a:pPr>
            <a:r>
              <a:t>5 Openings</a:t>
            </a:r>
          </a:p>
          <a:p>
            <a:pPr defTabSz="356361">
              <a:defRPr sz="5000"/>
            </a:pPr>
            <a:r>
              <a:t>consumerism - identity</a:t>
            </a:r>
          </a:p>
          <a:p>
            <a:pPr defTabSz="356361">
              <a:defRPr sz="5000"/>
            </a:pPr>
            <a:r>
              <a:t>digital revolution - </a:t>
            </a:r>
            <a:r>
              <a:rPr b="1"/>
              <a:t>community</a:t>
            </a:r>
            <a:endParaRPr b="1"/>
          </a:p>
          <a:p>
            <a:pPr defTabSz="356361">
              <a:defRPr sz="5000"/>
            </a:pPr>
            <a:r>
              <a:t>information age - </a:t>
            </a:r>
            <a:r>
              <a:rPr b="1"/>
              <a:t>learning</a:t>
            </a:r>
          </a:p>
          <a:p>
            <a:pPr defTabSz="356361">
              <a:defRPr sz="5000"/>
            </a:pPr>
            <a:r>
              <a:t>globalization - </a:t>
            </a:r>
            <a:r>
              <a:rPr b="1"/>
              <a:t>difference</a:t>
            </a:r>
          </a:p>
          <a:p>
            <a:pPr defTabSz="356361">
              <a:defRPr sz="5000"/>
            </a:pPr>
            <a:r>
              <a:t>religious pluralism - </a:t>
            </a:r>
            <a:r>
              <a:rPr b="1"/>
              <a:t>minority posture</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4" name="drops-of-water-578897_1920.jpg" descr="drops-of-water-578897_1920.jpg"/>
          <p:cNvPicPr>
            <a:picLocks noChangeAspect="1"/>
          </p:cNvPicPr>
          <p:nvPr/>
        </p:nvPicPr>
        <p:blipFill>
          <a:blip r:embed="rId2">
            <a:alphaModFix amt="43154"/>
            <a:extLst/>
          </a:blip>
          <a:stretch>
            <a:fillRect/>
          </a:stretch>
        </p:blipFill>
        <p:spPr>
          <a:xfrm>
            <a:off x="0" y="1090914"/>
            <a:ext cx="13004802" cy="8669868"/>
          </a:xfrm>
          <a:prstGeom prst="rect">
            <a:avLst/>
          </a:prstGeom>
          <a:ln w="12700">
            <a:miter lim="400000"/>
          </a:ln>
        </p:spPr>
      </p:pic>
      <p:sp>
        <p:nvSpPr>
          <p:cNvPr id="415" name="Identity"/>
          <p:cNvSpPr txBox="1"/>
          <p:nvPr>
            <p:ph type="title"/>
          </p:nvPr>
        </p:nvSpPr>
        <p:spPr>
          <a:xfrm>
            <a:off x="778328" y="751631"/>
            <a:ext cx="11237525" cy="2159002"/>
          </a:xfrm>
          <a:prstGeom prst="rect">
            <a:avLst/>
          </a:prstGeom>
        </p:spPr>
        <p:txBody>
          <a:bodyPr/>
          <a:lstStyle>
            <a:lvl1pPr>
              <a:defRPr b="1"/>
            </a:lvl1pPr>
          </a:lstStyle>
          <a:p>
            <a:pPr/>
            <a:r>
              <a:t>Identity</a:t>
            </a:r>
          </a:p>
        </p:txBody>
      </p:sp>
      <p:sp>
        <p:nvSpPr>
          <p:cNvPr id="416" name="Gift from God, given and received.…"/>
          <p:cNvSpPr txBox="1"/>
          <p:nvPr>
            <p:ph type="body" sz="half" idx="4294967295"/>
          </p:nvPr>
        </p:nvSpPr>
        <p:spPr>
          <a:xfrm>
            <a:off x="952499" y="4627400"/>
            <a:ext cx="10153361" cy="4249901"/>
          </a:xfrm>
          <a:prstGeom prst="rect">
            <a:avLst/>
          </a:prstGeom>
        </p:spPr>
        <p:txBody>
          <a:bodyPr/>
          <a:lstStyle/>
          <a:p>
            <a:pPr marL="342900" indent="-342900" algn="l">
              <a:spcBef>
                <a:spcPts val="3200"/>
              </a:spcBef>
              <a:defRPr sz="2800"/>
            </a:pPr>
            <a:r>
              <a:t>Gift from God, given and received.</a:t>
            </a:r>
          </a:p>
          <a:p>
            <a:pPr marL="342900" indent="-342900" algn="l">
              <a:spcBef>
                <a:spcPts val="3200"/>
              </a:spcBef>
              <a:defRPr sz="2800"/>
            </a:pPr>
            <a:r>
              <a:t>Identity is not something we create.</a:t>
            </a:r>
          </a:p>
          <a:p>
            <a:pPr marL="342900" indent="-342900" algn="l">
              <a:spcBef>
                <a:spcPts val="3200"/>
              </a:spcBef>
              <a:defRPr sz="2800"/>
            </a:pPr>
            <a:r>
              <a:t>Our identity is relational - it is cultivated in community.</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8" name="Community"/>
          <p:cNvSpPr txBox="1"/>
          <p:nvPr>
            <p:ph type="title"/>
          </p:nvPr>
        </p:nvSpPr>
        <p:spPr>
          <a:xfrm>
            <a:off x="4126948" y="254000"/>
            <a:ext cx="8472748" cy="2159000"/>
          </a:xfrm>
          <a:prstGeom prst="rect">
            <a:avLst/>
          </a:prstGeom>
        </p:spPr>
        <p:txBody>
          <a:bodyPr/>
          <a:lstStyle/>
          <a:p>
            <a:pPr/>
            <a:r>
              <a:t>Community</a:t>
            </a:r>
          </a:p>
        </p:txBody>
      </p:sp>
      <p:pic>
        <p:nvPicPr>
          <p:cNvPr id="419" name="community-hero.png" descr="community-hero.png"/>
          <p:cNvPicPr>
            <a:picLocks noChangeAspect="1"/>
          </p:cNvPicPr>
          <p:nvPr/>
        </p:nvPicPr>
        <p:blipFill>
          <a:blip r:embed="rId3">
            <a:extLst/>
          </a:blip>
          <a:stretch>
            <a:fillRect/>
          </a:stretch>
        </p:blipFill>
        <p:spPr>
          <a:xfrm>
            <a:off x="281148" y="6415554"/>
            <a:ext cx="7786076" cy="3528433"/>
          </a:xfrm>
          <a:prstGeom prst="rect">
            <a:avLst/>
          </a:prstGeom>
          <a:ln w="12700">
            <a:miter lim="400000"/>
          </a:ln>
        </p:spPr>
      </p:pic>
      <p:sp>
        <p:nvSpPr>
          <p:cNvPr id="420" name="As relational beings, God’s people gather in community.…"/>
          <p:cNvSpPr txBox="1"/>
          <p:nvPr>
            <p:ph type="body" idx="4294967295"/>
          </p:nvPr>
        </p:nvSpPr>
        <p:spPr>
          <a:xfrm>
            <a:off x="828318" y="1086626"/>
            <a:ext cx="11348164" cy="6286503"/>
          </a:xfrm>
          <a:prstGeom prst="rect">
            <a:avLst/>
          </a:prstGeom>
        </p:spPr>
        <p:txBody>
          <a:bodyPr/>
          <a:lstStyle/>
          <a:p>
            <a:pPr marL="342900" indent="-342900" algn="l">
              <a:spcBef>
                <a:spcPts val="3200"/>
              </a:spcBef>
              <a:defRPr sz="2800"/>
            </a:pPr>
            <a:r>
              <a:t>As relational beings, God’s people gather in community. </a:t>
            </a:r>
          </a:p>
          <a:p>
            <a:pPr marL="342900" indent="-342900" algn="l">
              <a:spcBef>
                <a:spcPts val="3200"/>
              </a:spcBef>
              <a:defRPr sz="2800"/>
            </a:pPr>
            <a:r>
              <a:t>As the world loses social capital, we need to reimagine how to foster it again. Congregations have both bridging and bonding ties.</a:t>
            </a:r>
          </a:p>
          <a:p>
            <a:pPr marL="342900" indent="-342900" algn="l">
              <a:spcBef>
                <a:spcPts val="3200"/>
              </a:spcBef>
              <a:defRPr sz="2800"/>
            </a:pPr>
            <a:r>
              <a:t>Cultivate spaces for making meaning - intergenerational, affinity, support, serving.</a:t>
            </a:r>
          </a:p>
          <a:p>
            <a:pPr marL="342900" indent="-342900" algn="l">
              <a:spcBef>
                <a:spcPts val="3200"/>
              </a:spcBef>
              <a:defRPr sz="2800"/>
            </a:pPr>
            <a:r>
              <a:t>Learning communities, or communities of practice, where different ideas are welcome and people are accepted.</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4" name="download.jpg" descr="download.jpg"/>
          <p:cNvPicPr>
            <a:picLocks noChangeAspect="1"/>
          </p:cNvPicPr>
          <p:nvPr/>
        </p:nvPicPr>
        <p:blipFill>
          <a:blip r:embed="rId2">
            <a:extLst/>
          </a:blip>
          <a:stretch>
            <a:fillRect/>
          </a:stretch>
        </p:blipFill>
        <p:spPr>
          <a:xfrm>
            <a:off x="2629839" y="228600"/>
            <a:ext cx="7197726" cy="3598863"/>
          </a:xfrm>
          <a:prstGeom prst="rect">
            <a:avLst/>
          </a:prstGeom>
          <a:ln w="12700">
            <a:miter lim="400000"/>
          </a:ln>
        </p:spPr>
      </p:pic>
      <p:sp>
        <p:nvSpPr>
          <p:cNvPr id="425" name="Learning"/>
          <p:cNvSpPr txBox="1"/>
          <p:nvPr>
            <p:ph type="title"/>
          </p:nvPr>
        </p:nvSpPr>
        <p:spPr>
          <a:xfrm>
            <a:off x="1151552" y="1647370"/>
            <a:ext cx="11099803" cy="2159002"/>
          </a:xfrm>
          <a:prstGeom prst="rect">
            <a:avLst/>
          </a:prstGeom>
        </p:spPr>
        <p:txBody>
          <a:bodyPr/>
          <a:lstStyle>
            <a:lvl1pPr>
              <a:defRPr b="1"/>
            </a:lvl1pPr>
          </a:lstStyle>
          <a:p>
            <a:pPr/>
            <a:r>
              <a:t>Learning</a:t>
            </a:r>
          </a:p>
        </p:txBody>
      </p:sp>
      <p:sp>
        <p:nvSpPr>
          <p:cNvPr id="426" name="Learning has been part of congregations for centuries. How do we integrate it into all areas of congregational life, not just “education hour”?…"/>
          <p:cNvSpPr txBox="1"/>
          <p:nvPr>
            <p:ph type="body" idx="4294967295"/>
          </p:nvPr>
        </p:nvSpPr>
        <p:spPr>
          <a:xfrm>
            <a:off x="880463" y="2864496"/>
            <a:ext cx="11641981" cy="6286503"/>
          </a:xfrm>
          <a:prstGeom prst="rect">
            <a:avLst/>
          </a:prstGeom>
        </p:spPr>
        <p:txBody>
          <a:bodyPr/>
          <a:lstStyle/>
          <a:p>
            <a:pPr marL="342900" indent="-342900" algn="l">
              <a:spcBef>
                <a:spcPts val="3200"/>
              </a:spcBef>
              <a:defRPr sz="2800"/>
            </a:pPr>
            <a:r>
              <a:t>Learning has been part of congregations for centuries. How do we integrate it into all areas of congregational life, not just “education hour”?</a:t>
            </a:r>
          </a:p>
          <a:p>
            <a:pPr marL="342900" indent="-342900" algn="l">
              <a:spcBef>
                <a:spcPts val="3200"/>
              </a:spcBef>
              <a:defRPr sz="2800"/>
            </a:pPr>
            <a:r>
              <a:t>We have current practices that can be reimagined around collaborative learning.</a:t>
            </a:r>
          </a:p>
          <a:p>
            <a:pPr marL="342900" indent="-342900" algn="l">
              <a:spcBef>
                <a:spcPts val="3200"/>
              </a:spcBef>
              <a:defRPr sz="2800"/>
            </a:pPr>
            <a:r>
              <a:t>Learning needs home (community), edge (aspiration), and groove (pattern) because learning involves risk, vulnerability, and a preferred future. Can congregations cultivate cultures of learning across the lifespan?</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8" name="download-2 copy.jpg" descr="download-2 copy.jpg"/>
          <p:cNvPicPr>
            <a:picLocks noChangeAspect="1"/>
          </p:cNvPicPr>
          <p:nvPr/>
        </p:nvPicPr>
        <p:blipFill>
          <a:blip r:embed="rId2">
            <a:extLst/>
          </a:blip>
          <a:stretch>
            <a:fillRect/>
          </a:stretch>
        </p:blipFill>
        <p:spPr>
          <a:xfrm>
            <a:off x="3085321" y="738931"/>
            <a:ext cx="3810003" cy="2133602"/>
          </a:xfrm>
          <a:prstGeom prst="rect">
            <a:avLst/>
          </a:prstGeom>
          <a:ln w="12700">
            <a:miter lim="400000"/>
          </a:ln>
        </p:spPr>
      </p:pic>
      <p:pic>
        <p:nvPicPr>
          <p:cNvPr id="429" name="download-2 copy.jpg" descr="download-2 copy.jpg"/>
          <p:cNvPicPr>
            <a:picLocks noChangeAspect="1"/>
          </p:cNvPicPr>
          <p:nvPr/>
        </p:nvPicPr>
        <p:blipFill>
          <a:blip r:embed="rId2">
            <a:extLst/>
          </a:blip>
          <a:stretch>
            <a:fillRect/>
          </a:stretch>
        </p:blipFill>
        <p:spPr>
          <a:xfrm>
            <a:off x="6894803" y="738931"/>
            <a:ext cx="3810002" cy="2133602"/>
          </a:xfrm>
          <a:prstGeom prst="rect">
            <a:avLst/>
          </a:prstGeom>
          <a:ln w="12700">
            <a:miter lim="400000"/>
          </a:ln>
        </p:spPr>
      </p:pic>
      <p:sp>
        <p:nvSpPr>
          <p:cNvPr id="430" name="Encountering Difference"/>
          <p:cNvSpPr txBox="1"/>
          <p:nvPr>
            <p:ph type="title"/>
          </p:nvPr>
        </p:nvSpPr>
        <p:spPr>
          <a:xfrm>
            <a:off x="952498" y="726231"/>
            <a:ext cx="11099803" cy="2159002"/>
          </a:xfrm>
          <a:prstGeom prst="rect">
            <a:avLst/>
          </a:prstGeom>
        </p:spPr>
        <p:txBody>
          <a:bodyPr/>
          <a:lstStyle>
            <a:lvl1pPr defTabSz="531622">
              <a:defRPr sz="7400"/>
            </a:lvl1pPr>
          </a:lstStyle>
          <a:p>
            <a:pPr/>
            <a:r>
              <a:t>Encountering Difference</a:t>
            </a:r>
          </a:p>
        </p:txBody>
      </p:sp>
      <p:sp>
        <p:nvSpPr>
          <p:cNvPr id="431" name="We have a theology for unity with diversity - triune God and body of Christ.…"/>
          <p:cNvSpPr txBox="1"/>
          <p:nvPr>
            <p:ph type="body" idx="4294967295"/>
          </p:nvPr>
        </p:nvSpPr>
        <p:spPr>
          <a:xfrm>
            <a:off x="952499" y="2590800"/>
            <a:ext cx="11099803" cy="6286500"/>
          </a:xfrm>
          <a:prstGeom prst="rect">
            <a:avLst/>
          </a:prstGeom>
        </p:spPr>
        <p:txBody>
          <a:bodyPr/>
          <a:lstStyle/>
          <a:p>
            <a:pPr marL="342900" indent="-342900" algn="l">
              <a:spcBef>
                <a:spcPts val="3200"/>
              </a:spcBef>
              <a:defRPr sz="2800"/>
            </a:pPr>
            <a:r>
              <a:t>We have a theology for unity with diversity - triune God and body of Christ.</a:t>
            </a:r>
          </a:p>
          <a:p>
            <a:pPr marL="342900" indent="-342900" algn="l">
              <a:spcBef>
                <a:spcPts val="3200"/>
              </a:spcBef>
              <a:defRPr sz="2800"/>
            </a:pPr>
            <a:r>
              <a:t>Christianity is embodied and translatable into all cultures. </a:t>
            </a:r>
          </a:p>
          <a:p>
            <a:pPr marL="342900" indent="-342900" algn="l">
              <a:spcBef>
                <a:spcPts val="3200"/>
              </a:spcBef>
              <a:defRPr sz="2800"/>
            </a:pPr>
            <a:r>
              <a:t>God calls us to love God and our neighbor.</a:t>
            </a:r>
          </a:p>
          <a:p>
            <a:pPr marL="342900" indent="-342900" algn="l">
              <a:spcBef>
                <a:spcPts val="3200"/>
              </a:spcBef>
              <a:defRPr sz="2800"/>
            </a:pPr>
            <a:r>
              <a:t>Can rethink practices and equip people to encounter difference in the world around them.</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3" name="Minority Posture"/>
          <p:cNvSpPr txBox="1"/>
          <p:nvPr>
            <p:ph type="title"/>
          </p:nvPr>
        </p:nvSpPr>
        <p:spPr>
          <a:xfrm>
            <a:off x="8740450" y="6374881"/>
            <a:ext cx="3831061" cy="2758202"/>
          </a:xfrm>
          <a:prstGeom prst="rect">
            <a:avLst/>
          </a:prstGeom>
        </p:spPr>
        <p:txBody>
          <a:bodyPr/>
          <a:lstStyle>
            <a:lvl1pPr defTabSz="525779">
              <a:defRPr sz="7300"/>
            </a:lvl1pPr>
          </a:lstStyle>
          <a:p>
            <a:pPr/>
            <a:r>
              <a:t>Minority Posture</a:t>
            </a:r>
          </a:p>
        </p:txBody>
      </p:sp>
      <p:sp>
        <p:nvSpPr>
          <p:cNvPr id="434" name="Abundant life is a vision for all of creation.…"/>
          <p:cNvSpPr txBox="1"/>
          <p:nvPr>
            <p:ph type="body" sz="quarter" idx="4294967295"/>
          </p:nvPr>
        </p:nvSpPr>
        <p:spPr>
          <a:xfrm>
            <a:off x="338525" y="6434234"/>
            <a:ext cx="8212205" cy="2443067"/>
          </a:xfrm>
          <a:prstGeom prst="rect">
            <a:avLst/>
          </a:prstGeom>
        </p:spPr>
        <p:txBody>
          <a:bodyPr/>
          <a:lstStyle/>
          <a:p>
            <a:pPr marL="342900" indent="-342900" algn="l">
              <a:spcBef>
                <a:spcPts val="3200"/>
              </a:spcBef>
              <a:defRPr sz="2800"/>
            </a:pPr>
            <a:r>
              <a:t>Abundant life is a vision for all of creation.</a:t>
            </a:r>
          </a:p>
          <a:p>
            <a:pPr marL="342900" indent="-342900" algn="l">
              <a:spcBef>
                <a:spcPts val="3200"/>
              </a:spcBef>
              <a:defRPr sz="2800"/>
            </a:pPr>
            <a:r>
              <a:t>Christianity is rooted in relationships.</a:t>
            </a:r>
          </a:p>
          <a:p>
            <a:pPr marL="342900" indent="-342900" algn="l">
              <a:spcBef>
                <a:spcPts val="3200"/>
              </a:spcBef>
              <a:defRPr sz="2800"/>
            </a:pPr>
            <a:r>
              <a:t>(re)Discover our own distinctiveness.</a:t>
            </a:r>
          </a:p>
        </p:txBody>
      </p:sp>
      <p:pic>
        <p:nvPicPr>
          <p:cNvPr id="435" name="pluralism-quote-002.png" descr="pluralism-quote-002.png"/>
          <p:cNvPicPr>
            <a:picLocks noChangeAspect="1"/>
          </p:cNvPicPr>
          <p:nvPr/>
        </p:nvPicPr>
        <p:blipFill>
          <a:blip r:embed="rId2">
            <a:extLst/>
          </a:blip>
          <a:stretch>
            <a:fillRect/>
          </a:stretch>
        </p:blipFill>
        <p:spPr>
          <a:xfrm>
            <a:off x="27862" y="35961"/>
            <a:ext cx="12949077" cy="6015057"/>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Learning from the Future"/>
          <p:cNvSpPr txBox="1"/>
          <p:nvPr>
            <p:ph type="title"/>
          </p:nvPr>
        </p:nvSpPr>
        <p:spPr>
          <a:prstGeom prst="rect">
            <a:avLst/>
          </a:prstGeom>
        </p:spPr>
        <p:txBody>
          <a:bodyPr/>
          <a:lstStyle>
            <a:lvl1pPr defTabSz="514094">
              <a:defRPr sz="7200"/>
            </a:lvl1pPr>
          </a:lstStyle>
          <a:p>
            <a:pPr/>
            <a:r>
              <a:t>Learning from the Future</a:t>
            </a:r>
          </a:p>
        </p:txBody>
      </p:sp>
      <p:grpSp>
        <p:nvGrpSpPr>
          <p:cNvPr id="440" name="shutterstock_211212046.jpg"/>
          <p:cNvGrpSpPr/>
          <p:nvPr/>
        </p:nvGrpSpPr>
        <p:grpSpPr>
          <a:xfrm>
            <a:off x="2272554" y="2811738"/>
            <a:ext cx="8459693" cy="5781125"/>
            <a:chOff x="0" y="0"/>
            <a:chExt cx="8459692" cy="5781124"/>
          </a:xfrm>
        </p:grpSpPr>
        <p:pic>
          <p:nvPicPr>
            <p:cNvPr id="438" name="shutterstock_211212046.jpg" descr="shutterstock_211212046.jpg"/>
            <p:cNvPicPr>
              <a:picLocks noChangeAspect="1"/>
            </p:cNvPicPr>
            <p:nvPr/>
          </p:nvPicPr>
          <p:blipFill>
            <a:blip r:embed="rId2">
              <a:extLst/>
            </a:blip>
            <a:stretch>
              <a:fillRect/>
            </a:stretch>
          </p:blipFill>
          <p:spPr>
            <a:xfrm>
              <a:off x="127000" y="88900"/>
              <a:ext cx="8205694" cy="5450925"/>
            </a:xfrm>
            <a:prstGeom prst="rect">
              <a:avLst/>
            </a:prstGeom>
            <a:ln w="12700" cap="flat">
              <a:noFill/>
              <a:miter lim="400000"/>
            </a:ln>
            <a:effectLst/>
          </p:spPr>
        </p:pic>
        <p:pic>
          <p:nvPicPr>
            <p:cNvPr id="439" name="shutterstock_211212046.jpg" descr="shutterstock_211212046.jpg"/>
            <p:cNvPicPr>
              <a:picLocks noChangeAspect="1"/>
            </p:cNvPicPr>
            <p:nvPr/>
          </p:nvPicPr>
          <p:blipFill>
            <a:blip r:embed="rId3">
              <a:extLst/>
            </a:blip>
            <a:stretch>
              <a:fillRect/>
            </a:stretch>
          </p:blipFill>
          <p:spPr>
            <a:xfrm>
              <a:off x="0" y="0"/>
              <a:ext cx="8459694" cy="578112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2" name="Identify one complex challenge"/>
          <p:cNvSpPr txBox="1"/>
          <p:nvPr>
            <p:ph type="title"/>
          </p:nvPr>
        </p:nvSpPr>
        <p:spPr>
          <a:prstGeom prst="rect">
            <a:avLst/>
          </a:prstGeom>
        </p:spPr>
        <p:txBody>
          <a:bodyPr/>
          <a:lstStyle/>
          <a:p>
            <a:pPr defTabSz="457200">
              <a:defRPr b="1" sz="3000">
                <a:latin typeface="+mn-lt"/>
                <a:ea typeface="+mn-ea"/>
                <a:cs typeface="+mn-cs"/>
                <a:sym typeface="Helvetica Neue"/>
              </a:defRPr>
            </a:pPr>
            <a:r>
              <a:t>Identify one complex challenge</a:t>
            </a:r>
            <a:r>
              <a:rPr b="0"/>
              <a:t> </a:t>
            </a:r>
          </a:p>
        </p:txBody>
      </p:sp>
      <p:pic>
        <p:nvPicPr>
          <p:cNvPr id="443" name="1c54de472b38798c49d07046574cafa8.jpg" descr="1c54de472b38798c49d07046574cafa8.jpg"/>
          <p:cNvPicPr>
            <a:picLocks noChangeAspect="1"/>
          </p:cNvPicPr>
          <p:nvPr/>
        </p:nvPicPr>
        <p:blipFill>
          <a:blip r:embed="rId2">
            <a:extLst/>
          </a:blip>
          <a:stretch>
            <a:fillRect/>
          </a:stretch>
        </p:blipFill>
        <p:spPr>
          <a:xfrm rot="5280000">
            <a:off x="4824808" y="1310813"/>
            <a:ext cx="5855841" cy="7807788"/>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5" name="As you reflect on your complex challenge,…"/>
          <p:cNvSpPr txBox="1"/>
          <p:nvPr>
            <p:ph type="title"/>
          </p:nvPr>
        </p:nvSpPr>
        <p:spPr>
          <a:xfrm>
            <a:off x="952499" y="254000"/>
            <a:ext cx="11376325" cy="2159000"/>
          </a:xfrm>
          <a:prstGeom prst="rect">
            <a:avLst/>
          </a:prstGeom>
        </p:spPr>
        <p:txBody>
          <a:bodyPr/>
          <a:lstStyle/>
          <a:p>
            <a:pPr defTabSz="457200">
              <a:defRPr sz="3000">
                <a:latin typeface="+mn-lt"/>
                <a:ea typeface="+mn-ea"/>
                <a:cs typeface="+mn-cs"/>
                <a:sym typeface="Helvetica Neue"/>
              </a:defRPr>
            </a:pPr>
            <a:r>
              <a:t>As you reflect on your complex challenge, </a:t>
            </a:r>
          </a:p>
          <a:p>
            <a:pPr defTabSz="457200">
              <a:defRPr b="1" sz="3000">
                <a:latin typeface="+mn-lt"/>
                <a:ea typeface="+mn-ea"/>
                <a:cs typeface="+mn-cs"/>
                <a:sym typeface="Helvetica Neue"/>
              </a:defRPr>
            </a:pPr>
            <a:r>
              <a:t>make a list of 8-10 assumptions </a:t>
            </a:r>
            <a:r>
              <a:rPr b="0"/>
              <a:t>you have about your challenge.</a:t>
            </a:r>
          </a:p>
        </p:txBody>
      </p:sp>
      <p:sp>
        <p:nvSpPr>
          <p:cNvPr id="446" name="1.…"/>
          <p:cNvSpPr txBox="1"/>
          <p:nvPr/>
        </p:nvSpPr>
        <p:spPr>
          <a:xfrm>
            <a:off x="1180602" y="2059780"/>
            <a:ext cx="4616205" cy="63846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457200">
              <a:defRPr b="1" sz="3100">
                <a:latin typeface="+mn-lt"/>
                <a:ea typeface="+mn-ea"/>
                <a:cs typeface="+mn-cs"/>
                <a:sym typeface="Helvetica Neue"/>
              </a:defRPr>
            </a:pPr>
            <a:r>
              <a:t>1.</a:t>
            </a:r>
          </a:p>
          <a:p>
            <a:pPr defTabSz="457200">
              <a:defRPr b="1" sz="3100">
                <a:latin typeface="+mn-lt"/>
                <a:ea typeface="+mn-ea"/>
                <a:cs typeface="+mn-cs"/>
                <a:sym typeface="Helvetica Neue"/>
              </a:defRPr>
            </a:pPr>
            <a:r>
              <a:t>2.</a:t>
            </a:r>
          </a:p>
          <a:p>
            <a:pPr defTabSz="457200">
              <a:defRPr b="1" sz="3100">
                <a:latin typeface="+mn-lt"/>
                <a:ea typeface="+mn-ea"/>
                <a:cs typeface="+mn-cs"/>
                <a:sym typeface="Helvetica Neue"/>
              </a:defRPr>
            </a:pPr>
            <a:r>
              <a:t>3.</a:t>
            </a:r>
          </a:p>
          <a:p>
            <a:pPr defTabSz="457200">
              <a:defRPr b="1" sz="3100">
                <a:latin typeface="+mn-lt"/>
                <a:ea typeface="+mn-ea"/>
                <a:cs typeface="+mn-cs"/>
                <a:sym typeface="Helvetica Neue"/>
              </a:defRPr>
            </a:pPr>
            <a:r>
              <a:t>4.</a:t>
            </a:r>
          </a:p>
          <a:p>
            <a:pPr defTabSz="457200">
              <a:defRPr b="1" sz="3100">
                <a:latin typeface="+mn-lt"/>
                <a:ea typeface="+mn-ea"/>
                <a:cs typeface="+mn-cs"/>
                <a:sym typeface="Helvetica Neue"/>
              </a:defRPr>
            </a:pPr>
            <a:r>
              <a:t>5.</a:t>
            </a:r>
          </a:p>
          <a:p>
            <a:pPr defTabSz="457200">
              <a:defRPr b="1" sz="3100">
                <a:latin typeface="+mn-lt"/>
                <a:ea typeface="+mn-ea"/>
                <a:cs typeface="+mn-cs"/>
                <a:sym typeface="Helvetica Neue"/>
              </a:defRPr>
            </a:pPr>
            <a:r>
              <a:t>6.</a:t>
            </a:r>
          </a:p>
          <a:p>
            <a:pPr defTabSz="457200">
              <a:defRPr b="1" sz="3100">
                <a:latin typeface="+mn-lt"/>
                <a:ea typeface="+mn-ea"/>
                <a:cs typeface="+mn-cs"/>
                <a:sym typeface="Helvetica Neue"/>
              </a:defRPr>
            </a:pPr>
            <a:r>
              <a:t>7.</a:t>
            </a:r>
          </a:p>
          <a:p>
            <a:pPr defTabSz="457200">
              <a:defRPr b="1" sz="3100">
                <a:latin typeface="+mn-lt"/>
                <a:ea typeface="+mn-ea"/>
                <a:cs typeface="+mn-cs"/>
                <a:sym typeface="Helvetica Neue"/>
              </a:defRPr>
            </a:pPr>
            <a:r>
              <a:t>8.</a:t>
            </a:r>
          </a:p>
          <a:p>
            <a:pPr defTabSz="457200">
              <a:defRPr b="1" sz="3100">
                <a:latin typeface="+mn-lt"/>
                <a:ea typeface="+mn-ea"/>
                <a:cs typeface="+mn-cs"/>
                <a:sym typeface="Helvetica Neue"/>
              </a:defRPr>
            </a:pPr>
            <a:r>
              <a:t>9.</a:t>
            </a:r>
          </a:p>
          <a:p>
            <a:pPr defTabSz="457200">
              <a:defRPr b="1" sz="3100">
                <a:latin typeface="+mn-lt"/>
                <a:ea typeface="+mn-ea"/>
                <a:cs typeface="+mn-cs"/>
                <a:sym typeface="Helvetica Neue"/>
              </a:defRPr>
            </a:pPr>
            <a:r>
              <a:t>10.</a:t>
            </a:r>
          </a:p>
        </p:txBody>
      </p:sp>
      <p:pic>
        <p:nvPicPr>
          <p:cNvPr id="447" name="images.jpg" descr="images.jpg"/>
          <p:cNvPicPr>
            <a:picLocks noChangeAspect="1"/>
          </p:cNvPicPr>
          <p:nvPr/>
        </p:nvPicPr>
        <p:blipFill>
          <a:blip r:embed="rId2">
            <a:extLst/>
          </a:blip>
          <a:stretch>
            <a:fillRect/>
          </a:stretch>
        </p:blipFill>
        <p:spPr>
          <a:xfrm>
            <a:off x="9427319" y="6792962"/>
            <a:ext cx="3035302" cy="2679702"/>
          </a:xfrm>
          <a:prstGeom prst="rect">
            <a:avLst/>
          </a:prstGeom>
          <a:ln w="12700">
            <a:miter lim="400000"/>
          </a:ln>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9" name="download.jpg" descr="download.jpg"/>
          <p:cNvPicPr>
            <a:picLocks noChangeAspect="1"/>
          </p:cNvPicPr>
          <p:nvPr/>
        </p:nvPicPr>
        <p:blipFill>
          <a:blip r:embed="rId2">
            <a:extLst/>
          </a:blip>
          <a:stretch>
            <a:fillRect/>
          </a:stretch>
        </p:blipFill>
        <p:spPr>
          <a:xfrm>
            <a:off x="498673" y="745331"/>
            <a:ext cx="3263902" cy="2489201"/>
          </a:xfrm>
          <a:prstGeom prst="rect">
            <a:avLst/>
          </a:prstGeom>
          <a:ln w="12700">
            <a:miter lim="400000"/>
          </a:ln>
        </p:spPr>
      </p:pic>
      <p:sp>
        <p:nvSpPr>
          <p:cNvPr id="450" name="Name 6-9 obstacles that get in the way of you addressing your challenge."/>
          <p:cNvSpPr txBox="1"/>
          <p:nvPr>
            <p:ph type="title"/>
          </p:nvPr>
        </p:nvSpPr>
        <p:spPr>
          <a:xfrm>
            <a:off x="3672582" y="254000"/>
            <a:ext cx="8379719" cy="2159000"/>
          </a:xfrm>
          <a:prstGeom prst="rect">
            <a:avLst/>
          </a:prstGeom>
        </p:spPr>
        <p:txBody>
          <a:bodyPr/>
          <a:lstStyle/>
          <a:p>
            <a:pPr algn="r" defTabSz="457200">
              <a:defRPr sz="3000">
                <a:latin typeface="+mn-lt"/>
                <a:ea typeface="+mn-ea"/>
                <a:cs typeface="+mn-cs"/>
                <a:sym typeface="Helvetica Neue"/>
              </a:defRPr>
            </a:pPr>
            <a:r>
              <a:t>Name</a:t>
            </a:r>
            <a:r>
              <a:rPr b="1"/>
              <a:t> 6-9 obstacles </a:t>
            </a:r>
            <a:r>
              <a:t>that get in the way of you addressing your challenge.</a:t>
            </a:r>
          </a:p>
        </p:txBody>
      </p:sp>
      <p:sp>
        <p:nvSpPr>
          <p:cNvPr id="451" name="How do those obstacles make you feel?"/>
          <p:cNvSpPr txBox="1"/>
          <p:nvPr/>
        </p:nvSpPr>
        <p:spPr>
          <a:xfrm>
            <a:off x="7750347" y="4660900"/>
            <a:ext cx="4616204"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457200">
              <a:defRPr sz="3000">
                <a:latin typeface="+mn-lt"/>
                <a:ea typeface="+mn-ea"/>
                <a:cs typeface="+mn-cs"/>
                <a:sym typeface="Helvetica Neue"/>
              </a:defRPr>
            </a:lvl1pPr>
          </a:lstStyle>
          <a:p>
            <a:pPr/>
            <a:r>
              <a:t>How do those obstacles make you feel?</a:t>
            </a:r>
          </a:p>
        </p:txBody>
      </p:sp>
      <p:sp>
        <p:nvSpPr>
          <p:cNvPr id="452" name="1.…"/>
          <p:cNvSpPr txBox="1"/>
          <p:nvPr/>
        </p:nvSpPr>
        <p:spPr>
          <a:xfrm>
            <a:off x="1599702" y="3101180"/>
            <a:ext cx="4616205" cy="63846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457200">
              <a:defRPr b="1" sz="3100">
                <a:latin typeface="+mn-lt"/>
                <a:ea typeface="+mn-ea"/>
                <a:cs typeface="+mn-cs"/>
                <a:sym typeface="Helvetica Neue"/>
              </a:defRPr>
            </a:pPr>
            <a:r>
              <a:t>1.</a:t>
            </a:r>
          </a:p>
          <a:p>
            <a:pPr defTabSz="457200">
              <a:defRPr b="1" sz="3100">
                <a:latin typeface="+mn-lt"/>
                <a:ea typeface="+mn-ea"/>
                <a:cs typeface="+mn-cs"/>
                <a:sym typeface="Helvetica Neue"/>
              </a:defRPr>
            </a:pPr>
            <a:r>
              <a:t>2.</a:t>
            </a:r>
          </a:p>
          <a:p>
            <a:pPr defTabSz="457200">
              <a:defRPr b="1" sz="3100">
                <a:latin typeface="+mn-lt"/>
                <a:ea typeface="+mn-ea"/>
                <a:cs typeface="+mn-cs"/>
                <a:sym typeface="Helvetica Neue"/>
              </a:defRPr>
            </a:pPr>
            <a:r>
              <a:t>3.</a:t>
            </a:r>
          </a:p>
          <a:p>
            <a:pPr defTabSz="457200">
              <a:defRPr b="1" sz="3100">
                <a:latin typeface="+mn-lt"/>
                <a:ea typeface="+mn-ea"/>
                <a:cs typeface="+mn-cs"/>
                <a:sym typeface="Helvetica Neue"/>
              </a:defRPr>
            </a:pPr>
            <a:r>
              <a:t>4.</a:t>
            </a:r>
          </a:p>
          <a:p>
            <a:pPr defTabSz="457200">
              <a:defRPr b="1" sz="3100">
                <a:latin typeface="+mn-lt"/>
                <a:ea typeface="+mn-ea"/>
                <a:cs typeface="+mn-cs"/>
                <a:sym typeface="Helvetica Neue"/>
              </a:defRPr>
            </a:pPr>
            <a:r>
              <a:t>5.</a:t>
            </a:r>
          </a:p>
          <a:p>
            <a:pPr defTabSz="457200">
              <a:defRPr b="1" sz="3100">
                <a:latin typeface="+mn-lt"/>
                <a:ea typeface="+mn-ea"/>
                <a:cs typeface="+mn-cs"/>
                <a:sym typeface="Helvetica Neue"/>
              </a:defRPr>
            </a:pPr>
            <a:r>
              <a:t>6.</a:t>
            </a:r>
          </a:p>
          <a:p>
            <a:pPr defTabSz="457200">
              <a:defRPr b="1" sz="3100">
                <a:latin typeface="+mn-lt"/>
                <a:ea typeface="+mn-ea"/>
                <a:cs typeface="+mn-cs"/>
                <a:sym typeface="Helvetica Neue"/>
              </a:defRPr>
            </a:pPr>
            <a:r>
              <a:t>7.</a:t>
            </a:r>
          </a:p>
          <a:p>
            <a:pPr defTabSz="457200">
              <a:defRPr b="1" sz="3100">
                <a:latin typeface="+mn-lt"/>
                <a:ea typeface="+mn-ea"/>
                <a:cs typeface="+mn-cs"/>
                <a:sym typeface="Helvetica Neue"/>
              </a:defRPr>
            </a:pPr>
            <a:r>
              <a:t>8.</a:t>
            </a:r>
          </a:p>
          <a:p>
            <a:pPr defTabSz="457200">
              <a:defRPr b="1" sz="3100">
                <a:latin typeface="+mn-lt"/>
                <a:ea typeface="+mn-ea"/>
                <a:cs typeface="+mn-cs"/>
                <a:sym typeface="Helvetica Neue"/>
              </a:defRPr>
            </a:pPr>
            <a:r>
              <a:t>9.</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 name="Imagine possibilities."/>
          <p:cNvSpPr txBox="1"/>
          <p:nvPr>
            <p:ph type="title"/>
          </p:nvPr>
        </p:nvSpPr>
        <p:spPr>
          <a:xfrm>
            <a:off x="8356599" y="254000"/>
            <a:ext cx="4171207" cy="2159000"/>
          </a:xfrm>
          <a:prstGeom prst="rect">
            <a:avLst/>
          </a:prstGeom>
        </p:spPr>
        <p:txBody>
          <a:bodyPr/>
          <a:lstStyle>
            <a:lvl1pPr defTabSz="457200">
              <a:defRPr b="1" sz="3000">
                <a:latin typeface="+mn-lt"/>
                <a:ea typeface="+mn-ea"/>
                <a:cs typeface="+mn-cs"/>
                <a:sym typeface="Helvetica Neue"/>
              </a:defRPr>
            </a:lvl1pPr>
          </a:lstStyle>
          <a:p>
            <a:pPr/>
            <a:r>
              <a:t>Imagine possibilities.</a:t>
            </a:r>
          </a:p>
        </p:txBody>
      </p:sp>
      <p:sp>
        <p:nvSpPr>
          <p:cNvPr id="455" name="List 10 of the…"/>
          <p:cNvSpPr txBox="1"/>
          <p:nvPr/>
        </p:nvSpPr>
        <p:spPr>
          <a:xfrm>
            <a:off x="1409202" y="254000"/>
            <a:ext cx="4616205"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457200">
              <a:defRPr b="1" sz="3000">
                <a:latin typeface="+mn-lt"/>
                <a:ea typeface="+mn-ea"/>
                <a:cs typeface="+mn-cs"/>
                <a:sym typeface="Helvetica Neue"/>
              </a:defRPr>
            </a:pPr>
            <a:r>
              <a:t>List 10 of the </a:t>
            </a:r>
          </a:p>
          <a:p>
            <a:pPr defTabSz="457200">
              <a:defRPr b="1" sz="3000">
                <a:latin typeface="+mn-lt"/>
                <a:ea typeface="+mn-ea"/>
                <a:cs typeface="+mn-cs"/>
                <a:sym typeface="Helvetica Neue"/>
              </a:defRPr>
            </a:pPr>
            <a:r>
              <a:t>worst outcomes.</a:t>
            </a:r>
          </a:p>
        </p:txBody>
      </p:sp>
      <p:sp>
        <p:nvSpPr>
          <p:cNvPr id="456" name="1.…"/>
          <p:cNvSpPr txBox="1"/>
          <p:nvPr/>
        </p:nvSpPr>
        <p:spPr>
          <a:xfrm>
            <a:off x="1180602" y="2059780"/>
            <a:ext cx="4616205" cy="63846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457200">
              <a:defRPr b="1" sz="3100">
                <a:latin typeface="+mn-lt"/>
                <a:ea typeface="+mn-ea"/>
                <a:cs typeface="+mn-cs"/>
                <a:sym typeface="Helvetica Neue"/>
              </a:defRPr>
            </a:pPr>
            <a:r>
              <a:t>1.</a:t>
            </a:r>
          </a:p>
          <a:p>
            <a:pPr defTabSz="457200">
              <a:defRPr b="1" sz="3100">
                <a:latin typeface="+mn-lt"/>
                <a:ea typeface="+mn-ea"/>
                <a:cs typeface="+mn-cs"/>
                <a:sym typeface="Helvetica Neue"/>
              </a:defRPr>
            </a:pPr>
            <a:r>
              <a:t>2.</a:t>
            </a:r>
          </a:p>
          <a:p>
            <a:pPr defTabSz="457200">
              <a:defRPr b="1" sz="3100">
                <a:latin typeface="+mn-lt"/>
                <a:ea typeface="+mn-ea"/>
                <a:cs typeface="+mn-cs"/>
                <a:sym typeface="Helvetica Neue"/>
              </a:defRPr>
            </a:pPr>
            <a:r>
              <a:t>3.</a:t>
            </a:r>
          </a:p>
          <a:p>
            <a:pPr defTabSz="457200">
              <a:defRPr b="1" sz="3100">
                <a:latin typeface="+mn-lt"/>
                <a:ea typeface="+mn-ea"/>
                <a:cs typeface="+mn-cs"/>
                <a:sym typeface="Helvetica Neue"/>
              </a:defRPr>
            </a:pPr>
            <a:r>
              <a:t>4.</a:t>
            </a:r>
          </a:p>
          <a:p>
            <a:pPr defTabSz="457200">
              <a:defRPr b="1" sz="3100">
                <a:latin typeface="+mn-lt"/>
                <a:ea typeface="+mn-ea"/>
                <a:cs typeface="+mn-cs"/>
                <a:sym typeface="Helvetica Neue"/>
              </a:defRPr>
            </a:pPr>
            <a:r>
              <a:t>5.</a:t>
            </a:r>
          </a:p>
          <a:p>
            <a:pPr defTabSz="457200">
              <a:defRPr b="1" sz="3100">
                <a:latin typeface="+mn-lt"/>
                <a:ea typeface="+mn-ea"/>
                <a:cs typeface="+mn-cs"/>
                <a:sym typeface="Helvetica Neue"/>
              </a:defRPr>
            </a:pPr>
            <a:r>
              <a:t>6.</a:t>
            </a:r>
          </a:p>
          <a:p>
            <a:pPr defTabSz="457200">
              <a:defRPr b="1" sz="3100">
                <a:latin typeface="+mn-lt"/>
                <a:ea typeface="+mn-ea"/>
                <a:cs typeface="+mn-cs"/>
                <a:sym typeface="Helvetica Neue"/>
              </a:defRPr>
            </a:pPr>
            <a:r>
              <a:t>7.</a:t>
            </a:r>
          </a:p>
          <a:p>
            <a:pPr defTabSz="457200">
              <a:defRPr b="1" sz="3100">
                <a:latin typeface="+mn-lt"/>
                <a:ea typeface="+mn-ea"/>
                <a:cs typeface="+mn-cs"/>
                <a:sym typeface="Helvetica Neue"/>
              </a:defRPr>
            </a:pPr>
            <a:r>
              <a:t>8.</a:t>
            </a:r>
          </a:p>
          <a:p>
            <a:pPr defTabSz="457200">
              <a:defRPr b="1" sz="3100">
                <a:latin typeface="+mn-lt"/>
                <a:ea typeface="+mn-ea"/>
                <a:cs typeface="+mn-cs"/>
                <a:sym typeface="Helvetica Neue"/>
              </a:defRPr>
            </a:pPr>
            <a:r>
              <a:t>9.</a:t>
            </a:r>
          </a:p>
          <a:p>
            <a:pPr defTabSz="457200">
              <a:defRPr b="1" sz="3100">
                <a:latin typeface="+mn-lt"/>
                <a:ea typeface="+mn-ea"/>
                <a:cs typeface="+mn-cs"/>
                <a:sym typeface="Helvetica Neue"/>
              </a:defRPr>
            </a:pPr>
            <a:r>
              <a:t>10.</a:t>
            </a:r>
          </a:p>
        </p:txBody>
      </p:sp>
      <p:sp>
        <p:nvSpPr>
          <p:cNvPr id="457" name="1.…"/>
          <p:cNvSpPr txBox="1"/>
          <p:nvPr/>
        </p:nvSpPr>
        <p:spPr>
          <a:xfrm>
            <a:off x="7270501" y="2059780"/>
            <a:ext cx="4616204" cy="63846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457200">
              <a:defRPr b="1" sz="3100">
                <a:latin typeface="+mn-lt"/>
                <a:ea typeface="+mn-ea"/>
                <a:cs typeface="+mn-cs"/>
                <a:sym typeface="Helvetica Neue"/>
              </a:defRPr>
            </a:pPr>
            <a:r>
              <a:t>1.</a:t>
            </a:r>
          </a:p>
          <a:p>
            <a:pPr defTabSz="457200">
              <a:defRPr b="1" sz="3100">
                <a:latin typeface="+mn-lt"/>
                <a:ea typeface="+mn-ea"/>
                <a:cs typeface="+mn-cs"/>
                <a:sym typeface="Helvetica Neue"/>
              </a:defRPr>
            </a:pPr>
            <a:r>
              <a:t>2.</a:t>
            </a:r>
          </a:p>
          <a:p>
            <a:pPr defTabSz="457200">
              <a:defRPr b="1" sz="3100">
                <a:latin typeface="+mn-lt"/>
                <a:ea typeface="+mn-ea"/>
                <a:cs typeface="+mn-cs"/>
                <a:sym typeface="Helvetica Neue"/>
              </a:defRPr>
            </a:pPr>
            <a:r>
              <a:t>3.</a:t>
            </a:r>
          </a:p>
          <a:p>
            <a:pPr defTabSz="457200">
              <a:defRPr b="1" sz="3100">
                <a:latin typeface="+mn-lt"/>
                <a:ea typeface="+mn-ea"/>
                <a:cs typeface="+mn-cs"/>
                <a:sym typeface="Helvetica Neue"/>
              </a:defRPr>
            </a:pPr>
            <a:r>
              <a:t>4.</a:t>
            </a:r>
          </a:p>
          <a:p>
            <a:pPr defTabSz="457200">
              <a:defRPr b="1" sz="3100">
                <a:latin typeface="+mn-lt"/>
                <a:ea typeface="+mn-ea"/>
                <a:cs typeface="+mn-cs"/>
                <a:sym typeface="Helvetica Neue"/>
              </a:defRPr>
            </a:pPr>
            <a:r>
              <a:t>5.</a:t>
            </a:r>
          </a:p>
          <a:p>
            <a:pPr defTabSz="457200">
              <a:defRPr b="1" sz="3100">
                <a:latin typeface="+mn-lt"/>
                <a:ea typeface="+mn-ea"/>
                <a:cs typeface="+mn-cs"/>
                <a:sym typeface="Helvetica Neue"/>
              </a:defRPr>
            </a:pPr>
            <a:r>
              <a:t>6.</a:t>
            </a:r>
          </a:p>
          <a:p>
            <a:pPr defTabSz="457200">
              <a:defRPr b="1" sz="3100">
                <a:latin typeface="+mn-lt"/>
                <a:ea typeface="+mn-ea"/>
                <a:cs typeface="+mn-cs"/>
                <a:sym typeface="Helvetica Neue"/>
              </a:defRPr>
            </a:pPr>
            <a:r>
              <a:t>7.</a:t>
            </a:r>
          </a:p>
          <a:p>
            <a:pPr defTabSz="457200">
              <a:defRPr b="1" sz="3100">
                <a:latin typeface="+mn-lt"/>
                <a:ea typeface="+mn-ea"/>
                <a:cs typeface="+mn-cs"/>
                <a:sym typeface="Helvetica Neue"/>
              </a:defRPr>
            </a:pPr>
            <a:r>
              <a:t>8.</a:t>
            </a:r>
          </a:p>
          <a:p>
            <a:pPr defTabSz="457200">
              <a:defRPr b="1" sz="3100">
                <a:latin typeface="+mn-lt"/>
                <a:ea typeface="+mn-ea"/>
                <a:cs typeface="+mn-cs"/>
                <a:sym typeface="Helvetica Neue"/>
              </a:defRPr>
            </a:pPr>
            <a:r>
              <a:t>9.</a:t>
            </a:r>
          </a:p>
          <a:p>
            <a:pPr defTabSz="457200">
              <a:defRPr b="1" sz="3100">
                <a:latin typeface="+mn-lt"/>
                <a:ea typeface="+mn-ea"/>
                <a:cs typeface="+mn-cs"/>
                <a:sym typeface="Helvetica Neue"/>
              </a:defRPr>
            </a:pPr>
            <a:r>
              <a:t>10.</a:t>
            </a:r>
          </a:p>
        </p:txBody>
      </p:sp>
      <p:pic>
        <p:nvPicPr>
          <p:cNvPr id="458" name="depositphotos_121213450-stock-illustration-big-idea-sketch-design.jpg" descr="depositphotos_121213450-stock-illustration-big-idea-sketch-design.jpg"/>
          <p:cNvPicPr>
            <a:picLocks noChangeAspect="1"/>
          </p:cNvPicPr>
          <p:nvPr/>
        </p:nvPicPr>
        <p:blipFill>
          <a:blip r:embed="rId2">
            <a:extLst/>
          </a:blip>
          <a:stretch>
            <a:fillRect/>
          </a:stretch>
        </p:blipFill>
        <p:spPr>
          <a:xfrm>
            <a:off x="6234062" y="254000"/>
            <a:ext cx="2159002" cy="2159000"/>
          </a:xfrm>
          <a:prstGeom prst="rect">
            <a:avLst/>
          </a:prstGeom>
          <a:ln w="12700">
            <a:miter lim="400000"/>
          </a:ln>
        </p:spPr>
      </p:pic>
      <p:pic>
        <p:nvPicPr>
          <p:cNvPr id="459" name="images.png" descr="images.png"/>
          <p:cNvPicPr>
            <a:picLocks noChangeAspect="1"/>
          </p:cNvPicPr>
          <p:nvPr/>
        </p:nvPicPr>
        <p:blipFill>
          <a:blip r:embed="rId3">
            <a:extLst/>
          </a:blip>
          <a:stretch>
            <a:fillRect/>
          </a:stretch>
        </p:blipFill>
        <p:spPr>
          <a:xfrm>
            <a:off x="371574" y="532581"/>
            <a:ext cx="1601838" cy="1601838"/>
          </a:xfrm>
          <a:prstGeom prst="rect">
            <a:avLst/>
          </a:prstGeom>
          <a:ln w="12700">
            <a:miter lim="400000"/>
          </a:ln>
        </p:spPr>
      </p:pic>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1" name="Learning from the future begins with our hands.…"/>
          <p:cNvSpPr txBox="1"/>
          <p:nvPr>
            <p:ph type="title"/>
          </p:nvPr>
        </p:nvSpPr>
        <p:spPr>
          <a:prstGeom prst="rect">
            <a:avLst/>
          </a:prstGeom>
        </p:spPr>
        <p:txBody>
          <a:bodyPr/>
          <a:lstStyle/>
          <a:p>
            <a:pPr defTabSz="457200">
              <a:defRPr sz="3000">
                <a:latin typeface="+mn-lt"/>
                <a:ea typeface="+mn-ea"/>
                <a:cs typeface="+mn-cs"/>
                <a:sym typeface="Helvetica Neue"/>
              </a:defRPr>
            </a:pPr>
            <a:r>
              <a:t>Learning from the future begins </a:t>
            </a:r>
            <a:r>
              <a:rPr b="1"/>
              <a:t>with our hands. </a:t>
            </a:r>
            <a:endParaRPr b="1"/>
          </a:p>
          <a:p>
            <a:pPr defTabSz="457200">
              <a:defRPr b="1" sz="3000">
                <a:latin typeface="+mn-lt"/>
                <a:ea typeface="+mn-ea"/>
                <a:cs typeface="+mn-cs"/>
                <a:sym typeface="Helvetica Neue"/>
              </a:defRPr>
            </a:pPr>
            <a:r>
              <a:t>Name 5-10 possibly actions</a:t>
            </a:r>
            <a:r>
              <a:rPr b="0"/>
              <a:t> that could address your challenge.</a:t>
            </a:r>
          </a:p>
        </p:txBody>
      </p:sp>
      <p:pic>
        <p:nvPicPr>
          <p:cNvPr id="462"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756691" y="2305297"/>
            <a:ext cx="1869372" cy="2918241"/>
          </a:xfrm>
          <a:prstGeom prst="rect">
            <a:avLst/>
          </a:prstGeom>
          <a:ln w="12700">
            <a:miter lim="400000"/>
          </a:ln>
        </p:spPr>
      </p:pic>
      <p:pic>
        <p:nvPicPr>
          <p:cNvPr id="463"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3118891" y="2330697"/>
            <a:ext cx="1836914" cy="2867570"/>
          </a:xfrm>
          <a:prstGeom prst="rect">
            <a:avLst/>
          </a:prstGeom>
          <a:ln w="12700">
            <a:miter lim="400000"/>
          </a:ln>
        </p:spPr>
      </p:pic>
      <p:pic>
        <p:nvPicPr>
          <p:cNvPr id="464"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5354091" y="2330697"/>
            <a:ext cx="1836914" cy="2867570"/>
          </a:xfrm>
          <a:prstGeom prst="rect">
            <a:avLst/>
          </a:prstGeom>
          <a:ln w="12700">
            <a:miter lim="400000"/>
          </a:ln>
        </p:spPr>
      </p:pic>
      <p:pic>
        <p:nvPicPr>
          <p:cNvPr id="465"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7589291" y="2330697"/>
            <a:ext cx="1836914" cy="2867570"/>
          </a:xfrm>
          <a:prstGeom prst="rect">
            <a:avLst/>
          </a:prstGeom>
          <a:ln w="12700">
            <a:miter lim="400000"/>
          </a:ln>
        </p:spPr>
      </p:pic>
      <p:pic>
        <p:nvPicPr>
          <p:cNvPr id="466"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9918948" y="2330697"/>
            <a:ext cx="1836912" cy="2867570"/>
          </a:xfrm>
          <a:prstGeom prst="rect">
            <a:avLst/>
          </a:prstGeom>
          <a:ln w="12700">
            <a:miter lim="400000"/>
          </a:ln>
        </p:spPr>
      </p:pic>
      <p:pic>
        <p:nvPicPr>
          <p:cNvPr id="467"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1429791" y="5416798"/>
            <a:ext cx="1836914" cy="2867569"/>
          </a:xfrm>
          <a:prstGeom prst="rect">
            <a:avLst/>
          </a:prstGeom>
          <a:ln w="12700">
            <a:miter lim="400000"/>
          </a:ln>
        </p:spPr>
      </p:pic>
      <p:pic>
        <p:nvPicPr>
          <p:cNvPr id="468"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3601491" y="5416798"/>
            <a:ext cx="1836914" cy="2867569"/>
          </a:xfrm>
          <a:prstGeom prst="rect">
            <a:avLst/>
          </a:prstGeom>
          <a:ln w="12700">
            <a:miter lim="400000"/>
          </a:ln>
        </p:spPr>
      </p:pic>
      <p:pic>
        <p:nvPicPr>
          <p:cNvPr id="469"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5862091" y="5416798"/>
            <a:ext cx="1836914" cy="2867569"/>
          </a:xfrm>
          <a:prstGeom prst="rect">
            <a:avLst/>
          </a:prstGeom>
          <a:ln w="12700">
            <a:miter lim="400000"/>
          </a:ln>
        </p:spPr>
      </p:pic>
      <p:pic>
        <p:nvPicPr>
          <p:cNvPr id="470"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8243341" y="5416798"/>
            <a:ext cx="1836914" cy="2867569"/>
          </a:xfrm>
          <a:prstGeom prst="rect">
            <a:avLst/>
          </a:prstGeom>
          <a:ln w="12700">
            <a:miter lim="400000"/>
          </a:ln>
        </p:spPr>
      </p:pic>
      <p:pic>
        <p:nvPicPr>
          <p:cNvPr id="471"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10294391" y="5416798"/>
            <a:ext cx="1836914" cy="2867569"/>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Reviewing your challenge and your 5-10 possible actions,…"/>
          <p:cNvSpPr txBox="1"/>
          <p:nvPr>
            <p:ph type="title"/>
          </p:nvPr>
        </p:nvSpPr>
        <p:spPr>
          <a:prstGeom prst="rect">
            <a:avLst/>
          </a:prstGeom>
        </p:spPr>
        <p:txBody>
          <a:bodyPr/>
          <a:lstStyle/>
          <a:p>
            <a:pPr defTabSz="457200">
              <a:defRPr sz="3000">
                <a:latin typeface="+mn-lt"/>
                <a:ea typeface="+mn-ea"/>
                <a:cs typeface="+mn-cs"/>
                <a:sym typeface="Helvetica Neue"/>
              </a:defRPr>
            </a:pPr>
            <a:r>
              <a:t> Reviewing your challenge and your 5-10 possible actions, </a:t>
            </a:r>
          </a:p>
          <a:p>
            <a:pPr defTabSz="457200">
              <a:defRPr b="1" sz="3000">
                <a:latin typeface="+mn-lt"/>
                <a:ea typeface="+mn-ea"/>
                <a:cs typeface="+mn-cs"/>
                <a:sym typeface="Helvetica Neue"/>
              </a:defRPr>
            </a:pPr>
            <a:r>
              <a:t>what area would you like to “play in”? </a:t>
            </a:r>
          </a:p>
        </p:txBody>
      </p:sp>
      <p:pic>
        <p:nvPicPr>
          <p:cNvPr id="474" name="images.jpg" descr="images.jpg"/>
          <p:cNvPicPr>
            <a:picLocks noChangeAspect="1"/>
          </p:cNvPicPr>
          <p:nvPr/>
        </p:nvPicPr>
        <p:blipFill>
          <a:blip r:embed="rId2">
            <a:extLst/>
          </a:blip>
          <a:stretch>
            <a:fillRect/>
          </a:stretch>
        </p:blipFill>
        <p:spPr>
          <a:xfrm>
            <a:off x="836166" y="7199213"/>
            <a:ext cx="3263902" cy="2489202"/>
          </a:xfrm>
          <a:prstGeom prst="rect">
            <a:avLst/>
          </a:prstGeom>
          <a:ln w="12700">
            <a:miter lim="400000"/>
          </a:ln>
        </p:spPr>
      </p:pic>
      <p:sp>
        <p:nvSpPr>
          <p:cNvPr id="475" name="Who might join you?"/>
          <p:cNvSpPr txBox="1"/>
          <p:nvPr/>
        </p:nvSpPr>
        <p:spPr>
          <a:xfrm>
            <a:off x="836269" y="6614769"/>
            <a:ext cx="3077261"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mn-lt"/>
                <a:ea typeface="+mn-ea"/>
                <a:cs typeface="+mn-cs"/>
                <a:sym typeface="Helvetica Neue"/>
              </a:defRPr>
            </a:lvl1pPr>
          </a:lstStyle>
          <a:p>
            <a:pPr/>
            <a:r>
              <a:t>Who might join you?</a:t>
            </a:r>
          </a:p>
        </p:txBody>
      </p:sp>
      <p:pic>
        <p:nvPicPr>
          <p:cNvPr id="476" name="download.png" descr="download.png"/>
          <p:cNvPicPr>
            <a:picLocks noChangeAspect="1"/>
          </p:cNvPicPr>
          <p:nvPr/>
        </p:nvPicPr>
        <p:blipFill>
          <a:blip r:embed="rId3">
            <a:extLst/>
          </a:blip>
          <a:stretch>
            <a:fillRect/>
          </a:stretch>
        </p:blipFill>
        <p:spPr>
          <a:xfrm>
            <a:off x="9195544" y="2062521"/>
            <a:ext cx="3263902" cy="2191818"/>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 name="Theory U"/>
          <p:cNvSpPr txBox="1"/>
          <p:nvPr>
            <p:ph type="title"/>
          </p:nvPr>
        </p:nvSpPr>
        <p:spPr>
          <a:prstGeom prst="rect">
            <a:avLst/>
          </a:prstGeom>
        </p:spPr>
        <p:txBody>
          <a:bodyPr/>
          <a:lstStyle>
            <a:lvl1pPr>
              <a:defRPr>
                <a:latin typeface="Comic Sans MS"/>
                <a:ea typeface="Comic Sans MS"/>
                <a:cs typeface="Comic Sans MS"/>
                <a:sym typeface="Comic Sans MS"/>
              </a:defRPr>
            </a:lvl1pPr>
          </a:lstStyle>
          <a:p>
            <a:pPr/>
            <a:r>
              <a:t>Theory U</a:t>
            </a:r>
          </a:p>
        </p:txBody>
      </p:sp>
      <p:pic>
        <p:nvPicPr>
          <p:cNvPr id="479" name="TU_1_Threshold_850h.png" descr="TU_1_Threshold_850h.png"/>
          <p:cNvPicPr>
            <a:picLocks noChangeAspect="1"/>
          </p:cNvPicPr>
          <p:nvPr/>
        </p:nvPicPr>
        <p:blipFill>
          <a:blip r:embed="rId2">
            <a:extLst/>
          </a:blip>
          <a:stretch>
            <a:fillRect/>
          </a:stretch>
        </p:blipFill>
        <p:spPr>
          <a:xfrm>
            <a:off x="4247398" y="2635075"/>
            <a:ext cx="7573155" cy="5809730"/>
          </a:xfrm>
          <a:prstGeom prst="rect">
            <a:avLst/>
          </a:prstGeom>
          <a:ln w="12700">
            <a:miter lim="400000"/>
          </a:ln>
        </p:spPr>
      </p:pic>
      <p:sp>
        <p:nvSpPr>
          <p:cNvPr id="480" name="Otto Scharmer…"/>
          <p:cNvSpPr txBox="1"/>
          <p:nvPr/>
        </p:nvSpPr>
        <p:spPr>
          <a:xfrm>
            <a:off x="964105" y="6582867"/>
            <a:ext cx="2815983" cy="1566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a:latin typeface="+mn-lt"/>
                <a:ea typeface="+mn-ea"/>
                <a:cs typeface="+mn-cs"/>
                <a:sym typeface="Helvetica Neue"/>
              </a:defRPr>
            </a:pPr>
            <a:r>
              <a:t>Otto Scharmer</a:t>
            </a:r>
          </a:p>
          <a:p>
            <a:pPr>
              <a:defRPr u="sng">
                <a:latin typeface="+mn-lt"/>
                <a:ea typeface="+mn-ea"/>
                <a:cs typeface="+mn-cs"/>
                <a:sym typeface="Helvetica Neue"/>
              </a:defRPr>
            </a:pPr>
            <a:r>
              <a:rPr>
                <a:solidFill>
                  <a:srgbClr val="0000FF"/>
                </a:solidFill>
                <a:uFill>
                  <a:solidFill>
                    <a:srgbClr val="0000FF"/>
                  </a:solidFill>
                </a:uFill>
                <a:hlinkClick r:id="rId3" invalidUrl="" action="" tgtFrame="" tooltip="" history="1" highlightClick="0" endSnd="0"/>
              </a:rPr>
              <a:t>http://www.ottoscharmer.com/theoryu</a:t>
            </a:r>
          </a:p>
        </p:txBody>
      </p:sp>
      <p:pic>
        <p:nvPicPr>
          <p:cNvPr id="481" name="book.jpg" descr="book.jpg"/>
          <p:cNvPicPr>
            <a:picLocks noChangeAspect="1"/>
          </p:cNvPicPr>
          <p:nvPr/>
        </p:nvPicPr>
        <p:blipFill>
          <a:blip r:embed="rId4">
            <a:extLst/>
          </a:blip>
          <a:stretch>
            <a:fillRect/>
          </a:stretch>
        </p:blipFill>
        <p:spPr>
          <a:xfrm>
            <a:off x="1671725" y="3996390"/>
            <a:ext cx="1526008" cy="2353264"/>
          </a:xfrm>
          <a:prstGeom prst="rect">
            <a:avLst/>
          </a:prstGeom>
          <a:ln w="12700">
            <a:miter lim="400000"/>
          </a:ln>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3" name="91yViPOhWYL._SX466_.jpg" descr="91yViPOhWYL._SX466_.jpg"/>
          <p:cNvPicPr>
            <a:picLocks noChangeAspect="1"/>
          </p:cNvPicPr>
          <p:nvPr/>
        </p:nvPicPr>
        <p:blipFill>
          <a:blip r:embed="rId2">
            <a:extLst/>
          </a:blip>
          <a:stretch>
            <a:fillRect/>
          </a:stretch>
        </p:blipFill>
        <p:spPr>
          <a:xfrm>
            <a:off x="6539061" y="939800"/>
            <a:ext cx="5918202" cy="5283200"/>
          </a:xfrm>
          <a:prstGeom prst="rect">
            <a:avLst/>
          </a:prstGeom>
          <a:ln w="12700">
            <a:miter lim="400000"/>
          </a:ln>
        </p:spPr>
      </p:pic>
      <p:sp>
        <p:nvSpPr>
          <p:cNvPr id="484" name="Cruciform Communities of Hope"/>
          <p:cNvSpPr txBox="1"/>
          <p:nvPr>
            <p:ph type="title"/>
          </p:nvPr>
        </p:nvSpPr>
        <p:spPr>
          <a:xfrm>
            <a:off x="863599" y="1744166"/>
            <a:ext cx="6152607" cy="4351835"/>
          </a:xfrm>
          <a:prstGeom prst="rect">
            <a:avLst/>
          </a:prstGeom>
        </p:spPr>
        <p:txBody>
          <a:bodyPr/>
          <a:lstStyle>
            <a:lvl1pPr defTabSz="566673">
              <a:defRPr sz="7900"/>
            </a:lvl1pPr>
          </a:lstStyle>
          <a:p>
            <a:pPr/>
            <a:r>
              <a:t>Cruciform Communities of Hope</a:t>
            </a:r>
          </a:p>
        </p:txBody>
      </p:sp>
      <p:sp>
        <p:nvSpPr>
          <p:cNvPr id="485" name="Wilderness…"/>
          <p:cNvSpPr txBox="1"/>
          <p:nvPr>
            <p:ph type="body" sz="quarter" idx="4294967295"/>
          </p:nvPr>
        </p:nvSpPr>
        <p:spPr>
          <a:xfrm rot="1680000">
            <a:off x="8412409" y="1714499"/>
            <a:ext cx="4225133" cy="1130301"/>
          </a:xfrm>
          <a:prstGeom prst="rect">
            <a:avLst/>
          </a:prstGeom>
        </p:spPr>
        <p:txBody>
          <a:bodyPr anchor="t"/>
          <a:lstStyle/>
          <a:p>
            <a:pPr marL="0" indent="0" defTabSz="408940">
              <a:buSzTx/>
              <a:buNone/>
              <a:defRPr sz="2500">
                <a:solidFill>
                  <a:srgbClr val="FFFFFF"/>
                </a:solidFill>
                <a:latin typeface="Papyrus"/>
                <a:ea typeface="Papyrus"/>
                <a:cs typeface="Papyrus"/>
                <a:sym typeface="Papyrus"/>
              </a:defRPr>
            </a:pPr>
            <a:r>
              <a:t>Wilderness</a:t>
            </a:r>
          </a:p>
          <a:p>
            <a:pPr marL="0" indent="0" defTabSz="408940">
              <a:buSzTx/>
              <a:buNone/>
              <a:defRPr sz="2500">
                <a:solidFill>
                  <a:srgbClr val="FFFFFF"/>
                </a:solidFill>
                <a:latin typeface="Papyrus"/>
                <a:ea typeface="Papyrus"/>
                <a:cs typeface="Papyrus"/>
                <a:sym typeface="Papyrus"/>
              </a:defRPr>
            </a:pPr>
            <a:r>
              <a:t>Adventure</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7" name="30181917-people-finding-christianity-religion-and-faith-large-group-of-people-walking-to-and-forming-the-shap.jpg" descr="30181917-people-finding-christianity-religion-and-faith-large-group-of-people-walking-to-and-forming-the-shap.jpg"/>
          <p:cNvPicPr>
            <a:picLocks noChangeAspect="1"/>
          </p:cNvPicPr>
          <p:nvPr/>
        </p:nvPicPr>
        <p:blipFill>
          <a:blip r:embed="rId2">
            <a:extLst/>
          </a:blip>
          <a:stretch>
            <a:fillRect/>
          </a:stretch>
        </p:blipFill>
        <p:spPr>
          <a:xfrm>
            <a:off x="2844800" y="0"/>
            <a:ext cx="7315201" cy="9753601"/>
          </a:xfrm>
          <a:prstGeom prst="rect">
            <a:avLst/>
          </a:prstGeom>
          <a:ln w="12700">
            <a:miter lim="400000"/>
          </a:ln>
        </p:spPr>
      </p:pic>
      <p:sp>
        <p:nvSpPr>
          <p:cNvPr id="488" name="Cruciform Communities of Hope"/>
          <p:cNvSpPr txBox="1"/>
          <p:nvPr>
            <p:ph type="title"/>
          </p:nvPr>
        </p:nvSpPr>
        <p:spPr>
          <a:prstGeom prst="rect">
            <a:avLst/>
          </a:prstGeom>
        </p:spPr>
        <p:txBody>
          <a:bodyPr/>
          <a:lstStyle/>
          <a:p>
            <a:pPr/>
            <a:r>
              <a:t>Cruciform Communities of Hope</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0" name="Screen Shot 2019-03-22 at 7.59.20 AM.png" descr="Screen Shot 2019-03-22 at 7.59.20 AM.png"/>
          <p:cNvPicPr>
            <a:picLocks noChangeAspect="1"/>
          </p:cNvPicPr>
          <p:nvPr/>
        </p:nvPicPr>
        <p:blipFill>
          <a:blip r:embed="rId2">
            <a:extLst/>
          </a:blip>
          <a:stretch>
            <a:fillRect/>
          </a:stretch>
        </p:blipFill>
        <p:spPr>
          <a:xfrm>
            <a:off x="4938712" y="3388269"/>
            <a:ext cx="5486402" cy="5105403"/>
          </a:xfrm>
          <a:prstGeom prst="rect">
            <a:avLst/>
          </a:prstGeom>
          <a:ln w="12700">
            <a:miter lim="400000"/>
          </a:ln>
        </p:spPr>
      </p:pic>
      <p:sp>
        <p:nvSpPr>
          <p:cNvPr id="491" name="3 sets of practices"/>
          <p:cNvSpPr txBox="1"/>
          <p:nvPr>
            <p:ph type="title"/>
          </p:nvPr>
        </p:nvSpPr>
        <p:spPr>
          <a:xfrm>
            <a:off x="4102000" y="1130300"/>
            <a:ext cx="7937601" cy="2159000"/>
          </a:xfrm>
          <a:prstGeom prst="rect">
            <a:avLst/>
          </a:prstGeom>
        </p:spPr>
        <p:txBody>
          <a:bodyPr/>
          <a:lstStyle>
            <a:lvl1pPr defTabSz="490727">
              <a:defRPr sz="6800"/>
            </a:lvl1pPr>
          </a:lstStyle>
          <a:p>
            <a:pPr/>
            <a:r>
              <a:t>3 sets of practices</a:t>
            </a:r>
          </a:p>
        </p:txBody>
      </p:sp>
      <p:pic>
        <p:nvPicPr>
          <p:cNvPr id="492" name="images-1.jpg" descr="images-1.jpg"/>
          <p:cNvPicPr>
            <a:picLocks noChangeAspect="1"/>
          </p:cNvPicPr>
          <p:nvPr/>
        </p:nvPicPr>
        <p:blipFill>
          <a:blip r:embed="rId3">
            <a:extLst/>
          </a:blip>
          <a:stretch>
            <a:fillRect/>
          </a:stretch>
        </p:blipFill>
        <p:spPr>
          <a:xfrm>
            <a:off x="601771" y="4413250"/>
            <a:ext cx="3215035" cy="2159000"/>
          </a:xfrm>
          <a:prstGeom prst="rect">
            <a:avLst/>
          </a:prstGeom>
          <a:ln w="12700">
            <a:miter lim="400000"/>
          </a:ln>
        </p:spPr>
      </p:pic>
      <p:pic>
        <p:nvPicPr>
          <p:cNvPr id="493" name="images.jpg" descr="images.jpg"/>
          <p:cNvPicPr>
            <a:picLocks noChangeAspect="1"/>
          </p:cNvPicPr>
          <p:nvPr/>
        </p:nvPicPr>
        <p:blipFill>
          <a:blip r:embed="rId4">
            <a:extLst/>
          </a:blip>
          <a:stretch>
            <a:fillRect/>
          </a:stretch>
        </p:blipFill>
        <p:spPr>
          <a:xfrm>
            <a:off x="616979" y="1152624"/>
            <a:ext cx="3184619" cy="3314900"/>
          </a:xfrm>
          <a:prstGeom prst="rect">
            <a:avLst/>
          </a:prstGeom>
          <a:ln w="12700">
            <a:miter lim="400000"/>
          </a:ln>
        </p:spPr>
      </p:pic>
      <p:pic>
        <p:nvPicPr>
          <p:cNvPr id="494" name="globe-800x600.png" descr="globe-800x600.png"/>
          <p:cNvPicPr>
            <a:picLocks noChangeAspect="1"/>
          </p:cNvPicPr>
          <p:nvPr/>
        </p:nvPicPr>
        <p:blipFill>
          <a:blip r:embed="rId5">
            <a:extLst/>
          </a:blip>
          <a:stretch>
            <a:fillRect/>
          </a:stretch>
        </p:blipFill>
        <p:spPr>
          <a:xfrm>
            <a:off x="616979" y="6641386"/>
            <a:ext cx="3184619" cy="2388464"/>
          </a:xfrm>
          <a:prstGeom prst="rect">
            <a:avLst/>
          </a:prstGeom>
          <a:ln w="12700">
            <a:miter lim="400000"/>
          </a:ln>
        </p:spPr>
      </p:pic>
      <p:sp>
        <p:nvSpPr>
          <p:cNvPr id="495" name="sacramental"/>
          <p:cNvSpPr txBox="1"/>
          <p:nvPr/>
        </p:nvSpPr>
        <p:spPr>
          <a:xfrm>
            <a:off x="5813488" y="4210146"/>
            <a:ext cx="2739073"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atin typeface="+mn-lt"/>
                <a:ea typeface="+mn-ea"/>
                <a:cs typeface="+mn-cs"/>
                <a:sym typeface="Helvetica Neue"/>
              </a:defRPr>
            </a:lvl1pPr>
          </a:lstStyle>
          <a:p>
            <a:pPr/>
            <a:r>
              <a:t>sacramental</a:t>
            </a:r>
          </a:p>
        </p:txBody>
      </p:sp>
      <p:sp>
        <p:nvSpPr>
          <p:cNvPr id="496" name="missional"/>
          <p:cNvSpPr txBox="1"/>
          <p:nvPr/>
        </p:nvSpPr>
        <p:spPr>
          <a:xfrm>
            <a:off x="8251887" y="6216746"/>
            <a:ext cx="2128775"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atin typeface="+mn-lt"/>
                <a:ea typeface="+mn-ea"/>
                <a:cs typeface="+mn-cs"/>
                <a:sym typeface="Helvetica Neue"/>
              </a:defRPr>
            </a:lvl1pPr>
          </a:lstStyle>
          <a:p>
            <a:pPr/>
            <a:r>
              <a:t>missional</a:t>
            </a:r>
          </a:p>
        </p:txBody>
      </p:sp>
      <p:sp>
        <p:nvSpPr>
          <p:cNvPr id="497" name="incarnational"/>
          <p:cNvSpPr txBox="1"/>
          <p:nvPr/>
        </p:nvSpPr>
        <p:spPr>
          <a:xfrm>
            <a:off x="4543488" y="6216746"/>
            <a:ext cx="2878646"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atin typeface="+mn-lt"/>
                <a:ea typeface="+mn-ea"/>
                <a:cs typeface="+mn-cs"/>
                <a:sym typeface="Helvetica Neue"/>
              </a:defRPr>
            </a:lvl1pPr>
          </a:lstStyle>
          <a:p>
            <a:pPr/>
            <a:r>
              <a:t>incarnational</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9" name="images.jpg" descr="images.jpg"/>
          <p:cNvPicPr>
            <a:picLocks noChangeAspect="1"/>
          </p:cNvPicPr>
          <p:nvPr/>
        </p:nvPicPr>
        <p:blipFill>
          <a:blip r:embed="rId2">
            <a:alphaModFix amt="49927"/>
            <a:extLst/>
          </a:blip>
          <a:stretch>
            <a:fillRect/>
          </a:stretch>
        </p:blipFill>
        <p:spPr>
          <a:xfrm>
            <a:off x="2190729" y="1617977"/>
            <a:ext cx="8623342" cy="6517646"/>
          </a:xfrm>
          <a:prstGeom prst="rect">
            <a:avLst/>
          </a:prstGeom>
          <a:ln w="12700">
            <a:miter lim="400000"/>
          </a:ln>
          <a:effectLst>
            <a:reflection blurRad="0" stA="50000" stPos="0" endA="0" endPos="40000" dist="0" dir="5400000" fadeDir="5400000" sx="100000" sy="-100000" kx="0" ky="0" algn="bl" rotWithShape="0"/>
          </a:effectLst>
        </p:spPr>
      </p:pic>
      <p:sp>
        <p:nvSpPr>
          <p:cNvPr id="500" name="Sacramental"/>
          <p:cNvSpPr txBox="1"/>
          <p:nvPr>
            <p:ph type="title"/>
          </p:nvPr>
        </p:nvSpPr>
        <p:spPr>
          <a:prstGeom prst="rect">
            <a:avLst/>
          </a:prstGeom>
        </p:spPr>
        <p:txBody>
          <a:bodyPr/>
          <a:lstStyle/>
          <a:p>
            <a:pPr/>
            <a:r>
              <a:t>Sacramental</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2" name="Screen Shot 2019-03-22 at 7.59.20 AM.png" descr="Screen Shot 2019-03-22 at 7.59.20 AM.png"/>
          <p:cNvPicPr>
            <a:picLocks noChangeAspect="1"/>
          </p:cNvPicPr>
          <p:nvPr/>
        </p:nvPicPr>
        <p:blipFill>
          <a:blip r:embed="rId2">
            <a:extLst/>
          </a:blip>
          <a:stretch>
            <a:fillRect/>
          </a:stretch>
        </p:blipFill>
        <p:spPr>
          <a:xfrm>
            <a:off x="4938712" y="3388269"/>
            <a:ext cx="5486402" cy="5105403"/>
          </a:xfrm>
          <a:prstGeom prst="rect">
            <a:avLst/>
          </a:prstGeom>
          <a:ln w="12700">
            <a:miter lim="400000"/>
          </a:ln>
        </p:spPr>
      </p:pic>
      <p:sp>
        <p:nvSpPr>
          <p:cNvPr id="503" name="3 sets of practices"/>
          <p:cNvSpPr txBox="1"/>
          <p:nvPr>
            <p:ph type="title"/>
          </p:nvPr>
        </p:nvSpPr>
        <p:spPr>
          <a:xfrm>
            <a:off x="4102000" y="1130300"/>
            <a:ext cx="7937601" cy="2159000"/>
          </a:xfrm>
          <a:prstGeom prst="rect">
            <a:avLst/>
          </a:prstGeom>
        </p:spPr>
        <p:txBody>
          <a:bodyPr/>
          <a:lstStyle>
            <a:lvl1pPr defTabSz="490727">
              <a:defRPr sz="6800"/>
            </a:lvl1pPr>
          </a:lstStyle>
          <a:p>
            <a:pPr/>
            <a:r>
              <a:t>3 sets of practices</a:t>
            </a:r>
          </a:p>
        </p:txBody>
      </p:sp>
      <p:pic>
        <p:nvPicPr>
          <p:cNvPr id="504" name="images-1.jpg" descr="images-1.jpg"/>
          <p:cNvPicPr>
            <a:picLocks noChangeAspect="1"/>
          </p:cNvPicPr>
          <p:nvPr/>
        </p:nvPicPr>
        <p:blipFill>
          <a:blip r:embed="rId3">
            <a:extLst/>
          </a:blip>
          <a:stretch>
            <a:fillRect/>
          </a:stretch>
        </p:blipFill>
        <p:spPr>
          <a:xfrm>
            <a:off x="601771" y="4413250"/>
            <a:ext cx="3215035" cy="2159000"/>
          </a:xfrm>
          <a:prstGeom prst="rect">
            <a:avLst/>
          </a:prstGeom>
          <a:ln w="12700">
            <a:miter lim="400000"/>
          </a:ln>
        </p:spPr>
      </p:pic>
      <p:pic>
        <p:nvPicPr>
          <p:cNvPr id="505" name="images.jpg" descr="images.jpg"/>
          <p:cNvPicPr>
            <a:picLocks noChangeAspect="1"/>
          </p:cNvPicPr>
          <p:nvPr/>
        </p:nvPicPr>
        <p:blipFill>
          <a:blip r:embed="rId4">
            <a:extLst/>
          </a:blip>
          <a:stretch>
            <a:fillRect/>
          </a:stretch>
        </p:blipFill>
        <p:spPr>
          <a:xfrm>
            <a:off x="616979" y="1152624"/>
            <a:ext cx="3184619" cy="3314900"/>
          </a:xfrm>
          <a:prstGeom prst="rect">
            <a:avLst/>
          </a:prstGeom>
          <a:ln w="12700">
            <a:miter lim="400000"/>
          </a:ln>
        </p:spPr>
      </p:pic>
      <p:pic>
        <p:nvPicPr>
          <p:cNvPr id="506" name="globe-800x600.png" descr="globe-800x600.png"/>
          <p:cNvPicPr>
            <a:picLocks noChangeAspect="1"/>
          </p:cNvPicPr>
          <p:nvPr/>
        </p:nvPicPr>
        <p:blipFill>
          <a:blip r:embed="rId5">
            <a:extLst/>
          </a:blip>
          <a:stretch>
            <a:fillRect/>
          </a:stretch>
        </p:blipFill>
        <p:spPr>
          <a:xfrm>
            <a:off x="616979" y="6641386"/>
            <a:ext cx="3184619" cy="2388464"/>
          </a:xfrm>
          <a:prstGeom prst="rect">
            <a:avLst/>
          </a:prstGeom>
          <a:ln w="12700">
            <a:miter lim="400000"/>
          </a:ln>
        </p:spPr>
      </p:pic>
      <p:sp>
        <p:nvSpPr>
          <p:cNvPr id="507" name="sacramental"/>
          <p:cNvSpPr txBox="1"/>
          <p:nvPr/>
        </p:nvSpPr>
        <p:spPr>
          <a:xfrm>
            <a:off x="5813488" y="4210146"/>
            <a:ext cx="2739073"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atin typeface="+mn-lt"/>
                <a:ea typeface="+mn-ea"/>
                <a:cs typeface="+mn-cs"/>
                <a:sym typeface="Helvetica Neue"/>
              </a:defRPr>
            </a:lvl1pPr>
          </a:lstStyle>
          <a:p>
            <a:pPr/>
            <a:r>
              <a:t>sacramental</a:t>
            </a:r>
          </a:p>
        </p:txBody>
      </p:sp>
      <p:sp>
        <p:nvSpPr>
          <p:cNvPr id="508" name="missional"/>
          <p:cNvSpPr txBox="1"/>
          <p:nvPr/>
        </p:nvSpPr>
        <p:spPr>
          <a:xfrm>
            <a:off x="8251887" y="6229222"/>
            <a:ext cx="1974978" cy="6098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sz="3500">
                <a:latin typeface="+mn-lt"/>
                <a:ea typeface="+mn-ea"/>
                <a:cs typeface="+mn-cs"/>
                <a:sym typeface="Helvetica Neue"/>
              </a:defRPr>
            </a:lvl1pPr>
          </a:lstStyle>
          <a:p>
            <a:pPr/>
            <a:r>
              <a:t>missional</a:t>
            </a:r>
          </a:p>
        </p:txBody>
      </p:sp>
      <p:sp>
        <p:nvSpPr>
          <p:cNvPr id="509" name="incarnational"/>
          <p:cNvSpPr txBox="1"/>
          <p:nvPr/>
        </p:nvSpPr>
        <p:spPr>
          <a:xfrm>
            <a:off x="4543488" y="6229222"/>
            <a:ext cx="2657730" cy="6098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sz="3500">
                <a:latin typeface="+mn-lt"/>
                <a:ea typeface="+mn-ea"/>
                <a:cs typeface="+mn-cs"/>
                <a:sym typeface="Helvetica Neue"/>
              </a:defRPr>
            </a:lvl1pPr>
          </a:lstStyle>
          <a:p>
            <a:pPr/>
            <a:r>
              <a:t>incarnational</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1" name="Sanctuary"/>
          <p:cNvSpPr txBox="1"/>
          <p:nvPr>
            <p:ph type="title"/>
          </p:nvPr>
        </p:nvSpPr>
        <p:spPr>
          <a:xfrm>
            <a:off x="4102000" y="1130300"/>
            <a:ext cx="7937601" cy="2159000"/>
          </a:xfrm>
          <a:prstGeom prst="rect">
            <a:avLst/>
          </a:prstGeom>
        </p:spPr>
        <p:txBody>
          <a:bodyPr/>
          <a:lstStyle/>
          <a:p>
            <a:pPr/>
            <a:r>
              <a:t>Sanctuary</a:t>
            </a:r>
          </a:p>
        </p:txBody>
      </p:sp>
      <p:pic>
        <p:nvPicPr>
          <p:cNvPr id="512" name="images.jpg" descr="images.jpg"/>
          <p:cNvPicPr>
            <a:picLocks noChangeAspect="1"/>
          </p:cNvPicPr>
          <p:nvPr/>
        </p:nvPicPr>
        <p:blipFill>
          <a:blip r:embed="rId2">
            <a:extLst/>
          </a:blip>
          <a:stretch>
            <a:fillRect/>
          </a:stretch>
        </p:blipFill>
        <p:spPr>
          <a:xfrm>
            <a:off x="616979" y="1152624"/>
            <a:ext cx="3184619" cy="3314900"/>
          </a:xfrm>
          <a:prstGeom prst="rect">
            <a:avLst/>
          </a:prstGeom>
          <a:ln w="12700">
            <a:miter lim="400000"/>
          </a:ln>
        </p:spPr>
      </p:pic>
      <p:sp>
        <p:nvSpPr>
          <p:cNvPr id="513" name="sacramental"/>
          <p:cNvSpPr txBox="1"/>
          <p:nvPr/>
        </p:nvSpPr>
        <p:spPr>
          <a:xfrm>
            <a:off x="708087" y="4559396"/>
            <a:ext cx="2739074"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atin typeface="+mn-lt"/>
                <a:ea typeface="+mn-ea"/>
                <a:cs typeface="+mn-cs"/>
                <a:sym typeface="Helvetica Neue"/>
              </a:defRPr>
            </a:lvl1pPr>
          </a:lstStyle>
          <a:p>
            <a:pPr/>
            <a:r>
              <a:t>sacramental</a:t>
            </a:r>
          </a:p>
        </p:txBody>
      </p:sp>
      <p:sp>
        <p:nvSpPr>
          <p:cNvPr id="514" name="Dwelling in the Word…"/>
          <p:cNvSpPr txBox="1"/>
          <p:nvPr>
            <p:ph type="body" sz="half" idx="1"/>
          </p:nvPr>
        </p:nvSpPr>
        <p:spPr>
          <a:xfrm>
            <a:off x="5403799" y="2864496"/>
            <a:ext cx="5334003" cy="6286503"/>
          </a:xfrm>
          <a:prstGeom prst="rect">
            <a:avLst/>
          </a:prstGeom>
        </p:spPr>
        <p:txBody>
          <a:bodyPr/>
          <a:lstStyle/>
          <a:p>
            <a:pPr/>
            <a:r>
              <a:t>Dwelling in the Word</a:t>
            </a:r>
          </a:p>
          <a:p>
            <a:pPr/>
            <a:r>
              <a:t>Sacraments</a:t>
            </a:r>
          </a:p>
          <a:p>
            <a:pPr/>
            <a:r>
              <a:t>Reflecting on Experience</a:t>
            </a:r>
          </a:p>
          <a:p>
            <a:pPr/>
            <a:r>
              <a:t>Sabbath</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16" name="images.jpg" descr="images.jpg"/>
          <p:cNvPicPr>
            <a:picLocks noChangeAspect="1"/>
          </p:cNvPicPr>
          <p:nvPr/>
        </p:nvPicPr>
        <p:blipFill>
          <a:blip r:embed="rId2">
            <a:alphaModFix amt="49765"/>
            <a:extLst/>
          </a:blip>
          <a:stretch>
            <a:fillRect/>
          </a:stretch>
        </p:blipFill>
        <p:spPr>
          <a:xfrm>
            <a:off x="2160327" y="2776190"/>
            <a:ext cx="8326698" cy="4392401"/>
          </a:xfrm>
          <a:prstGeom prst="rect">
            <a:avLst/>
          </a:prstGeom>
          <a:ln w="12700">
            <a:miter lim="400000"/>
          </a:ln>
          <a:effectLst>
            <a:reflection blurRad="0" stA="50000" stPos="0" endA="0" endPos="40000" dist="0" dir="5400000" fadeDir="5400000" sx="100000" sy="-100000" kx="0" ky="0" algn="bl" rotWithShape="0"/>
          </a:effectLst>
        </p:spPr>
      </p:pic>
      <p:sp>
        <p:nvSpPr>
          <p:cNvPr id="517" name="Incarnation"/>
          <p:cNvSpPr txBox="1"/>
          <p:nvPr>
            <p:ph type="title"/>
          </p:nvPr>
        </p:nvSpPr>
        <p:spPr>
          <a:prstGeom prst="rect">
            <a:avLst/>
          </a:prstGeom>
        </p:spPr>
        <p:txBody>
          <a:bodyPr/>
          <a:lstStyle/>
          <a:p>
            <a:pPr/>
            <a:r>
              <a:t>Incarnation</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9" name="Campfire"/>
          <p:cNvSpPr txBox="1"/>
          <p:nvPr>
            <p:ph type="title"/>
          </p:nvPr>
        </p:nvSpPr>
        <p:spPr>
          <a:xfrm>
            <a:off x="4102000" y="1130300"/>
            <a:ext cx="7937601" cy="2159000"/>
          </a:xfrm>
          <a:prstGeom prst="rect">
            <a:avLst/>
          </a:prstGeom>
        </p:spPr>
        <p:txBody>
          <a:bodyPr/>
          <a:lstStyle/>
          <a:p>
            <a:pPr/>
            <a:r>
              <a:t>Campfire</a:t>
            </a:r>
          </a:p>
        </p:txBody>
      </p:sp>
      <p:pic>
        <p:nvPicPr>
          <p:cNvPr id="520" name="images-1.jpg" descr="images-1.jpg"/>
          <p:cNvPicPr>
            <a:picLocks noChangeAspect="1"/>
          </p:cNvPicPr>
          <p:nvPr/>
        </p:nvPicPr>
        <p:blipFill>
          <a:blip r:embed="rId2">
            <a:extLst/>
          </a:blip>
          <a:stretch>
            <a:fillRect/>
          </a:stretch>
        </p:blipFill>
        <p:spPr>
          <a:xfrm>
            <a:off x="601771" y="4413250"/>
            <a:ext cx="3215035" cy="2159000"/>
          </a:xfrm>
          <a:prstGeom prst="rect">
            <a:avLst/>
          </a:prstGeom>
          <a:ln w="12700">
            <a:miter lim="400000"/>
          </a:ln>
        </p:spPr>
      </p:pic>
      <p:sp>
        <p:nvSpPr>
          <p:cNvPr id="521" name="incarnational"/>
          <p:cNvSpPr txBox="1"/>
          <p:nvPr/>
        </p:nvSpPr>
        <p:spPr>
          <a:xfrm>
            <a:off x="657287" y="6699346"/>
            <a:ext cx="2878647"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atin typeface="+mn-lt"/>
                <a:ea typeface="+mn-ea"/>
                <a:cs typeface="+mn-cs"/>
                <a:sym typeface="Helvetica Neue"/>
              </a:defRPr>
            </a:lvl1pPr>
          </a:lstStyle>
          <a:p>
            <a:pPr/>
            <a:r>
              <a:t>incarnational</a:t>
            </a:r>
          </a:p>
        </p:txBody>
      </p:sp>
      <p:sp>
        <p:nvSpPr>
          <p:cNvPr id="522" name="Open Friendships…"/>
          <p:cNvSpPr txBox="1"/>
          <p:nvPr>
            <p:ph type="body" sz="quarter" idx="1"/>
          </p:nvPr>
        </p:nvSpPr>
        <p:spPr>
          <a:xfrm>
            <a:off x="4834033" y="3192380"/>
            <a:ext cx="5334003" cy="3368839"/>
          </a:xfrm>
          <a:prstGeom prst="rect">
            <a:avLst/>
          </a:prstGeom>
        </p:spPr>
        <p:txBody>
          <a:bodyPr/>
          <a:lstStyle/>
          <a:p>
            <a:pPr/>
            <a:r>
              <a:t>Open Friendships</a:t>
            </a:r>
          </a:p>
          <a:p>
            <a:pPr/>
            <a:r>
              <a:t>Listening</a:t>
            </a:r>
          </a:p>
          <a:p>
            <a:pPr/>
            <a:r>
              <a:t>Telling Faith Stories</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4" name="images-4.jpg" descr="images-4.jpg"/>
          <p:cNvPicPr>
            <a:picLocks noChangeAspect="1"/>
          </p:cNvPicPr>
          <p:nvPr/>
        </p:nvPicPr>
        <p:blipFill>
          <a:blip r:embed="rId2">
            <a:alphaModFix amt="49512"/>
            <a:extLst/>
          </a:blip>
          <a:stretch>
            <a:fillRect/>
          </a:stretch>
        </p:blipFill>
        <p:spPr>
          <a:xfrm>
            <a:off x="2765655" y="2079823"/>
            <a:ext cx="7863725" cy="5890203"/>
          </a:xfrm>
          <a:prstGeom prst="rect">
            <a:avLst/>
          </a:prstGeom>
          <a:ln w="12700">
            <a:miter lim="400000"/>
          </a:ln>
          <a:effectLst>
            <a:reflection blurRad="0" stA="50000" stPos="0" endA="0" endPos="40000" dist="0" dir="5400000" fadeDir="5400000" sx="100000" sy="-100000" kx="0" ky="0" algn="bl" rotWithShape="0"/>
          </a:effectLst>
        </p:spPr>
      </p:pic>
      <p:sp>
        <p:nvSpPr>
          <p:cNvPr id="525" name="Missional"/>
          <p:cNvSpPr txBox="1"/>
          <p:nvPr>
            <p:ph type="title"/>
          </p:nvPr>
        </p:nvSpPr>
        <p:spPr>
          <a:prstGeom prst="rect">
            <a:avLst/>
          </a:prstGeom>
        </p:spPr>
        <p:txBody>
          <a:bodyPr/>
          <a:lstStyle/>
          <a:p>
            <a:pPr/>
            <a:r>
              <a:t>Missional</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7" name="Outpost"/>
          <p:cNvSpPr txBox="1"/>
          <p:nvPr>
            <p:ph type="title"/>
          </p:nvPr>
        </p:nvSpPr>
        <p:spPr>
          <a:xfrm>
            <a:off x="4102000" y="1130300"/>
            <a:ext cx="7937601" cy="2159000"/>
          </a:xfrm>
          <a:prstGeom prst="rect">
            <a:avLst/>
          </a:prstGeom>
        </p:spPr>
        <p:txBody>
          <a:bodyPr/>
          <a:lstStyle/>
          <a:p>
            <a:pPr/>
            <a:r>
              <a:t>Outpost</a:t>
            </a:r>
          </a:p>
        </p:txBody>
      </p:sp>
      <p:pic>
        <p:nvPicPr>
          <p:cNvPr id="528" name="globe-800x600.png" descr="globe-800x600.png"/>
          <p:cNvPicPr>
            <a:picLocks noChangeAspect="1"/>
          </p:cNvPicPr>
          <p:nvPr/>
        </p:nvPicPr>
        <p:blipFill>
          <a:blip r:embed="rId2">
            <a:extLst/>
          </a:blip>
          <a:stretch>
            <a:fillRect/>
          </a:stretch>
        </p:blipFill>
        <p:spPr>
          <a:xfrm>
            <a:off x="616979" y="6641386"/>
            <a:ext cx="3184619" cy="2388464"/>
          </a:xfrm>
          <a:prstGeom prst="rect">
            <a:avLst/>
          </a:prstGeom>
          <a:ln w="12700">
            <a:miter lim="400000"/>
          </a:ln>
        </p:spPr>
      </p:pic>
      <p:sp>
        <p:nvSpPr>
          <p:cNvPr id="529" name="missional"/>
          <p:cNvSpPr txBox="1"/>
          <p:nvPr/>
        </p:nvSpPr>
        <p:spPr>
          <a:xfrm>
            <a:off x="1144900" y="5911946"/>
            <a:ext cx="2128775"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atin typeface="+mn-lt"/>
                <a:ea typeface="+mn-ea"/>
                <a:cs typeface="+mn-cs"/>
                <a:sym typeface="Helvetica Neue"/>
              </a:defRPr>
            </a:lvl1pPr>
          </a:lstStyle>
          <a:p>
            <a:pPr/>
            <a:r>
              <a:t>missional</a:t>
            </a:r>
          </a:p>
        </p:txBody>
      </p:sp>
      <p:sp>
        <p:nvSpPr>
          <p:cNvPr id="530" name="Being Hosted…"/>
          <p:cNvSpPr txBox="1"/>
          <p:nvPr>
            <p:ph type="body" sz="half" idx="1"/>
          </p:nvPr>
        </p:nvSpPr>
        <p:spPr>
          <a:xfrm>
            <a:off x="5403799" y="2597148"/>
            <a:ext cx="5334003" cy="6286503"/>
          </a:xfrm>
          <a:prstGeom prst="rect">
            <a:avLst/>
          </a:prstGeom>
        </p:spPr>
        <p:txBody>
          <a:bodyPr/>
          <a:lstStyle/>
          <a:p>
            <a:pPr/>
            <a:r>
              <a:t>Being Hosted</a:t>
            </a:r>
          </a:p>
          <a:p>
            <a:pPr/>
            <a:r>
              <a:t>Vocation</a:t>
            </a:r>
          </a:p>
          <a:p>
            <a:pPr/>
            <a:r>
              <a:t>Dwelling in the World</a:t>
            </a:r>
          </a:p>
          <a:p>
            <a:pPr/>
            <a:r>
              <a:t>Experimenting</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2" name="- Are congregations to be cruciform communities of hope? Why or why not?…"/>
          <p:cNvSpPr txBox="1"/>
          <p:nvPr>
            <p:ph type="title"/>
          </p:nvPr>
        </p:nvSpPr>
        <p:spPr>
          <a:xfrm>
            <a:off x="952500" y="3797300"/>
            <a:ext cx="11099800" cy="5196503"/>
          </a:xfrm>
          <a:prstGeom prst="rect">
            <a:avLst/>
          </a:prstGeom>
        </p:spPr>
        <p:txBody>
          <a:bodyPr/>
          <a:lstStyle/>
          <a:p>
            <a:pPr algn="l" defTabSz="251206">
              <a:defRPr sz="3500"/>
            </a:pPr>
            <a:r>
              <a:t>- Are congregations to be cruciform communities of hope? Why or why not?</a:t>
            </a:r>
          </a:p>
          <a:p>
            <a:pPr algn="l" defTabSz="251206">
              <a:defRPr sz="3500"/>
            </a:pPr>
            <a:r>
              <a:t>- Do these three sets of practices make sense to you? What practices would you add in each category?</a:t>
            </a:r>
          </a:p>
          <a:p>
            <a:pPr algn="l" defTabSz="251206">
              <a:defRPr sz="3500"/>
            </a:pPr>
            <a:r>
              <a:t>- Imagine your ministry setting - which area are you strongest in? which area is in need of development?</a:t>
            </a:r>
          </a:p>
        </p:txBody>
      </p:sp>
      <p:pic>
        <p:nvPicPr>
          <p:cNvPr id="533" name="images.jpg" descr="images.jpg"/>
          <p:cNvPicPr>
            <a:picLocks noChangeAspect="1"/>
          </p:cNvPicPr>
          <p:nvPr/>
        </p:nvPicPr>
        <p:blipFill>
          <a:blip r:embed="rId2">
            <a:extLst/>
          </a:blip>
          <a:stretch>
            <a:fillRect/>
          </a:stretch>
        </p:blipFill>
        <p:spPr>
          <a:xfrm>
            <a:off x="9352091" y="336096"/>
            <a:ext cx="2857502" cy="2857501"/>
          </a:xfrm>
          <a:prstGeom prst="rect">
            <a:avLst/>
          </a:prstGeom>
          <a:ln w="12700">
            <a:miter lim="400000"/>
          </a:ln>
        </p:spPr>
      </p:pic>
      <p:sp>
        <p:nvSpPr>
          <p:cNvPr id="534" name="What did you hear?"/>
          <p:cNvSpPr txBox="1"/>
          <p:nvPr/>
        </p:nvSpPr>
        <p:spPr>
          <a:xfrm>
            <a:off x="354144" y="579793"/>
            <a:ext cx="8833981" cy="292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8000">
                <a:latin typeface="Comic Sans MS"/>
                <a:ea typeface="Comic Sans MS"/>
                <a:cs typeface="Comic Sans MS"/>
                <a:sym typeface="Comic Sans MS"/>
              </a:defRPr>
            </a:lvl1pPr>
          </a:lstStyle>
          <a:p>
            <a:pPr/>
            <a:r>
              <a:t>What did you hear?</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36" name="91yViPOhWYL._SX466_.jpg" descr="91yViPOhWYL._SX466_.jpg"/>
          <p:cNvPicPr>
            <a:picLocks noChangeAspect="1"/>
          </p:cNvPicPr>
          <p:nvPr/>
        </p:nvPicPr>
        <p:blipFill>
          <a:blip r:embed="rId2">
            <a:extLst/>
          </a:blip>
          <a:stretch>
            <a:fillRect/>
          </a:stretch>
        </p:blipFill>
        <p:spPr>
          <a:xfrm>
            <a:off x="6539061" y="939800"/>
            <a:ext cx="5918202" cy="5283200"/>
          </a:xfrm>
          <a:prstGeom prst="rect">
            <a:avLst/>
          </a:prstGeom>
          <a:ln w="12700">
            <a:miter lim="400000"/>
          </a:ln>
        </p:spPr>
      </p:pic>
      <p:sp>
        <p:nvSpPr>
          <p:cNvPr id="537" name="Wrap-up"/>
          <p:cNvSpPr txBox="1"/>
          <p:nvPr>
            <p:ph type="title"/>
          </p:nvPr>
        </p:nvSpPr>
        <p:spPr>
          <a:xfrm>
            <a:off x="1003300" y="2260600"/>
            <a:ext cx="6511479" cy="3302000"/>
          </a:xfrm>
          <a:prstGeom prst="rect">
            <a:avLst/>
          </a:prstGeom>
        </p:spPr>
        <p:txBody>
          <a:bodyPr/>
          <a:lstStyle/>
          <a:p>
            <a:pPr/>
            <a:r>
              <a:t>Wrap-up</a:t>
            </a:r>
          </a:p>
        </p:txBody>
      </p:sp>
      <p:sp>
        <p:nvSpPr>
          <p:cNvPr id="538" name="Wilderness…"/>
          <p:cNvSpPr txBox="1"/>
          <p:nvPr>
            <p:ph type="body" sz="quarter" idx="4294967295"/>
          </p:nvPr>
        </p:nvSpPr>
        <p:spPr>
          <a:xfrm rot="1680000">
            <a:off x="8412409" y="1714499"/>
            <a:ext cx="4225133" cy="1130301"/>
          </a:xfrm>
          <a:prstGeom prst="rect">
            <a:avLst/>
          </a:prstGeom>
        </p:spPr>
        <p:txBody>
          <a:bodyPr anchor="t"/>
          <a:lstStyle/>
          <a:p>
            <a:pPr marL="0" indent="0" defTabSz="408940">
              <a:buSzTx/>
              <a:buNone/>
              <a:defRPr sz="2500">
                <a:solidFill>
                  <a:srgbClr val="FFFFFF"/>
                </a:solidFill>
                <a:latin typeface="Papyrus"/>
                <a:ea typeface="Papyrus"/>
                <a:cs typeface="Papyrus"/>
                <a:sym typeface="Papyrus"/>
              </a:defRPr>
            </a:pPr>
            <a:r>
              <a:t>Wilderness</a:t>
            </a:r>
          </a:p>
          <a:p>
            <a:pPr marL="0" indent="0" defTabSz="408940">
              <a:buSzTx/>
              <a:buNone/>
              <a:defRPr sz="2500">
                <a:solidFill>
                  <a:srgbClr val="FFFFFF"/>
                </a:solidFill>
                <a:latin typeface="Papyrus"/>
                <a:ea typeface="Papyrus"/>
                <a:cs typeface="Papyrus"/>
                <a:sym typeface="Papyrus"/>
              </a:defRPr>
            </a:pPr>
            <a:r>
              <a:t>Adventure</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0" name="Screen Shot 2019-03-22 at 5.12.19 PM.png" descr="Screen Shot 2019-03-22 at 5.12.19 PM.png"/>
          <p:cNvPicPr>
            <a:picLocks noChangeAspect="1"/>
          </p:cNvPicPr>
          <p:nvPr/>
        </p:nvPicPr>
        <p:blipFill>
          <a:blip r:embed="rId3">
            <a:extLst/>
          </a:blip>
          <a:stretch>
            <a:fillRect/>
          </a:stretch>
        </p:blipFill>
        <p:spPr>
          <a:xfrm>
            <a:off x="1577035" y="1479322"/>
            <a:ext cx="9502830" cy="6919912"/>
          </a:xfrm>
          <a:prstGeom prst="rect">
            <a:avLst/>
          </a:prstGeom>
          <a:ln w="12700">
            <a:miter lim="400000"/>
          </a:ln>
        </p:spPr>
      </p:pic>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4" name="30181917-people-finding-christianity-religion-and-faith-large-group-of-people-walking-to-and-forming-the-shap.jpg" descr="30181917-people-finding-christianity-religion-and-faith-large-group-of-people-walking-to-and-forming-the-shap.jpg"/>
          <p:cNvPicPr>
            <a:picLocks noChangeAspect="1"/>
          </p:cNvPicPr>
          <p:nvPr/>
        </p:nvPicPr>
        <p:blipFill>
          <a:blip r:embed="rId3">
            <a:extLst/>
          </a:blip>
          <a:stretch>
            <a:fillRect/>
          </a:stretch>
        </p:blipFill>
        <p:spPr>
          <a:xfrm>
            <a:off x="2844800" y="0"/>
            <a:ext cx="7315200" cy="9753601"/>
          </a:xfrm>
          <a:prstGeom prst="rect">
            <a:avLst/>
          </a:prstGeom>
          <a:ln w="12700">
            <a:miter lim="400000"/>
          </a:ln>
        </p:spPr>
      </p:pic>
      <p:sp>
        <p:nvSpPr>
          <p:cNvPr id="545" name="Cruciform Communities of Hope"/>
          <p:cNvSpPr txBox="1"/>
          <p:nvPr>
            <p:ph type="title"/>
          </p:nvPr>
        </p:nvSpPr>
        <p:spPr>
          <a:prstGeom prst="rect">
            <a:avLst/>
          </a:prstGeom>
        </p:spPr>
        <p:txBody>
          <a:bodyPr/>
          <a:lstStyle/>
          <a:p>
            <a:pPr/>
            <a:r>
              <a:t>Cruciform Communities of Hope</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9" name="4 commitments"/>
          <p:cNvSpPr txBox="1"/>
          <p:nvPr>
            <p:ph type="title"/>
          </p:nvPr>
        </p:nvSpPr>
        <p:spPr>
          <a:prstGeom prst="rect">
            <a:avLst/>
          </a:prstGeom>
        </p:spPr>
        <p:txBody>
          <a:bodyPr/>
          <a:lstStyle/>
          <a:p>
            <a:pPr/>
            <a:r>
              <a:t>4 commitments</a:t>
            </a:r>
          </a:p>
        </p:txBody>
      </p:sp>
      <p:sp>
        <p:nvSpPr>
          <p:cNvPr id="550" name="Gift of love…"/>
          <p:cNvSpPr txBox="1"/>
          <p:nvPr>
            <p:ph type="body" sz="half" idx="1"/>
          </p:nvPr>
        </p:nvSpPr>
        <p:spPr>
          <a:prstGeom prst="rect">
            <a:avLst/>
          </a:prstGeom>
        </p:spPr>
        <p:txBody>
          <a:bodyPr/>
          <a:lstStyle/>
          <a:p>
            <a:pPr/>
            <a:r>
              <a:t>Gift of love </a:t>
            </a:r>
          </a:p>
          <a:p>
            <a:pPr/>
            <a:r>
              <a:t>Compass for living</a:t>
            </a:r>
          </a:p>
          <a:p>
            <a:pPr/>
            <a:r>
              <a:t>Witness to God’s Story</a:t>
            </a:r>
          </a:p>
          <a:p>
            <a:pPr/>
            <a:r>
              <a:t>Agent of God’s love</a:t>
            </a:r>
          </a:p>
        </p:txBody>
      </p:sp>
      <p:pic>
        <p:nvPicPr>
          <p:cNvPr id="551" name="download-3.jpg" descr="download-3.jpg"/>
          <p:cNvPicPr>
            <a:picLocks noChangeAspect="1"/>
          </p:cNvPicPr>
          <p:nvPr/>
        </p:nvPicPr>
        <p:blipFill>
          <a:blip r:embed="rId3">
            <a:extLst/>
          </a:blip>
          <a:stretch>
            <a:fillRect/>
          </a:stretch>
        </p:blipFill>
        <p:spPr>
          <a:xfrm>
            <a:off x="9622828" y="3723182"/>
            <a:ext cx="1621435" cy="1621435"/>
          </a:xfrm>
          <a:prstGeom prst="rect">
            <a:avLst/>
          </a:prstGeom>
          <a:ln w="12700">
            <a:miter lim="400000"/>
          </a:ln>
        </p:spPr>
      </p:pic>
      <p:pic>
        <p:nvPicPr>
          <p:cNvPr id="552" name="download-4.jpg" descr="download-4.jpg"/>
          <p:cNvPicPr>
            <a:picLocks noChangeAspect="1"/>
          </p:cNvPicPr>
          <p:nvPr/>
        </p:nvPicPr>
        <p:blipFill>
          <a:blip r:embed="rId4">
            <a:extLst/>
          </a:blip>
          <a:stretch>
            <a:fillRect/>
          </a:stretch>
        </p:blipFill>
        <p:spPr>
          <a:xfrm>
            <a:off x="9950549" y="6114046"/>
            <a:ext cx="1352905" cy="2532572"/>
          </a:xfrm>
          <a:prstGeom prst="rect">
            <a:avLst/>
          </a:prstGeom>
          <a:ln w="12700">
            <a:miter lim="400000"/>
          </a:ln>
        </p:spPr>
      </p:pic>
      <p:pic>
        <p:nvPicPr>
          <p:cNvPr id="553" name="download.jpg" descr="download.jpg"/>
          <p:cNvPicPr>
            <a:picLocks noChangeAspect="1"/>
          </p:cNvPicPr>
          <p:nvPr/>
        </p:nvPicPr>
        <p:blipFill>
          <a:blip r:embed="rId5">
            <a:extLst/>
          </a:blip>
          <a:stretch>
            <a:fillRect/>
          </a:stretch>
        </p:blipFill>
        <p:spPr>
          <a:xfrm>
            <a:off x="7318694" y="5514635"/>
            <a:ext cx="1352906" cy="1953392"/>
          </a:xfrm>
          <a:prstGeom prst="rect">
            <a:avLst/>
          </a:prstGeom>
          <a:ln w="12700">
            <a:miter lim="400000"/>
          </a:ln>
        </p:spPr>
      </p:pic>
      <p:pic>
        <p:nvPicPr>
          <p:cNvPr id="554" name="images.jpg" descr="images.jpg"/>
          <p:cNvPicPr>
            <a:picLocks noChangeAspect="1"/>
          </p:cNvPicPr>
          <p:nvPr/>
        </p:nvPicPr>
        <p:blipFill>
          <a:blip r:embed="rId6">
            <a:extLst/>
          </a:blip>
          <a:stretch>
            <a:fillRect/>
          </a:stretch>
        </p:blipFill>
        <p:spPr>
          <a:xfrm>
            <a:off x="6400005" y="2268367"/>
            <a:ext cx="2857502" cy="2857502"/>
          </a:xfrm>
          <a:prstGeom prst="rect">
            <a:avLst/>
          </a:prstGeom>
          <a:ln w="12700">
            <a:miter lim="400000"/>
          </a:ln>
        </p:spPr>
      </p:pic>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8" name="2 movements"/>
          <p:cNvSpPr txBox="1"/>
          <p:nvPr>
            <p:ph type="title"/>
          </p:nvPr>
        </p:nvSpPr>
        <p:spPr>
          <a:prstGeom prst="rect">
            <a:avLst/>
          </a:prstGeom>
        </p:spPr>
        <p:txBody>
          <a:bodyPr/>
          <a:lstStyle/>
          <a:p>
            <a:pPr/>
            <a:r>
              <a:t>2 movements</a:t>
            </a:r>
          </a:p>
        </p:txBody>
      </p:sp>
      <p:pic>
        <p:nvPicPr>
          <p:cNvPr id="559" name="Screen Shot 2019-03-22 at 11.47.13 AM.png" descr="Screen Shot 2019-03-22 at 11.47.13 AM.png"/>
          <p:cNvPicPr>
            <a:picLocks noChangeAspect="1"/>
          </p:cNvPicPr>
          <p:nvPr/>
        </p:nvPicPr>
        <p:blipFill>
          <a:blip r:embed="rId3">
            <a:extLst/>
          </a:blip>
          <a:srcRect l="0" t="16650" r="0" b="0"/>
          <a:stretch>
            <a:fillRect/>
          </a:stretch>
        </p:blipFill>
        <p:spPr>
          <a:xfrm>
            <a:off x="1730244" y="2716957"/>
            <a:ext cx="8966753" cy="5571341"/>
          </a:xfrm>
          <a:prstGeom prst="rect">
            <a:avLst/>
          </a:prstGeom>
          <a:ln w="12700">
            <a:miter lim="400000"/>
          </a:ln>
        </p:spPr>
      </p:pic>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3" name="Screen Shot 2019-03-22 at 7.59.20 AM.png" descr="Screen Shot 2019-03-22 at 7.59.20 AM.png"/>
          <p:cNvPicPr>
            <a:picLocks noChangeAspect="1"/>
          </p:cNvPicPr>
          <p:nvPr/>
        </p:nvPicPr>
        <p:blipFill>
          <a:blip r:embed="rId3">
            <a:extLst/>
          </a:blip>
          <a:stretch>
            <a:fillRect/>
          </a:stretch>
        </p:blipFill>
        <p:spPr>
          <a:xfrm>
            <a:off x="4938712" y="3388269"/>
            <a:ext cx="5486402" cy="5105403"/>
          </a:xfrm>
          <a:prstGeom prst="rect">
            <a:avLst/>
          </a:prstGeom>
          <a:ln w="12700">
            <a:miter lim="400000"/>
          </a:ln>
        </p:spPr>
      </p:pic>
      <p:sp>
        <p:nvSpPr>
          <p:cNvPr id="564" name="3 sets of practices"/>
          <p:cNvSpPr txBox="1"/>
          <p:nvPr>
            <p:ph type="title"/>
          </p:nvPr>
        </p:nvSpPr>
        <p:spPr>
          <a:xfrm>
            <a:off x="4102000" y="1130300"/>
            <a:ext cx="7937601" cy="2159000"/>
          </a:xfrm>
          <a:prstGeom prst="rect">
            <a:avLst/>
          </a:prstGeom>
        </p:spPr>
        <p:txBody>
          <a:bodyPr/>
          <a:lstStyle>
            <a:lvl1pPr defTabSz="490727">
              <a:defRPr sz="6800"/>
            </a:lvl1pPr>
          </a:lstStyle>
          <a:p>
            <a:pPr/>
            <a:r>
              <a:t>3 sets of practices</a:t>
            </a:r>
          </a:p>
        </p:txBody>
      </p:sp>
      <p:pic>
        <p:nvPicPr>
          <p:cNvPr id="565" name="images-1.jpg" descr="images-1.jpg"/>
          <p:cNvPicPr>
            <a:picLocks noChangeAspect="1"/>
          </p:cNvPicPr>
          <p:nvPr/>
        </p:nvPicPr>
        <p:blipFill>
          <a:blip r:embed="rId4">
            <a:extLst/>
          </a:blip>
          <a:stretch>
            <a:fillRect/>
          </a:stretch>
        </p:blipFill>
        <p:spPr>
          <a:xfrm>
            <a:off x="601771" y="4413250"/>
            <a:ext cx="3215035" cy="2159000"/>
          </a:xfrm>
          <a:prstGeom prst="rect">
            <a:avLst/>
          </a:prstGeom>
          <a:ln w="12700">
            <a:miter lim="400000"/>
          </a:ln>
        </p:spPr>
      </p:pic>
      <p:pic>
        <p:nvPicPr>
          <p:cNvPr id="566" name="images.jpg" descr="images.jpg"/>
          <p:cNvPicPr>
            <a:picLocks noChangeAspect="1"/>
          </p:cNvPicPr>
          <p:nvPr/>
        </p:nvPicPr>
        <p:blipFill>
          <a:blip r:embed="rId5">
            <a:extLst/>
          </a:blip>
          <a:stretch>
            <a:fillRect/>
          </a:stretch>
        </p:blipFill>
        <p:spPr>
          <a:xfrm>
            <a:off x="616979" y="1152624"/>
            <a:ext cx="3184619" cy="3314900"/>
          </a:xfrm>
          <a:prstGeom prst="rect">
            <a:avLst/>
          </a:prstGeom>
          <a:ln w="12700">
            <a:miter lim="400000"/>
          </a:ln>
        </p:spPr>
      </p:pic>
      <p:pic>
        <p:nvPicPr>
          <p:cNvPr id="567" name="globe-800x600.png" descr="globe-800x600.png"/>
          <p:cNvPicPr>
            <a:picLocks noChangeAspect="1"/>
          </p:cNvPicPr>
          <p:nvPr/>
        </p:nvPicPr>
        <p:blipFill>
          <a:blip r:embed="rId6">
            <a:extLst/>
          </a:blip>
          <a:stretch>
            <a:fillRect/>
          </a:stretch>
        </p:blipFill>
        <p:spPr>
          <a:xfrm>
            <a:off x="616979" y="6641386"/>
            <a:ext cx="3184619" cy="2388464"/>
          </a:xfrm>
          <a:prstGeom prst="rect">
            <a:avLst/>
          </a:prstGeom>
          <a:ln w="12700">
            <a:miter lim="400000"/>
          </a:ln>
        </p:spPr>
      </p:pic>
      <p:sp>
        <p:nvSpPr>
          <p:cNvPr id="568" name="Sanctuary"/>
          <p:cNvSpPr txBox="1"/>
          <p:nvPr/>
        </p:nvSpPr>
        <p:spPr>
          <a:xfrm>
            <a:off x="5813488" y="4210146"/>
            <a:ext cx="2255457"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atin typeface="+mn-lt"/>
                <a:ea typeface="+mn-ea"/>
                <a:cs typeface="+mn-cs"/>
                <a:sym typeface="Helvetica Neue"/>
              </a:defRPr>
            </a:lvl1pPr>
          </a:lstStyle>
          <a:p>
            <a:pPr/>
            <a:r>
              <a:t>Sanctuary</a:t>
            </a:r>
          </a:p>
        </p:txBody>
      </p:sp>
      <p:sp>
        <p:nvSpPr>
          <p:cNvPr id="569" name="Outpost"/>
          <p:cNvSpPr txBox="1"/>
          <p:nvPr/>
        </p:nvSpPr>
        <p:spPr>
          <a:xfrm>
            <a:off x="8251887" y="6216746"/>
            <a:ext cx="1818514"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atin typeface="+mn-lt"/>
                <a:ea typeface="+mn-ea"/>
                <a:cs typeface="+mn-cs"/>
                <a:sym typeface="Helvetica Neue"/>
              </a:defRPr>
            </a:lvl1pPr>
          </a:lstStyle>
          <a:p>
            <a:pPr/>
            <a:r>
              <a:t>Outpost</a:t>
            </a:r>
          </a:p>
        </p:txBody>
      </p:sp>
      <p:sp>
        <p:nvSpPr>
          <p:cNvPr id="570" name="Campfire"/>
          <p:cNvSpPr txBox="1"/>
          <p:nvPr/>
        </p:nvSpPr>
        <p:spPr>
          <a:xfrm>
            <a:off x="4543488" y="6216746"/>
            <a:ext cx="2055877" cy="63480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atin typeface="+mn-lt"/>
                <a:ea typeface="+mn-ea"/>
                <a:cs typeface="+mn-cs"/>
                <a:sym typeface="Helvetica Neue"/>
              </a:defRPr>
            </a:lvl1pPr>
          </a:lstStyle>
          <a:p>
            <a:pPr/>
            <a:r>
              <a:t>Campfire</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4" name="- Are congregations to be cruciform communities of hope? Why or why not?…"/>
          <p:cNvSpPr txBox="1"/>
          <p:nvPr>
            <p:ph type="title"/>
          </p:nvPr>
        </p:nvSpPr>
        <p:spPr>
          <a:xfrm>
            <a:off x="952500" y="3797300"/>
            <a:ext cx="11099800" cy="5196503"/>
          </a:xfrm>
          <a:prstGeom prst="rect">
            <a:avLst/>
          </a:prstGeom>
        </p:spPr>
        <p:txBody>
          <a:bodyPr/>
          <a:lstStyle/>
          <a:p>
            <a:pPr algn="l" defTabSz="251206">
              <a:defRPr sz="3500"/>
            </a:pPr>
            <a:r>
              <a:t>- Are congregations to be cruciform communities of hope? Why or why not?</a:t>
            </a:r>
          </a:p>
          <a:p>
            <a:pPr algn="l" defTabSz="251206">
              <a:defRPr sz="3500"/>
            </a:pPr>
            <a:r>
              <a:t>- Do these three sets of practices make sense to you? What practices would you add in each category?</a:t>
            </a:r>
          </a:p>
          <a:p>
            <a:pPr algn="l" defTabSz="251206">
              <a:defRPr sz="3500"/>
            </a:pPr>
            <a:r>
              <a:t>- Imagine your ministry setting - which area are you strongest in? which area is in need of development?</a:t>
            </a:r>
          </a:p>
        </p:txBody>
      </p:sp>
      <p:pic>
        <p:nvPicPr>
          <p:cNvPr id="575" name="images.jpg" descr="images.jpg"/>
          <p:cNvPicPr>
            <a:picLocks noChangeAspect="1"/>
          </p:cNvPicPr>
          <p:nvPr/>
        </p:nvPicPr>
        <p:blipFill>
          <a:blip r:embed="rId2">
            <a:extLst/>
          </a:blip>
          <a:stretch>
            <a:fillRect/>
          </a:stretch>
        </p:blipFill>
        <p:spPr>
          <a:xfrm>
            <a:off x="9352091" y="336096"/>
            <a:ext cx="2857502" cy="2857501"/>
          </a:xfrm>
          <a:prstGeom prst="rect">
            <a:avLst/>
          </a:prstGeom>
          <a:ln w="12700">
            <a:miter lim="400000"/>
          </a:ln>
        </p:spPr>
      </p:pic>
      <p:sp>
        <p:nvSpPr>
          <p:cNvPr id="576" name="Group Sharing"/>
          <p:cNvSpPr txBox="1"/>
          <p:nvPr/>
        </p:nvSpPr>
        <p:spPr>
          <a:xfrm>
            <a:off x="354144" y="1284642"/>
            <a:ext cx="8833981" cy="1511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8000">
                <a:latin typeface="Comic Sans MS"/>
                <a:ea typeface="Comic Sans MS"/>
                <a:cs typeface="Comic Sans MS"/>
                <a:sym typeface="Comic Sans MS"/>
              </a:defRPr>
            </a:lvl1pPr>
          </a:lstStyle>
          <a:p>
            <a:pPr/>
            <a:r>
              <a:t>Group Sharing</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78" name="images.jpg" descr="images.jpg"/>
          <p:cNvPicPr>
            <a:picLocks noChangeAspect="1"/>
          </p:cNvPicPr>
          <p:nvPr/>
        </p:nvPicPr>
        <p:blipFill>
          <a:blip r:embed="rId2">
            <a:extLst/>
          </a:blip>
          <a:stretch>
            <a:fillRect/>
          </a:stretch>
        </p:blipFill>
        <p:spPr>
          <a:xfrm>
            <a:off x="6975774" y="5594575"/>
            <a:ext cx="4928501" cy="3279695"/>
          </a:xfrm>
          <a:prstGeom prst="rect">
            <a:avLst/>
          </a:prstGeom>
          <a:ln w="12700">
            <a:miter lim="400000"/>
          </a:ln>
        </p:spPr>
      </p:pic>
      <p:pic>
        <p:nvPicPr>
          <p:cNvPr id="579" name="download.jpg" descr="download.jpg"/>
          <p:cNvPicPr>
            <a:picLocks noChangeAspect="1"/>
          </p:cNvPicPr>
          <p:nvPr/>
        </p:nvPicPr>
        <p:blipFill>
          <a:blip r:embed="rId3">
            <a:extLst/>
          </a:blip>
          <a:stretch>
            <a:fillRect/>
          </a:stretch>
        </p:blipFill>
        <p:spPr>
          <a:xfrm>
            <a:off x="1070265" y="3733220"/>
            <a:ext cx="5836846" cy="2783727"/>
          </a:xfrm>
          <a:prstGeom prst="rect">
            <a:avLst/>
          </a:prstGeom>
          <a:ln w="12700">
            <a:miter lim="400000"/>
          </a:ln>
        </p:spPr>
      </p:pic>
      <p:pic>
        <p:nvPicPr>
          <p:cNvPr id="580" name="images.jpg" descr="images.jpg"/>
          <p:cNvPicPr>
            <a:picLocks noChangeAspect="1"/>
          </p:cNvPicPr>
          <p:nvPr/>
        </p:nvPicPr>
        <p:blipFill>
          <a:blip r:embed="rId4">
            <a:extLst/>
          </a:blip>
          <a:stretch>
            <a:fillRect/>
          </a:stretch>
        </p:blipFill>
        <p:spPr>
          <a:xfrm>
            <a:off x="7033373" y="3793509"/>
            <a:ext cx="4813302" cy="1689102"/>
          </a:xfrm>
          <a:prstGeom prst="rect">
            <a:avLst/>
          </a:prstGeom>
          <a:ln w="12700">
            <a:miter lim="400000"/>
          </a:ln>
        </p:spPr>
      </p:pic>
      <p:pic>
        <p:nvPicPr>
          <p:cNvPr id="581" name="images.jpg" descr="images.jpg"/>
          <p:cNvPicPr>
            <a:picLocks noChangeAspect="1"/>
          </p:cNvPicPr>
          <p:nvPr/>
        </p:nvPicPr>
        <p:blipFill>
          <a:blip r:embed="rId5">
            <a:extLst/>
          </a:blip>
          <a:stretch>
            <a:fillRect/>
          </a:stretch>
        </p:blipFill>
        <p:spPr>
          <a:xfrm>
            <a:off x="1085649" y="719321"/>
            <a:ext cx="5806079" cy="2903040"/>
          </a:xfrm>
          <a:prstGeom prst="rect">
            <a:avLst/>
          </a:prstGeom>
          <a:ln w="12700">
            <a:miter lim="400000"/>
          </a:ln>
        </p:spPr>
      </p:pic>
      <p:pic>
        <p:nvPicPr>
          <p:cNvPr id="582" name="download.jpg" descr="download.jpg"/>
          <p:cNvPicPr>
            <a:picLocks noChangeAspect="1"/>
          </p:cNvPicPr>
          <p:nvPr/>
        </p:nvPicPr>
        <p:blipFill>
          <a:blip r:embed="rId6">
            <a:extLst/>
          </a:blip>
          <a:stretch>
            <a:fillRect/>
          </a:stretch>
        </p:blipFill>
        <p:spPr>
          <a:xfrm>
            <a:off x="1109868" y="6627807"/>
            <a:ext cx="5757638" cy="2878820"/>
          </a:xfrm>
          <a:prstGeom prst="rect">
            <a:avLst/>
          </a:prstGeom>
          <a:ln w="12700">
            <a:miter lim="400000"/>
          </a:ln>
        </p:spPr>
      </p:pic>
      <p:pic>
        <p:nvPicPr>
          <p:cNvPr id="583" name="images.jpg" descr="images.jpg"/>
          <p:cNvPicPr>
            <a:picLocks noChangeAspect="1"/>
          </p:cNvPicPr>
          <p:nvPr/>
        </p:nvPicPr>
        <p:blipFill>
          <a:blip r:embed="rId7">
            <a:extLst/>
          </a:blip>
          <a:stretch>
            <a:fillRect/>
          </a:stretch>
        </p:blipFill>
        <p:spPr>
          <a:xfrm>
            <a:off x="7055335" y="495038"/>
            <a:ext cx="4769378" cy="3173805"/>
          </a:xfrm>
          <a:prstGeom prst="rect">
            <a:avLst/>
          </a:prstGeom>
          <a:ln w="12700">
            <a:miter lim="400000"/>
          </a:ln>
        </p:spPr>
      </p:pic>
      <p:pic>
        <p:nvPicPr>
          <p:cNvPr id="584" name="images.jpg" descr="images.jpg"/>
          <p:cNvPicPr>
            <a:picLocks noChangeAspect="1"/>
          </p:cNvPicPr>
          <p:nvPr/>
        </p:nvPicPr>
        <p:blipFill>
          <a:blip r:embed="rId8">
            <a:extLst/>
          </a:blip>
          <a:stretch>
            <a:fillRect/>
          </a:stretch>
        </p:blipFill>
        <p:spPr>
          <a:xfrm>
            <a:off x="4095750" y="2983821"/>
            <a:ext cx="4813302" cy="3785958"/>
          </a:xfrm>
          <a:prstGeom prst="rect">
            <a:avLst/>
          </a:prstGeom>
          <a:ln w="12700">
            <a:miter lim="400000"/>
          </a:ln>
        </p:spPr>
      </p:pic>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586" name="HJ_f2ckEuGX-web-2ac0ab76a7c0f84a1fe53576e9d575d0.jpg" descr="HJ_f2ckEuGX-web-2ac0ab76a7c0f84a1fe53576e9d575d0.jpg"/>
          <p:cNvPicPr>
            <a:picLocks noChangeAspect="1"/>
          </p:cNvPicPr>
          <p:nvPr/>
        </p:nvPicPr>
        <p:blipFill>
          <a:blip r:embed="rId2">
            <a:extLst/>
          </a:blip>
          <a:stretch>
            <a:fillRect/>
          </a:stretch>
        </p:blipFill>
        <p:spPr>
          <a:xfrm>
            <a:off x="2438400" y="812800"/>
            <a:ext cx="8128001" cy="8128001"/>
          </a:xfrm>
          <a:prstGeom prst="rect">
            <a:avLst/>
          </a:prstGeom>
          <a:ln w="12700">
            <a:miter lim="400000"/>
          </a:ln>
        </p:spPr>
      </p:pic>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588" name="maxresdefault.jpg" descr="maxresdefault.jpg"/>
          <p:cNvPicPr>
            <a:picLocks noChangeAspect="1"/>
          </p:cNvPicPr>
          <p:nvPr/>
        </p:nvPicPr>
        <p:blipFill>
          <a:blip r:embed="rId2">
            <a:extLst/>
          </a:blip>
          <a:stretch>
            <a:fillRect/>
          </a:stretch>
        </p:blipFill>
        <p:spPr>
          <a:xfrm>
            <a:off x="-2" y="1392788"/>
            <a:ext cx="13004803" cy="731520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