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jpe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2.jpe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3.jpeg" ContentType="image/jpeg"/>
  <Override PartName="/ppt/media/image4.jpeg" ContentType="image/jpeg"/>
  <Override PartName="/ppt/notesSlides/notesSlide9.xml" ContentType="application/vnd.openxmlformats-officedocument.presentationml.notesSlide+xml"/>
  <Override PartName="/ppt/media/image5.jpeg" ContentType="image/jpeg"/>
  <Override PartName="/ppt/media/image6.jpeg" ContentType="image/jpeg"/>
  <Override PartName="/ppt/media/image7.jpeg" ContentType="image/jpeg"/>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Ref idx="minor">
          <a:srgbClr val="000000"/>
        </a:fontRef>
        <a:srgbClr val="000000"/>
      </a:tcTxStyle>
      <a:tcStyle>
        <a:tcBdr>
          <a:left>
            <a:ln w="25400" cap="flat">
              <a:noFill/>
              <a:miter lim="400000"/>
            </a:ln>
          </a:left>
          <a:right>
            <a:ln w="25400" cap="flat">
              <a:noFill/>
              <a:miter lim="400000"/>
            </a:ln>
          </a:right>
          <a:top>
            <a:ln w="1016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rgbClr val="FFFFFF"/>
          </a:solidFill>
        </a:fill>
      </a:tcStyle>
    </a:lastRow>
    <a:firstRow>
      <a:tcTxStyle b="on" i="off">
        <a:fontRef idx="minor">
          <a:srgbClr val="FFFFFF"/>
        </a:fontRef>
        <a:srgbClr val="FFFFFF"/>
      </a:tcTxStyle>
      <a:tcStyle>
        <a:tcBdr>
          <a:left>
            <a:ln w="25400" cap="flat">
              <a:noFill/>
              <a:miter lim="400000"/>
            </a:ln>
          </a:left>
          <a:right>
            <a:ln w="25400" cap="flat">
              <a:noFill/>
              <a:miter lim="400000"/>
            </a:ln>
          </a:right>
          <a:top>
            <a:ln w="508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1016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lastRow>
    <a:fir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508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p:nvPr>
            <p:ph type="sldImg"/>
          </p:nvPr>
        </p:nvSpPr>
        <p:spPr>
          <a:xfrm>
            <a:off x="1143000" y="685800"/>
            <a:ext cx="4572000" cy="3429000"/>
          </a:xfrm>
          <a:prstGeom prst="rect">
            <a:avLst/>
          </a:prstGeom>
        </p:spPr>
        <p:txBody>
          <a:bodyPr/>
          <a:lstStyle/>
          <a:p>
            <a:pPr/>
          </a:p>
        </p:txBody>
      </p:sp>
      <p:sp>
        <p:nvSpPr>
          <p:cNvPr id="110" name="Shape 1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2400">
        <a:latin typeface="+mn-lt"/>
        <a:ea typeface="+mn-ea"/>
        <a:cs typeface="+mn-cs"/>
        <a:sym typeface="Calibri"/>
      </a:defRPr>
    </a:lvl1pPr>
    <a:lvl2pPr indent="228600" latinLnBrk="0">
      <a:defRPr sz="2400">
        <a:latin typeface="+mn-lt"/>
        <a:ea typeface="+mn-ea"/>
        <a:cs typeface="+mn-cs"/>
        <a:sym typeface="Calibri"/>
      </a:defRPr>
    </a:lvl2pPr>
    <a:lvl3pPr indent="457200" latinLnBrk="0">
      <a:defRPr sz="2400">
        <a:latin typeface="+mn-lt"/>
        <a:ea typeface="+mn-ea"/>
        <a:cs typeface="+mn-cs"/>
        <a:sym typeface="Calibri"/>
      </a:defRPr>
    </a:lvl3pPr>
    <a:lvl4pPr indent="685800" latinLnBrk="0">
      <a:defRPr sz="2400">
        <a:latin typeface="+mn-lt"/>
        <a:ea typeface="+mn-ea"/>
        <a:cs typeface="+mn-cs"/>
        <a:sym typeface="Calibri"/>
      </a:defRPr>
    </a:lvl4pPr>
    <a:lvl5pPr indent="914400" latinLnBrk="0">
      <a:defRPr sz="2400">
        <a:latin typeface="+mn-lt"/>
        <a:ea typeface="+mn-ea"/>
        <a:cs typeface="+mn-cs"/>
        <a:sym typeface="Calibri"/>
      </a:defRPr>
    </a:lvl5pPr>
    <a:lvl6pPr indent="1143000" latinLnBrk="0">
      <a:defRPr sz="2400">
        <a:latin typeface="+mn-lt"/>
        <a:ea typeface="+mn-ea"/>
        <a:cs typeface="+mn-cs"/>
        <a:sym typeface="Calibri"/>
      </a:defRPr>
    </a:lvl6pPr>
    <a:lvl7pPr indent="1371600" latinLnBrk="0">
      <a:defRPr sz="2400">
        <a:latin typeface="+mn-lt"/>
        <a:ea typeface="+mn-ea"/>
        <a:cs typeface="+mn-cs"/>
        <a:sym typeface="Calibri"/>
      </a:defRPr>
    </a:lvl7pPr>
    <a:lvl8pPr indent="1600200" latinLnBrk="0">
      <a:defRPr sz="2400">
        <a:latin typeface="+mn-lt"/>
        <a:ea typeface="+mn-ea"/>
        <a:cs typeface="+mn-cs"/>
        <a:sym typeface="Calibri"/>
      </a:defRPr>
    </a:lvl8pPr>
    <a:lvl9pPr indent="1828800" latinLnBrk="0">
      <a:defRPr sz="2400">
        <a:latin typeface="+mn-lt"/>
        <a:ea typeface="+mn-ea"/>
        <a:cs typeface="+mn-cs"/>
        <a:sym typeface="Calibri"/>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2.xml.rels><?xml version="1.0" encoding="UTF-8" standalone="yes"?><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3.xml.rels><?xml version="1.0" encoding="UTF-8" standalone="yes"?><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4.xml.rels><?xml version="1.0" encoding="UTF-8" standalone="yes"?><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5.xml.rels><?xml version="1.0" encoding="UTF-8" standalone="yes"?><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6.xml.rels><?xml version="1.0" encoding="UTF-8" standalone="yes"?><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7.xml.rels><?xml version="1.0" encoding="UTF-8" standalone="yes"?><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8.xml.rels><?xml version="1.0" encoding="UTF-8" standalone="yes"?><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9.xml.rels><?xml version="1.0" encoding="UTF-8" standalone="yes"?><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10.xml.rels><?xml version="1.0" encoding="UTF-8" standalone="yes"?><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11.xml.rels><?xml version="1.0" encoding="UTF-8" standalone="yes"?><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5" name="Shape 155"/>
          <p:cNvSpPr/>
          <p:nvPr>
            <p:ph type="sldImg"/>
          </p:nvPr>
        </p:nvSpPr>
        <p:spPr>
          <a:prstGeom prst="rect">
            <a:avLst/>
          </a:prstGeom>
        </p:spPr>
        <p:txBody>
          <a:bodyPr/>
          <a:lstStyle/>
          <a:p>
            <a:pPr/>
          </a:p>
        </p:txBody>
      </p:sp>
      <p:sp>
        <p:nvSpPr>
          <p:cNvPr id="156" name="Shape 156"/>
          <p:cNvSpPr/>
          <p:nvPr>
            <p:ph type="body" sz="quarter" idx="1"/>
          </p:nvPr>
        </p:nvSpPr>
        <p:spPr>
          <a:prstGeom prst="rect">
            <a:avLst/>
          </a:prstGeom>
        </p:spPr>
        <p:txBody>
          <a:bodyPr/>
          <a:lstStyle/>
          <a:p>
            <a:pPr defTabSz="457200">
              <a:defRPr sz="1200"/>
            </a:pPr>
            <a:r>
              <a:t>Org. 1.0- until about mid-1990’s; Central physical address; Command and control; symbol: hierarchical org. chart</a:t>
            </a:r>
          </a:p>
          <a:p>
            <a:pPr defTabSz="457200">
              <a:defRPr sz="1200"/>
            </a:pPr>
            <a:r>
              <a:t>Org. 20-from mid-1990’s to June 29, 2007 : Still command control; Central physical address w/</a:t>
            </a:r>
            <a:r>
              <a:rPr b="1"/>
              <a:t>Parallel web presence</a:t>
            </a:r>
          </a:p>
          <a:p>
            <a:pPr defTabSz="457200">
              <a:defRPr sz="1200"/>
            </a:pPr>
            <a:r>
              <a:t>Org. 3.0 – iPhone – social networking available to masses</a:t>
            </a:r>
          </a:p>
          <a:p>
            <a:pPr defTabSz="457200">
              <a:defRPr sz="1200"/>
            </a:pPr>
            <a:r>
              <a:t>Physical and web locations blur; fluidity of behavior on web flows back into bricks and mortar</a:t>
            </a:r>
          </a:p>
          <a:p>
            <a:pPr defTabSz="457200">
              <a:defRPr sz="1200"/>
            </a:pPr>
            <a:r>
              <a:t>24/7/365 availability; need to think I.P address and P.O. (post office) physical address</a:t>
            </a:r>
          </a:p>
          <a:p>
            <a:pPr defTabSz="457200">
              <a:defRPr sz="1200"/>
            </a:pPr>
          </a:p>
          <a:p>
            <a:pPr defTabSz="457200">
              <a:defRPr sz="1200"/>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2" name="Shape 162"/>
          <p:cNvSpPr/>
          <p:nvPr>
            <p:ph type="sldImg"/>
          </p:nvPr>
        </p:nvSpPr>
        <p:spPr>
          <a:prstGeom prst="rect">
            <a:avLst/>
          </a:prstGeom>
        </p:spPr>
        <p:txBody>
          <a:bodyPr/>
          <a:lstStyle/>
          <a:p>
            <a:pPr/>
          </a:p>
        </p:txBody>
      </p:sp>
      <p:sp>
        <p:nvSpPr>
          <p:cNvPr id="163" name="Shape 163"/>
          <p:cNvSpPr/>
          <p:nvPr>
            <p:ph type="body" sz="quarter" idx="1"/>
          </p:nvPr>
        </p:nvSpPr>
        <p:spPr>
          <a:prstGeom prst="rect">
            <a:avLst/>
          </a:prstGeom>
        </p:spPr>
        <p:txBody>
          <a:bodyPr/>
          <a:lstStyle/>
          <a:p>
            <a:pPr defTabSz="457200">
              <a:defRPr sz="1200"/>
            </a:pPr>
            <a:r>
              <a:t>Org. 1.0- until about mid-1990’s; Central physical address; Command and control; symbol: hierarchical org. chart</a:t>
            </a:r>
          </a:p>
          <a:p>
            <a:pPr defTabSz="457200">
              <a:defRPr sz="1200"/>
            </a:pPr>
            <a:r>
              <a:t>Org. 20-from mid-1990’s to June 29, 2007 : Still command control; Central physical address w/</a:t>
            </a:r>
            <a:r>
              <a:rPr b="1"/>
              <a:t>Parallel web presence</a:t>
            </a:r>
          </a:p>
          <a:p>
            <a:pPr defTabSz="457200">
              <a:defRPr sz="1200"/>
            </a:pPr>
            <a:r>
              <a:t>Org. 3.0 – iPhone – social networking available to masses</a:t>
            </a:r>
          </a:p>
          <a:p>
            <a:pPr defTabSz="457200">
              <a:defRPr sz="1200"/>
            </a:pPr>
            <a:r>
              <a:t>Physical and web locations blur; fluidity of behavior on web flows back into bricks and mortar</a:t>
            </a:r>
          </a:p>
          <a:p>
            <a:pPr defTabSz="457200">
              <a:defRPr sz="1200"/>
            </a:pPr>
            <a:r>
              <a:t>24/7/365 availability; need to think I.P address and P.O. (post office) physical address</a:t>
            </a:r>
          </a:p>
          <a:p>
            <a:pPr defTabSz="457200">
              <a:defRPr sz="1200"/>
            </a:pPr>
          </a:p>
          <a:p>
            <a:pPr defTabSz="457200">
              <a:defRPr sz="1200"/>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0" name="Shape 170"/>
          <p:cNvSpPr/>
          <p:nvPr>
            <p:ph type="sldImg"/>
          </p:nvPr>
        </p:nvSpPr>
        <p:spPr>
          <a:prstGeom prst="rect">
            <a:avLst/>
          </a:prstGeom>
        </p:spPr>
        <p:txBody>
          <a:bodyPr/>
          <a:lstStyle/>
          <a:p>
            <a:pPr/>
          </a:p>
        </p:txBody>
      </p:sp>
      <p:sp>
        <p:nvSpPr>
          <p:cNvPr id="171" name="Shape 171"/>
          <p:cNvSpPr/>
          <p:nvPr>
            <p:ph type="body" sz="quarter" idx="1"/>
          </p:nvPr>
        </p:nvSpPr>
        <p:spPr>
          <a:prstGeom prst="rect">
            <a:avLst/>
          </a:prstGeom>
        </p:spPr>
        <p:txBody>
          <a:bodyPr/>
          <a:lstStyle/>
          <a:p>
            <a:pPr defTabSz="457200">
              <a:defRPr sz="1200"/>
            </a:pPr>
            <a:r>
              <a:t>Org. 1.0- until about mid-1990’s; Central physical address; Command and control; symbol: hierarchical org. chart</a:t>
            </a:r>
          </a:p>
          <a:p>
            <a:pPr defTabSz="457200">
              <a:defRPr sz="1200"/>
            </a:pPr>
            <a:r>
              <a:t>Org. 20-from mid-1990’s to June 29, 2007 : Still command control; Central physical address w/</a:t>
            </a:r>
            <a:r>
              <a:rPr b="1"/>
              <a:t>Parallel web presence</a:t>
            </a:r>
          </a:p>
          <a:p>
            <a:pPr defTabSz="457200">
              <a:defRPr sz="1200"/>
            </a:pPr>
            <a:r>
              <a:t>Org. 3.0 – iPhone – social networking available to masses</a:t>
            </a:r>
          </a:p>
          <a:p>
            <a:pPr defTabSz="457200">
              <a:defRPr sz="1200"/>
            </a:pPr>
            <a:r>
              <a:t>Physical and web locations blur; fluidity of behavior on web flows back into bricks and mortar</a:t>
            </a:r>
          </a:p>
          <a:p>
            <a:pPr defTabSz="457200">
              <a:defRPr sz="1200"/>
            </a:pPr>
            <a:r>
              <a:t>24/7/365 availability; need to think I.P address and P.O. (post office) physical address</a:t>
            </a:r>
          </a:p>
          <a:p>
            <a:pPr defTabSz="457200">
              <a:defRPr sz="1200"/>
            </a:pPr>
          </a:p>
          <a:p>
            <a:pPr defTabSz="457200">
              <a:defRPr sz="1200"/>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5" name="Shape 175"/>
          <p:cNvSpPr/>
          <p:nvPr>
            <p:ph type="sldImg"/>
          </p:nvPr>
        </p:nvSpPr>
        <p:spPr>
          <a:prstGeom prst="rect">
            <a:avLst/>
          </a:prstGeom>
        </p:spPr>
        <p:txBody>
          <a:bodyPr/>
          <a:lstStyle/>
          <a:p>
            <a:pPr/>
          </a:p>
        </p:txBody>
      </p:sp>
      <p:sp>
        <p:nvSpPr>
          <p:cNvPr id="176" name="Shape 176"/>
          <p:cNvSpPr/>
          <p:nvPr>
            <p:ph type="body" sz="quarter" idx="1"/>
          </p:nvPr>
        </p:nvSpPr>
        <p:spPr>
          <a:prstGeom prst="rect">
            <a:avLst/>
          </a:prstGeom>
        </p:spPr>
        <p:txBody>
          <a:bodyPr/>
          <a:lstStyle/>
          <a:p>
            <a:pPr defTabSz="457200">
              <a:defRPr sz="1200"/>
            </a:pPr>
            <a:r>
              <a:t>Organizations arise to “change lives, change communities” (Peter Drucker)</a:t>
            </a:r>
          </a:p>
          <a:p>
            <a:pPr defTabSz="457200">
              <a:defRPr sz="1200"/>
            </a:pPr>
            <a:r>
              <a:t>Does An Organization’s Structure HINDER or FOSTER connections, meaning, impact?</a:t>
            </a:r>
          </a:p>
          <a:p>
            <a:pPr defTabSz="457200">
              <a:defRPr sz="1200"/>
            </a:pPr>
            <a:r>
              <a:t>Structure becomes invisible-hence, need to raise question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8" name="Shape 188"/>
          <p:cNvSpPr/>
          <p:nvPr>
            <p:ph type="sldImg"/>
          </p:nvPr>
        </p:nvSpPr>
        <p:spPr>
          <a:prstGeom prst="rect">
            <a:avLst/>
          </a:prstGeom>
        </p:spPr>
        <p:txBody>
          <a:bodyPr/>
          <a:lstStyle/>
          <a:p>
            <a:pPr/>
          </a:p>
        </p:txBody>
      </p:sp>
      <p:sp>
        <p:nvSpPr>
          <p:cNvPr id="189" name="Shape 189"/>
          <p:cNvSpPr/>
          <p:nvPr>
            <p:ph type="body" sz="quarter" idx="1"/>
          </p:nvPr>
        </p:nvSpPr>
        <p:spPr>
          <a:prstGeom prst="rect">
            <a:avLst/>
          </a:prstGeom>
        </p:spPr>
        <p:txBody>
          <a:bodyPr/>
          <a:lstStyle/>
          <a:p>
            <a:pPr defTabSz="457200">
              <a:defRPr sz="1200"/>
            </a:pPr>
            <a:r>
              <a:t>Organizations arise to “change lives, change communities” (Peter Drucker)</a:t>
            </a:r>
          </a:p>
          <a:p>
            <a:pPr defTabSz="457200">
              <a:defRPr sz="1200"/>
            </a:pPr>
            <a:r>
              <a:t>Does An Organization’s Structure HINDER or FOSTER connections, meaning, impact?</a:t>
            </a:r>
          </a:p>
          <a:p>
            <a:pPr defTabSz="457200">
              <a:defRPr sz="1200"/>
            </a:pPr>
            <a:r>
              <a:t>Structure becomes invisible-hence, need to raise question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3" name="Shape 193"/>
          <p:cNvSpPr/>
          <p:nvPr>
            <p:ph type="sldImg"/>
          </p:nvPr>
        </p:nvSpPr>
        <p:spPr>
          <a:prstGeom prst="rect">
            <a:avLst/>
          </a:prstGeom>
        </p:spPr>
        <p:txBody>
          <a:bodyPr/>
          <a:lstStyle/>
          <a:p>
            <a:pPr/>
          </a:p>
        </p:txBody>
      </p:sp>
      <p:sp>
        <p:nvSpPr>
          <p:cNvPr id="194" name="Shape 194"/>
          <p:cNvSpPr/>
          <p:nvPr>
            <p:ph type="body" sz="quarter" idx="1"/>
          </p:nvPr>
        </p:nvSpPr>
        <p:spPr>
          <a:prstGeom prst="rect">
            <a:avLst/>
          </a:prstGeom>
        </p:spPr>
        <p:txBody>
          <a:bodyPr/>
          <a:lstStyle/>
          <a:p>
            <a:pPr defTabSz="457200">
              <a:defRPr sz="1200"/>
            </a:pPr>
            <a:r>
              <a:t>Organizations arise to “change lives, change communities” (Peter Drucker)</a:t>
            </a:r>
          </a:p>
          <a:p>
            <a:pPr defTabSz="457200">
              <a:defRPr sz="1200"/>
            </a:pPr>
            <a:r>
              <a:t>Does An Organization’s Structure HINDER or FOSTER connections, meaning, impact?</a:t>
            </a:r>
          </a:p>
          <a:p>
            <a:pPr defTabSz="457200">
              <a:defRPr sz="1200"/>
            </a:pPr>
            <a:r>
              <a:t>Structure becomes invisible-hence, need to raise question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8" name="Shape 198"/>
          <p:cNvSpPr/>
          <p:nvPr>
            <p:ph type="sldImg"/>
          </p:nvPr>
        </p:nvSpPr>
        <p:spPr>
          <a:prstGeom prst="rect">
            <a:avLst/>
          </a:prstGeom>
        </p:spPr>
        <p:txBody>
          <a:bodyPr/>
          <a:lstStyle/>
          <a:p>
            <a:pPr/>
          </a:p>
        </p:txBody>
      </p:sp>
      <p:sp>
        <p:nvSpPr>
          <p:cNvPr id="199" name="Shape 199"/>
          <p:cNvSpPr/>
          <p:nvPr>
            <p:ph type="body" sz="quarter" idx="1"/>
          </p:nvPr>
        </p:nvSpPr>
        <p:spPr>
          <a:prstGeom prst="rect">
            <a:avLst/>
          </a:prstGeom>
        </p:spPr>
        <p:txBody>
          <a:bodyPr/>
          <a:lstStyle/>
          <a:p>
            <a:pPr defTabSz="457200">
              <a:defRPr sz="1200"/>
            </a:pPr>
            <a:r>
              <a:t>Organizations arise to “change lives, change communities” (Peter Drucker)</a:t>
            </a:r>
          </a:p>
          <a:p>
            <a:pPr defTabSz="457200">
              <a:defRPr sz="1200"/>
            </a:pPr>
            <a:r>
              <a:t>Does An Organization’s Structure HINDER or FOSTER connections, meaning, impact?</a:t>
            </a:r>
          </a:p>
          <a:p>
            <a:pPr defTabSz="457200">
              <a:defRPr sz="1200"/>
            </a:pPr>
            <a:r>
              <a:t>Structure becomes invisible-hence, need to raise question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3" name="Shape 203"/>
          <p:cNvSpPr/>
          <p:nvPr>
            <p:ph type="sldImg"/>
          </p:nvPr>
        </p:nvSpPr>
        <p:spPr>
          <a:prstGeom prst="rect">
            <a:avLst/>
          </a:prstGeom>
        </p:spPr>
        <p:txBody>
          <a:bodyPr/>
          <a:lstStyle/>
          <a:p>
            <a:pPr/>
          </a:p>
        </p:txBody>
      </p:sp>
      <p:sp>
        <p:nvSpPr>
          <p:cNvPr id="204" name="Shape 204"/>
          <p:cNvSpPr/>
          <p:nvPr>
            <p:ph type="body" sz="quarter" idx="1"/>
          </p:nvPr>
        </p:nvSpPr>
        <p:spPr>
          <a:prstGeom prst="rect">
            <a:avLst/>
          </a:prstGeom>
        </p:spPr>
        <p:txBody>
          <a:bodyPr/>
          <a:lstStyle/>
          <a:p>
            <a:pPr defTabSz="457200">
              <a:defRPr sz="1200"/>
            </a:pPr>
            <a:r>
              <a:t>Organizations arise to “change lives, change communities” (Peter Drucker)</a:t>
            </a:r>
          </a:p>
          <a:p>
            <a:pPr defTabSz="457200">
              <a:defRPr sz="1200"/>
            </a:pPr>
            <a:r>
              <a:t>Does An Organization’s Structure HINDER or FOSTER connections, meaning, impact?</a:t>
            </a:r>
          </a:p>
          <a:p>
            <a:pPr defTabSz="457200">
              <a:defRPr sz="1200"/>
            </a:pPr>
            <a:r>
              <a:t>Structure becomes invisible-hence, need to raise question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8" name="Shape 228"/>
          <p:cNvSpPr/>
          <p:nvPr>
            <p:ph type="sldImg"/>
          </p:nvPr>
        </p:nvSpPr>
        <p:spPr>
          <a:prstGeom prst="rect">
            <a:avLst/>
          </a:prstGeom>
        </p:spPr>
        <p:txBody>
          <a:bodyPr/>
          <a:lstStyle/>
          <a:p>
            <a:pPr/>
          </a:p>
        </p:txBody>
      </p:sp>
      <p:sp>
        <p:nvSpPr>
          <p:cNvPr id="229" name="Shape 229"/>
          <p:cNvSpPr/>
          <p:nvPr>
            <p:ph type="body" sz="quarter" idx="1"/>
          </p:nvPr>
        </p:nvSpPr>
        <p:spPr>
          <a:prstGeom prst="rect">
            <a:avLst/>
          </a:prstGeom>
        </p:spPr>
        <p:txBody>
          <a:bodyPr/>
          <a:lstStyle/>
          <a:p>
            <a:pPr defTabSz="457200">
              <a:defRPr sz="1200"/>
            </a:pPr>
            <a:r>
              <a:t>Organizations arise to “change lives, change communities” (Peter Drucker)</a:t>
            </a:r>
          </a:p>
          <a:p>
            <a:pPr defTabSz="457200">
              <a:defRPr sz="1200"/>
            </a:pPr>
            <a:r>
              <a:t>Does An Organization’s Structure HINDER or FOSTER connections, meaning, impact?</a:t>
            </a:r>
          </a:p>
          <a:p>
            <a:pPr defTabSz="457200">
              <a:defRPr sz="1200"/>
            </a:pPr>
            <a:r>
              <a:t>Structure becomes invisible-hence, need to raise question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2" name="Shape 332"/>
          <p:cNvSpPr/>
          <p:nvPr>
            <p:ph type="sldImg"/>
          </p:nvPr>
        </p:nvSpPr>
        <p:spPr>
          <a:prstGeom prst="rect">
            <a:avLst/>
          </a:prstGeom>
        </p:spPr>
        <p:txBody>
          <a:bodyPr/>
          <a:lstStyle/>
          <a:p>
            <a:pPr/>
          </a:p>
        </p:txBody>
      </p:sp>
      <p:sp>
        <p:nvSpPr>
          <p:cNvPr id="333" name="Shape 333"/>
          <p:cNvSpPr/>
          <p:nvPr>
            <p:ph type="body" sz="quarter" idx="1"/>
          </p:nvPr>
        </p:nvSpPr>
        <p:spPr>
          <a:prstGeom prst="rect">
            <a:avLst/>
          </a:prstGeom>
        </p:spPr>
        <p:txBody>
          <a:bodyPr/>
          <a:lstStyle/>
          <a:p>
            <a:pPr defTabSz="457200">
              <a:defRPr sz="1200"/>
            </a:pPr>
            <a:r>
              <a:t>Challenge: congs. may feel need to innovate</a:t>
            </a:r>
          </a:p>
          <a:p>
            <a:pPr defTabSz="457200">
              <a:defRPr sz="1200"/>
            </a:pPr>
            <a:r>
              <a:t>But, goal is to innovate something meaningful, not yesterday’s “best practices”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8" name="Shape 338"/>
          <p:cNvSpPr/>
          <p:nvPr>
            <p:ph type="sldImg"/>
          </p:nvPr>
        </p:nvSpPr>
        <p:spPr>
          <a:prstGeom prst="rect">
            <a:avLst/>
          </a:prstGeom>
        </p:spPr>
        <p:txBody>
          <a:bodyPr/>
          <a:lstStyle/>
          <a:p>
            <a:pPr/>
          </a:p>
        </p:txBody>
      </p:sp>
      <p:sp>
        <p:nvSpPr>
          <p:cNvPr id="339" name="Shape 339"/>
          <p:cNvSpPr/>
          <p:nvPr>
            <p:ph type="body" sz="quarter" idx="1"/>
          </p:nvPr>
        </p:nvSpPr>
        <p:spPr>
          <a:prstGeom prst="rect">
            <a:avLst/>
          </a:prstGeom>
        </p:spPr>
        <p:txBody>
          <a:bodyPr/>
          <a:lstStyle>
            <a:lvl1pPr defTabSz="457200">
              <a:defRPr sz="1200"/>
            </a:lvl1pPr>
          </a:lstStyle>
          <a:p>
            <a:pPr/>
            <a:r>
              <a:t>TE and HH provide some examples</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4419600" y="4260850"/>
            <a:ext cx="15544800" cy="2940050"/>
          </a:xfrm>
          <a:prstGeom prst="rect">
            <a:avLst/>
          </a:prstGeom>
        </p:spPr>
        <p:txBody>
          <a:bodyPr/>
          <a:lstStyle/>
          <a:p>
            <a:pPr/>
            <a:r>
              <a:t>Title Text</a:t>
            </a:r>
          </a:p>
        </p:txBody>
      </p:sp>
      <p:sp>
        <p:nvSpPr>
          <p:cNvPr id="12" name="Body Level One…"/>
          <p:cNvSpPr txBox="1"/>
          <p:nvPr>
            <p:ph type="body" sz="quarter" idx="1"/>
          </p:nvPr>
        </p:nvSpPr>
        <p:spPr>
          <a:xfrm>
            <a:off x="5791200" y="7772400"/>
            <a:ext cx="12801600" cy="35052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4492625" y="8813800"/>
            <a:ext cx="15544801" cy="2724150"/>
          </a:xfrm>
          <a:prstGeom prst="rect">
            <a:avLst/>
          </a:prstGeom>
        </p:spPr>
        <p:txBody>
          <a:bodyPr anchor="t"/>
          <a:lstStyle>
            <a:lvl1pPr algn="l">
              <a:defRPr b="1" cap="all" sz="8000"/>
            </a:lvl1pPr>
          </a:lstStyle>
          <a:p>
            <a:pPr/>
            <a:r>
              <a:t>Title Text</a:t>
            </a:r>
          </a:p>
        </p:txBody>
      </p:sp>
      <p:sp>
        <p:nvSpPr>
          <p:cNvPr id="30" name="Body Level One…"/>
          <p:cNvSpPr txBox="1"/>
          <p:nvPr>
            <p:ph type="body" sz="quarter" idx="1"/>
          </p:nvPr>
        </p:nvSpPr>
        <p:spPr>
          <a:xfrm>
            <a:off x="4492625" y="5813426"/>
            <a:ext cx="15544801" cy="3000375"/>
          </a:xfrm>
          <a:prstGeom prst="rect">
            <a:avLst/>
          </a:prstGeom>
        </p:spPr>
        <p:txBody>
          <a:bodyPr anchor="b"/>
          <a:lstStyle>
            <a:lvl1pPr marL="0" indent="0">
              <a:spcBef>
                <a:spcPts val="900"/>
              </a:spcBef>
              <a:buSzTx/>
              <a:buFontTx/>
              <a:buNone/>
              <a:defRPr sz="4000">
                <a:solidFill>
                  <a:srgbClr val="888888"/>
                </a:solidFill>
              </a:defRPr>
            </a:lvl1pPr>
            <a:lvl2pPr marL="0" indent="457200">
              <a:spcBef>
                <a:spcPts val="900"/>
              </a:spcBef>
              <a:buSzTx/>
              <a:buFontTx/>
              <a:buNone/>
              <a:defRPr sz="4000">
                <a:solidFill>
                  <a:srgbClr val="888888"/>
                </a:solidFill>
              </a:defRPr>
            </a:lvl2pPr>
            <a:lvl3pPr marL="0" indent="914400">
              <a:spcBef>
                <a:spcPts val="900"/>
              </a:spcBef>
              <a:buSzTx/>
              <a:buFontTx/>
              <a:buNone/>
              <a:defRPr sz="4000">
                <a:solidFill>
                  <a:srgbClr val="888888"/>
                </a:solidFill>
              </a:defRPr>
            </a:lvl3pPr>
            <a:lvl4pPr marL="0" indent="1371600">
              <a:spcBef>
                <a:spcPts val="900"/>
              </a:spcBef>
              <a:buSzTx/>
              <a:buFontTx/>
              <a:buNone/>
              <a:defRPr sz="4000">
                <a:solidFill>
                  <a:srgbClr val="888888"/>
                </a:solidFill>
              </a:defRPr>
            </a:lvl4pPr>
            <a:lvl5pPr marL="0" indent="1828800">
              <a:spcBef>
                <a:spcPts val="900"/>
              </a:spcBef>
              <a:buSzTx/>
              <a:buFontTx/>
              <a:buNone/>
              <a:defRPr sz="40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3962400" y="3200400"/>
            <a:ext cx="8077200" cy="9051926"/>
          </a:xfrm>
          <a:prstGeom prst="rect">
            <a:avLst/>
          </a:prstGeom>
        </p:spPr>
        <p:txBody>
          <a:bodyPr/>
          <a:lstStyle>
            <a:lvl1pPr>
              <a:spcBef>
                <a:spcPts val="1300"/>
              </a:spcBef>
              <a:defRPr sz="5600"/>
            </a:lvl1pPr>
            <a:lvl2pPr marL="1123950" indent="-666750">
              <a:spcBef>
                <a:spcPts val="1300"/>
              </a:spcBef>
              <a:defRPr sz="5600"/>
            </a:lvl2pPr>
            <a:lvl3pPr marL="1554479" indent="-640079">
              <a:spcBef>
                <a:spcPts val="1300"/>
              </a:spcBef>
              <a:defRPr sz="5600"/>
            </a:lvl3pPr>
            <a:lvl4pPr marL="2082800" indent="-711200">
              <a:spcBef>
                <a:spcPts val="1300"/>
              </a:spcBef>
              <a:defRPr sz="5600"/>
            </a:lvl4pPr>
            <a:lvl5pPr marL="2540000" indent="-711200">
              <a:spcBef>
                <a:spcPts val="1300"/>
              </a:spcBef>
              <a:defRPr sz="5600"/>
            </a:lvl5p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prstGeom prst="rect">
            <a:avLst/>
          </a:prstGeom>
        </p:spPr>
        <p:txBody>
          <a:bodyPr/>
          <a:lstStyle/>
          <a:p>
            <a:pPr/>
            <a:r>
              <a:t>Title Text</a:t>
            </a:r>
          </a:p>
        </p:txBody>
      </p:sp>
      <p:sp>
        <p:nvSpPr>
          <p:cNvPr id="48" name="Body Level One…"/>
          <p:cNvSpPr txBox="1"/>
          <p:nvPr>
            <p:ph type="body" sz="quarter" idx="1"/>
          </p:nvPr>
        </p:nvSpPr>
        <p:spPr>
          <a:xfrm>
            <a:off x="3962400" y="3070225"/>
            <a:ext cx="8080376" cy="1279525"/>
          </a:xfrm>
          <a:prstGeom prst="rect">
            <a:avLst/>
          </a:prstGeom>
        </p:spPr>
        <p:txBody>
          <a:bodyPr anchor="b"/>
          <a:lstStyle>
            <a:lvl1pPr marL="0" indent="0">
              <a:spcBef>
                <a:spcPts val="1100"/>
              </a:spcBef>
              <a:buSzTx/>
              <a:buFontTx/>
              <a:buNone/>
              <a:defRPr b="1" sz="4800"/>
            </a:lvl1pPr>
            <a:lvl2pPr marL="0" indent="457200">
              <a:spcBef>
                <a:spcPts val="1100"/>
              </a:spcBef>
              <a:buSzTx/>
              <a:buFontTx/>
              <a:buNone/>
              <a:defRPr b="1" sz="4800"/>
            </a:lvl2pPr>
            <a:lvl3pPr marL="0" indent="914400">
              <a:spcBef>
                <a:spcPts val="1100"/>
              </a:spcBef>
              <a:buSzTx/>
              <a:buFontTx/>
              <a:buNone/>
              <a:defRPr b="1" sz="4800"/>
            </a:lvl3pPr>
            <a:lvl4pPr marL="0" indent="1371600">
              <a:spcBef>
                <a:spcPts val="1100"/>
              </a:spcBef>
              <a:buSzTx/>
              <a:buFontTx/>
              <a:buNone/>
              <a:defRPr b="1" sz="4800"/>
            </a:lvl4pPr>
            <a:lvl5pPr marL="0" indent="1828800">
              <a:spcBef>
                <a:spcPts val="1100"/>
              </a:spcBef>
              <a:buSzTx/>
              <a:buFontTx/>
              <a:buNone/>
              <a:defRPr b="1" sz="48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13"/>
          </p:nvPr>
        </p:nvSpPr>
        <p:spPr>
          <a:xfrm>
            <a:off x="12338050" y="3070225"/>
            <a:ext cx="8083550" cy="1279525"/>
          </a:xfrm>
          <a:prstGeom prst="rect">
            <a:avLst/>
          </a:prstGeom>
          <a:ln w="12700"/>
        </p:spPr>
        <p:txBody>
          <a:bodyPr anchor="b"/>
          <a:lstStyle/>
          <a:p>
            <a:pPr marL="0" indent="0">
              <a:spcBef>
                <a:spcPts val="1100"/>
              </a:spcBef>
              <a:buSzTx/>
              <a:buFontTx/>
              <a:buNone/>
              <a:defRPr b="1" sz="48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3962400" y="546100"/>
            <a:ext cx="6016627" cy="2324100"/>
          </a:xfrm>
          <a:prstGeom prst="rect">
            <a:avLst/>
          </a:prstGeom>
        </p:spPr>
        <p:txBody>
          <a:bodyPr anchor="b"/>
          <a:lstStyle>
            <a:lvl1pPr algn="l">
              <a:defRPr b="1" sz="4000"/>
            </a:lvl1pPr>
          </a:lstStyle>
          <a:p>
            <a:pPr/>
            <a:r>
              <a:t>Title Text</a:t>
            </a:r>
          </a:p>
        </p:txBody>
      </p:sp>
      <p:sp>
        <p:nvSpPr>
          <p:cNvPr id="73" name="Body Level One…"/>
          <p:cNvSpPr txBox="1"/>
          <p:nvPr>
            <p:ph type="body" sz="half" idx="1"/>
          </p:nvPr>
        </p:nvSpPr>
        <p:spPr>
          <a:xfrm>
            <a:off x="10198100" y="546100"/>
            <a:ext cx="10223500" cy="11706226"/>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13"/>
          </p:nvPr>
        </p:nvSpPr>
        <p:spPr>
          <a:xfrm>
            <a:off x="3962400" y="2870200"/>
            <a:ext cx="6016627" cy="9382126"/>
          </a:xfrm>
          <a:prstGeom prst="rect">
            <a:avLst/>
          </a:prstGeom>
          <a:ln w="12700"/>
        </p:spPr>
        <p:txBody>
          <a:bodyPr/>
          <a:lstStyle/>
          <a:p>
            <a:pPr marL="0" indent="0">
              <a:spcBef>
                <a:spcPts val="600"/>
              </a:spcBef>
              <a:buSzTx/>
              <a:buFontTx/>
              <a:buNone/>
              <a:defRPr sz="28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6632576" y="9601200"/>
            <a:ext cx="10972801" cy="1133476"/>
          </a:xfrm>
          <a:prstGeom prst="rect">
            <a:avLst/>
          </a:prstGeom>
        </p:spPr>
        <p:txBody>
          <a:bodyPr anchor="b"/>
          <a:lstStyle>
            <a:lvl1pPr algn="l">
              <a:defRPr b="1" sz="4000"/>
            </a:lvl1pPr>
          </a:lstStyle>
          <a:p>
            <a:pPr/>
            <a:r>
              <a:t>Title Text</a:t>
            </a:r>
          </a:p>
        </p:txBody>
      </p:sp>
      <p:sp>
        <p:nvSpPr>
          <p:cNvPr id="83" name="Picture Placeholder 2"/>
          <p:cNvSpPr/>
          <p:nvPr>
            <p:ph type="pic" sz="half" idx="13"/>
          </p:nvPr>
        </p:nvSpPr>
        <p:spPr>
          <a:xfrm>
            <a:off x="6632576" y="1225550"/>
            <a:ext cx="10972801" cy="8229600"/>
          </a:xfrm>
          <a:prstGeom prst="rect">
            <a:avLst/>
          </a:prstGeom>
          <a:ln w="12700"/>
        </p:spPr>
        <p:txBody>
          <a:bodyPr tIns="45719" bIns="45719">
            <a:noAutofit/>
          </a:bodyPr>
          <a:lstStyle/>
          <a:p>
            <a:pPr/>
          </a:p>
        </p:txBody>
      </p:sp>
      <p:sp>
        <p:nvSpPr>
          <p:cNvPr id="84" name="Body Level One…"/>
          <p:cNvSpPr txBox="1"/>
          <p:nvPr>
            <p:ph type="body" sz="quarter" idx="1"/>
          </p:nvPr>
        </p:nvSpPr>
        <p:spPr>
          <a:xfrm>
            <a:off x="6632576" y="10734675"/>
            <a:ext cx="10972801" cy="1609725"/>
          </a:xfrm>
          <a:prstGeom prst="rect">
            <a:avLst/>
          </a:prstGeom>
        </p:spPr>
        <p:txBody>
          <a:bodyPr/>
          <a:lstStyle>
            <a:lvl1pPr marL="0" indent="0">
              <a:spcBef>
                <a:spcPts val="600"/>
              </a:spcBef>
              <a:buSzTx/>
              <a:buFontTx/>
              <a:buNone/>
              <a:defRPr sz="2800"/>
            </a:lvl1pPr>
            <a:lvl2pPr marL="0" indent="457200">
              <a:spcBef>
                <a:spcPts val="600"/>
              </a:spcBef>
              <a:buSzTx/>
              <a:buFontTx/>
              <a:buNone/>
              <a:defRPr sz="2800"/>
            </a:lvl2pPr>
            <a:lvl3pPr marL="0" indent="914400">
              <a:spcBef>
                <a:spcPts val="600"/>
              </a:spcBef>
              <a:buSzTx/>
              <a:buFontTx/>
              <a:buNone/>
              <a:defRPr sz="2800"/>
            </a:lvl3pPr>
            <a:lvl4pPr marL="0" indent="1371600">
              <a:spcBef>
                <a:spcPts val="600"/>
              </a:spcBef>
              <a:buSzTx/>
              <a:buFontTx/>
              <a:buNone/>
              <a:defRPr sz="2800"/>
            </a:lvl4pPr>
            <a:lvl5pPr marL="0" indent="1828800">
              <a:spcBef>
                <a:spcPts val="600"/>
              </a:spcBef>
              <a:buSzTx/>
              <a:buFontTx/>
              <a:buNone/>
              <a:defRPr sz="28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92" name="Title Text"/>
          <p:cNvSpPr txBox="1"/>
          <p:nvPr>
            <p:ph type="title"/>
          </p:nvPr>
        </p:nvSpPr>
        <p:spPr>
          <a:prstGeom prst="rect">
            <a:avLst/>
          </a:prstGeom>
        </p:spPr>
        <p:txBody>
          <a:bodyPr/>
          <a:lstStyle/>
          <a:p>
            <a:pPr/>
            <a:r>
              <a:t>Title Text</a:t>
            </a:r>
          </a:p>
        </p:txBody>
      </p:sp>
      <p:sp>
        <p:nvSpPr>
          <p:cNvPr id="9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101" name="Title Text"/>
          <p:cNvSpPr txBox="1"/>
          <p:nvPr>
            <p:ph type="title"/>
          </p:nvPr>
        </p:nvSpPr>
        <p:spPr>
          <a:xfrm>
            <a:off x="16306800" y="549276"/>
            <a:ext cx="4114800" cy="11703051"/>
          </a:xfrm>
          <a:prstGeom prst="rect">
            <a:avLst/>
          </a:prstGeom>
        </p:spPr>
        <p:txBody>
          <a:bodyPr/>
          <a:lstStyle/>
          <a:p>
            <a:pPr/>
            <a:r>
              <a:t>Title Text</a:t>
            </a:r>
          </a:p>
        </p:txBody>
      </p:sp>
      <p:sp>
        <p:nvSpPr>
          <p:cNvPr id="102" name="Body Level One…"/>
          <p:cNvSpPr txBox="1"/>
          <p:nvPr>
            <p:ph type="body" idx="1"/>
          </p:nvPr>
        </p:nvSpPr>
        <p:spPr>
          <a:xfrm>
            <a:off x="3962400" y="549276"/>
            <a:ext cx="12039600" cy="11703051"/>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3962400" y="549276"/>
            <a:ext cx="16459200" cy="2286001"/>
          </a:xfrm>
          <a:prstGeom prst="rect">
            <a:avLst/>
          </a:prstGeom>
          <a:ln w="25400">
            <a:miter lim="400000"/>
          </a:ln>
          <a:extLst>
            <a:ext uri="{C572A759-6A51-4108-AA02-DFA0A04FC94B}">
              <ma14:wrappingTextBoxFlag xmlns:ma14="http://schemas.microsoft.com/office/mac/drawingml/2011/main" val="1"/>
            </a:ext>
          </a:extLst>
        </p:spPr>
        <p:txBody>
          <a:bodyPr tIns="91439" bIns="91439" anchor="ctr">
            <a:normAutofit fontScale="100000" lnSpcReduction="0"/>
          </a:bodyPr>
          <a:lstStyle/>
          <a:p>
            <a:pPr/>
            <a:r>
              <a:t>Title Text</a:t>
            </a:r>
          </a:p>
        </p:txBody>
      </p:sp>
      <p:sp>
        <p:nvSpPr>
          <p:cNvPr id="3" name="Body Level One…"/>
          <p:cNvSpPr txBox="1"/>
          <p:nvPr>
            <p:ph type="body" idx="1"/>
          </p:nvPr>
        </p:nvSpPr>
        <p:spPr>
          <a:xfrm>
            <a:off x="3962400" y="3200400"/>
            <a:ext cx="16459200" cy="9051926"/>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9906337" y="12808585"/>
            <a:ext cx="515264" cy="538480"/>
          </a:xfrm>
          <a:prstGeom prst="rect">
            <a:avLst/>
          </a:prstGeom>
          <a:ln w="25400">
            <a:miter lim="400000"/>
          </a:ln>
        </p:spPr>
        <p:txBody>
          <a:bodyPr wrap="none" tIns="91439" bIns="91439" anchor="ctr">
            <a:spAutoFit/>
          </a:bodyPr>
          <a:lstStyle>
            <a:lvl1pPr algn="r">
              <a:defRPr sz="24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8800" u="none">
          <a:ln>
            <a:noFill/>
          </a:ln>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b="0" baseline="0" cap="none" i="0" spc="0" strike="noStrike" sz="8800" u="none">
          <a:ln>
            <a:noFill/>
          </a:ln>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b="0" baseline="0" cap="none" i="0" spc="0" strike="noStrike" sz="8800" u="none">
          <a:ln>
            <a:noFill/>
          </a:ln>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b="0" baseline="0" cap="none" i="0" spc="0" strike="noStrike" sz="8800" u="none">
          <a:ln>
            <a:noFill/>
          </a:ln>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b="0" baseline="0" cap="none" i="0" spc="0" strike="noStrike" sz="8800" u="none">
          <a:ln>
            <a:noFill/>
          </a:ln>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b="0" baseline="0" cap="none" i="0" spc="0" strike="noStrike" sz="8800" u="none">
          <a:ln>
            <a:noFill/>
          </a:ln>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b="0" baseline="0" cap="none" i="0" spc="0" strike="noStrike" sz="8800" u="none">
          <a:ln>
            <a:noFill/>
          </a:ln>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b="0" baseline="0" cap="none" i="0" spc="0" strike="noStrike" sz="8800" u="none">
          <a:ln>
            <a:noFill/>
          </a:ln>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b="0" baseline="0" cap="none" i="0" spc="0" strike="noStrike" sz="8800" u="none">
          <a:ln>
            <a:noFill/>
          </a:ln>
          <a:solidFill>
            <a:srgbClr val="000000"/>
          </a:solidFill>
          <a:uFillTx/>
          <a:latin typeface="+mn-lt"/>
          <a:ea typeface="+mn-ea"/>
          <a:cs typeface="+mn-cs"/>
          <a:sym typeface="Calibri"/>
        </a:defRPr>
      </a:lvl9pPr>
    </p:titleStyle>
    <p:bodyStyle>
      <a:lvl1pPr marL="685800" marR="0" indent="-685800" algn="l" defTabSz="914400" rtl="0" latinLnBrk="0">
        <a:lnSpc>
          <a:spcPct val="100000"/>
        </a:lnSpc>
        <a:spcBef>
          <a:spcPts val="1500"/>
        </a:spcBef>
        <a:spcAft>
          <a:spcPts val="0"/>
        </a:spcAft>
        <a:buClrTx/>
        <a:buSzPct val="100000"/>
        <a:buFont typeface="Arial"/>
        <a:buChar char="•"/>
        <a:tabLst/>
        <a:defRPr b="0" baseline="0" cap="none" i="0" spc="0" strike="noStrike" sz="6400" u="none">
          <a:ln>
            <a:noFill/>
          </a:ln>
          <a:solidFill>
            <a:srgbClr val="000000"/>
          </a:solidFill>
          <a:uFillTx/>
          <a:latin typeface="+mn-lt"/>
          <a:ea typeface="+mn-ea"/>
          <a:cs typeface="+mn-cs"/>
          <a:sym typeface="Calibri"/>
        </a:defRPr>
      </a:lvl1pPr>
      <a:lvl2pPr marL="1110342" marR="0" indent="-653142" algn="l" defTabSz="914400" rtl="0" latinLnBrk="0">
        <a:lnSpc>
          <a:spcPct val="100000"/>
        </a:lnSpc>
        <a:spcBef>
          <a:spcPts val="1500"/>
        </a:spcBef>
        <a:spcAft>
          <a:spcPts val="0"/>
        </a:spcAft>
        <a:buClrTx/>
        <a:buSzPct val="100000"/>
        <a:buFont typeface="Arial"/>
        <a:buChar char="–"/>
        <a:tabLst/>
        <a:defRPr b="0" baseline="0" cap="none" i="0" spc="0" strike="noStrike" sz="6400" u="none">
          <a:ln>
            <a:noFill/>
          </a:ln>
          <a:solidFill>
            <a:srgbClr val="000000"/>
          </a:solidFill>
          <a:uFillTx/>
          <a:latin typeface="+mn-lt"/>
          <a:ea typeface="+mn-ea"/>
          <a:cs typeface="+mn-cs"/>
          <a:sym typeface="Calibri"/>
        </a:defRPr>
      </a:lvl2pPr>
      <a:lvl3pPr marL="1524000" marR="0" indent="-609600" algn="l" defTabSz="914400" rtl="0" latinLnBrk="0">
        <a:lnSpc>
          <a:spcPct val="100000"/>
        </a:lnSpc>
        <a:spcBef>
          <a:spcPts val="1500"/>
        </a:spcBef>
        <a:spcAft>
          <a:spcPts val="0"/>
        </a:spcAft>
        <a:buClrTx/>
        <a:buSzPct val="100000"/>
        <a:buFont typeface="Arial"/>
        <a:buChar char="•"/>
        <a:tabLst/>
        <a:defRPr b="0" baseline="0" cap="none" i="0" spc="0" strike="noStrike" sz="6400" u="none">
          <a:ln>
            <a:noFill/>
          </a:ln>
          <a:solidFill>
            <a:srgbClr val="000000"/>
          </a:solidFill>
          <a:uFillTx/>
          <a:latin typeface="+mn-lt"/>
          <a:ea typeface="+mn-ea"/>
          <a:cs typeface="+mn-cs"/>
          <a:sym typeface="Calibri"/>
        </a:defRPr>
      </a:lvl3pPr>
      <a:lvl4pPr marL="2103120" marR="0" indent="-731520" algn="l" defTabSz="914400" rtl="0" latinLnBrk="0">
        <a:lnSpc>
          <a:spcPct val="100000"/>
        </a:lnSpc>
        <a:spcBef>
          <a:spcPts val="1500"/>
        </a:spcBef>
        <a:spcAft>
          <a:spcPts val="0"/>
        </a:spcAft>
        <a:buClrTx/>
        <a:buSzPct val="100000"/>
        <a:buFont typeface="Arial"/>
        <a:buChar char="–"/>
        <a:tabLst/>
        <a:defRPr b="0" baseline="0" cap="none" i="0" spc="0" strike="noStrike" sz="6400" u="none">
          <a:ln>
            <a:noFill/>
          </a:ln>
          <a:solidFill>
            <a:srgbClr val="000000"/>
          </a:solidFill>
          <a:uFillTx/>
          <a:latin typeface="+mn-lt"/>
          <a:ea typeface="+mn-ea"/>
          <a:cs typeface="+mn-cs"/>
          <a:sym typeface="Calibri"/>
        </a:defRPr>
      </a:lvl4pPr>
      <a:lvl5pPr marL="2560320" marR="0" indent="-731520" algn="l" defTabSz="914400" rtl="0" latinLnBrk="0">
        <a:lnSpc>
          <a:spcPct val="100000"/>
        </a:lnSpc>
        <a:spcBef>
          <a:spcPts val="1500"/>
        </a:spcBef>
        <a:spcAft>
          <a:spcPts val="0"/>
        </a:spcAft>
        <a:buClrTx/>
        <a:buSzPct val="100000"/>
        <a:buFont typeface="Arial"/>
        <a:buChar char="»"/>
        <a:tabLst/>
        <a:defRPr b="0" baseline="0" cap="none" i="0" spc="0" strike="noStrike" sz="6400" u="none">
          <a:ln>
            <a:noFill/>
          </a:ln>
          <a:solidFill>
            <a:srgbClr val="000000"/>
          </a:solidFill>
          <a:uFillTx/>
          <a:latin typeface="+mn-lt"/>
          <a:ea typeface="+mn-ea"/>
          <a:cs typeface="+mn-cs"/>
          <a:sym typeface="Calibri"/>
        </a:defRPr>
      </a:lvl5pPr>
      <a:lvl6pPr marL="3017520" marR="0" indent="-731520" algn="l" defTabSz="914400" rtl="0" latinLnBrk="0">
        <a:lnSpc>
          <a:spcPct val="100000"/>
        </a:lnSpc>
        <a:spcBef>
          <a:spcPts val="1500"/>
        </a:spcBef>
        <a:spcAft>
          <a:spcPts val="0"/>
        </a:spcAft>
        <a:buClrTx/>
        <a:buSzPct val="100000"/>
        <a:buFont typeface="Arial"/>
        <a:buChar char="•"/>
        <a:tabLst/>
        <a:defRPr b="0" baseline="0" cap="none" i="0" spc="0" strike="noStrike" sz="6400" u="none">
          <a:ln>
            <a:noFill/>
          </a:ln>
          <a:solidFill>
            <a:srgbClr val="000000"/>
          </a:solidFill>
          <a:uFillTx/>
          <a:latin typeface="+mn-lt"/>
          <a:ea typeface="+mn-ea"/>
          <a:cs typeface="+mn-cs"/>
          <a:sym typeface="Calibri"/>
        </a:defRPr>
      </a:lvl6pPr>
      <a:lvl7pPr marL="3474720" marR="0" indent="-731520" algn="l" defTabSz="914400" rtl="0" latinLnBrk="0">
        <a:lnSpc>
          <a:spcPct val="100000"/>
        </a:lnSpc>
        <a:spcBef>
          <a:spcPts val="1500"/>
        </a:spcBef>
        <a:spcAft>
          <a:spcPts val="0"/>
        </a:spcAft>
        <a:buClrTx/>
        <a:buSzPct val="100000"/>
        <a:buFont typeface="Arial"/>
        <a:buChar char="•"/>
        <a:tabLst/>
        <a:defRPr b="0" baseline="0" cap="none" i="0" spc="0" strike="noStrike" sz="6400" u="none">
          <a:ln>
            <a:noFill/>
          </a:ln>
          <a:solidFill>
            <a:srgbClr val="000000"/>
          </a:solidFill>
          <a:uFillTx/>
          <a:latin typeface="+mn-lt"/>
          <a:ea typeface="+mn-ea"/>
          <a:cs typeface="+mn-cs"/>
          <a:sym typeface="Calibri"/>
        </a:defRPr>
      </a:lvl7pPr>
      <a:lvl8pPr marL="3931920" marR="0" indent="-731520" algn="l" defTabSz="914400" rtl="0" latinLnBrk="0">
        <a:lnSpc>
          <a:spcPct val="100000"/>
        </a:lnSpc>
        <a:spcBef>
          <a:spcPts val="1500"/>
        </a:spcBef>
        <a:spcAft>
          <a:spcPts val="0"/>
        </a:spcAft>
        <a:buClrTx/>
        <a:buSzPct val="100000"/>
        <a:buFont typeface="Arial"/>
        <a:buChar char="•"/>
        <a:tabLst/>
        <a:defRPr b="0" baseline="0" cap="none" i="0" spc="0" strike="noStrike" sz="6400" u="none">
          <a:ln>
            <a:noFill/>
          </a:ln>
          <a:solidFill>
            <a:srgbClr val="000000"/>
          </a:solidFill>
          <a:uFillTx/>
          <a:latin typeface="+mn-lt"/>
          <a:ea typeface="+mn-ea"/>
          <a:cs typeface="+mn-cs"/>
          <a:sym typeface="Calibri"/>
        </a:defRPr>
      </a:lvl8pPr>
      <a:lvl9pPr marL="4389120" marR="0" indent="-731520" algn="l" defTabSz="914400" rtl="0" latinLnBrk="0">
        <a:lnSpc>
          <a:spcPct val="100000"/>
        </a:lnSpc>
        <a:spcBef>
          <a:spcPts val="1500"/>
        </a:spcBef>
        <a:spcAft>
          <a:spcPts val="0"/>
        </a:spcAft>
        <a:buClrTx/>
        <a:buSzPct val="100000"/>
        <a:buFont typeface="Arial"/>
        <a:buChar char="•"/>
        <a:tabLst/>
        <a:defRPr b="0" baseline="0" cap="none" i="0" spc="0" strike="noStrike" sz="6400" u="none">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e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 Id="rId3" Type="http://schemas.openxmlformats.org/officeDocument/2006/relationships/image" Target="../media/image1.gif"/></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gif"/></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2.jpe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jpe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1.jpe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jpe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jpe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jpe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jpe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jpe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jpe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jpe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jpe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jpe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jpe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jpe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jpe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jpeg"/></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pn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6.jpeg"/><Relationship Id="rId3" Type="http://schemas.openxmlformats.org/officeDocument/2006/relationships/image" Target="../media/image7.jpeg"/></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png"/></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pn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jpeg"/></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jpeg"/></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eg"/></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eg"/></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12" name="Picture 3" descr="Picture 3"/>
          <p:cNvPicPr>
            <a:picLocks noChangeAspect="1"/>
          </p:cNvPicPr>
          <p:nvPr/>
        </p:nvPicPr>
        <p:blipFill>
          <a:blip r:embed="rId2">
            <a:extLst/>
          </a:blip>
          <a:stretch>
            <a:fillRect/>
          </a:stretch>
        </p:blipFill>
        <p:spPr>
          <a:xfrm>
            <a:off x="3048000" y="-867233"/>
            <a:ext cx="18288000" cy="9006870"/>
          </a:xfrm>
          <a:prstGeom prst="rect">
            <a:avLst/>
          </a:prstGeom>
          <a:ln w="12700">
            <a:miter lim="400000"/>
          </a:ln>
        </p:spPr>
      </p:pic>
      <p:grpSp>
        <p:nvGrpSpPr>
          <p:cNvPr id="115" name="Content Placeholder 2"/>
          <p:cNvGrpSpPr/>
          <p:nvPr/>
        </p:nvGrpSpPr>
        <p:grpSpPr>
          <a:xfrm>
            <a:off x="5058807" y="5802140"/>
            <a:ext cx="5283201" cy="7140577"/>
            <a:chOff x="0" y="0"/>
            <a:chExt cx="5283200" cy="7140575"/>
          </a:xfrm>
        </p:grpSpPr>
        <p:pic>
          <p:nvPicPr>
            <p:cNvPr id="114" name="Content Placeholder 2" descr="Content Placeholder 2"/>
            <p:cNvPicPr>
              <a:picLocks noChangeAspect="1"/>
            </p:cNvPicPr>
            <p:nvPr/>
          </p:nvPicPr>
          <p:blipFill>
            <a:blip r:embed="rId3">
              <a:extLst/>
            </a:blip>
            <a:stretch>
              <a:fillRect/>
            </a:stretch>
          </p:blipFill>
          <p:spPr>
            <a:xfrm>
              <a:off x="203200" y="203200"/>
              <a:ext cx="4876800" cy="6696076"/>
            </a:xfrm>
            <a:prstGeom prst="rect">
              <a:avLst/>
            </a:prstGeom>
            <a:ln>
              <a:noFill/>
            </a:ln>
            <a:effectLst/>
          </p:spPr>
        </p:pic>
        <p:pic>
          <p:nvPicPr>
            <p:cNvPr id="113" name="Content Placeholder 2" descr="Content Placeholder 2"/>
            <p:cNvPicPr>
              <a:picLocks noChangeAspect="0"/>
            </p:cNvPicPr>
            <p:nvPr/>
          </p:nvPicPr>
          <p:blipFill>
            <a:blip r:embed="rId4">
              <a:extLst/>
            </a:blip>
            <a:stretch>
              <a:fillRect/>
            </a:stretch>
          </p:blipFill>
          <p:spPr>
            <a:xfrm>
              <a:off x="0" y="0"/>
              <a:ext cx="5283200" cy="7140576"/>
            </a:xfrm>
            <a:prstGeom prst="rect">
              <a:avLst/>
            </a:prstGeom>
            <a:effectLst/>
          </p:spPr>
        </p:pic>
      </p:grpSp>
      <p:sp>
        <p:nvSpPr>
          <p:cNvPr id="116" name="Title 1"/>
          <p:cNvSpPr txBox="1"/>
          <p:nvPr>
            <p:ph type="ctrTitle"/>
          </p:nvPr>
        </p:nvSpPr>
        <p:spPr>
          <a:xfrm>
            <a:off x="3622367" y="3095453"/>
            <a:ext cx="16383364" cy="2940051"/>
          </a:xfrm>
          <a:prstGeom prst="rect">
            <a:avLst/>
          </a:prstGeom>
        </p:spPr>
        <p:txBody>
          <a:bodyPr/>
          <a:lstStyle/>
          <a:p>
            <a:pPr>
              <a:defRPr b="1" sz="6400">
                <a:latin typeface="Calibri Light"/>
                <a:ea typeface="Calibri Light"/>
                <a:cs typeface="Calibri Light"/>
                <a:sym typeface="Calibri Light"/>
              </a:defRPr>
            </a:pPr>
            <a:r>
              <a:t>Framing our Discussion</a:t>
            </a:r>
            <a:br/>
            <a:r>
              <a:t>Shifting from a 1.0 to 3.0 World</a:t>
            </a:r>
          </a:p>
        </p:txBody>
      </p:sp>
      <p:sp>
        <p:nvSpPr>
          <p:cNvPr id="117" name="Subtitle 2"/>
          <p:cNvSpPr txBox="1"/>
          <p:nvPr>
            <p:ph type="subTitle" sz="quarter" idx="1"/>
          </p:nvPr>
        </p:nvSpPr>
        <p:spPr>
          <a:xfrm>
            <a:off x="12429204" y="9443133"/>
            <a:ext cx="7713413" cy="2197167"/>
          </a:xfrm>
          <a:prstGeom prst="rect">
            <a:avLst/>
          </a:prstGeom>
        </p:spPr>
        <p:txBody>
          <a:bodyPr/>
          <a:lstStyle>
            <a:lvl1pPr>
              <a:lnSpc>
                <a:spcPct val="90000"/>
              </a:lnSpc>
              <a:defRPr>
                <a:latin typeface="Calibri Light"/>
                <a:ea typeface="Calibri Light"/>
                <a:cs typeface="Calibri Light"/>
                <a:sym typeface="Calibri Light"/>
              </a:defRPr>
            </a:lvl1pPr>
          </a:lstStyle>
          <a:p>
            <a:pPr/>
            <a:r>
              <a:t>Terri Martinson Elton</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19" name="Picture 11" descr="Picture 11"/>
          <p:cNvPicPr>
            <a:picLocks noChangeAspect="1"/>
          </p:cNvPicPr>
          <p:nvPr/>
        </p:nvPicPr>
        <p:blipFill>
          <a:blip r:embed="rId2">
            <a:extLst/>
          </a:blip>
          <a:srcRect l="25000" t="30662" r="0" b="32987"/>
          <a:stretch>
            <a:fillRect/>
          </a:stretch>
        </p:blipFill>
        <p:spPr>
          <a:xfrm rot="16200000">
            <a:off x="-2241619" y="5220965"/>
            <a:ext cx="13716003" cy="3274075"/>
          </a:xfrm>
          <a:prstGeom prst="rect">
            <a:avLst/>
          </a:prstGeom>
          <a:ln w="12700">
            <a:miter lim="400000"/>
          </a:ln>
        </p:spPr>
      </p:pic>
      <p:sp>
        <p:nvSpPr>
          <p:cNvPr id="120" name="Definition"/>
          <p:cNvSpPr txBox="1"/>
          <p:nvPr>
            <p:ph type="title"/>
          </p:nvPr>
        </p:nvSpPr>
        <p:spPr>
          <a:xfrm>
            <a:off x="3962400" y="209718"/>
            <a:ext cx="16459200" cy="2965116"/>
          </a:xfrm>
          <a:prstGeom prst="rect">
            <a:avLst/>
          </a:prstGeom>
        </p:spPr>
        <p:txBody>
          <a:bodyPr/>
          <a:lstStyle/>
          <a:p>
            <a:pPr/>
            <a:r>
              <a:t>Definition</a:t>
            </a:r>
          </a:p>
        </p:txBody>
      </p:sp>
      <p:sp>
        <p:nvSpPr>
          <p:cNvPr id="121" name="Text Placeholder 5"/>
          <p:cNvSpPr txBox="1"/>
          <p:nvPr>
            <p:ph type="body" idx="1"/>
          </p:nvPr>
        </p:nvSpPr>
        <p:spPr>
          <a:xfrm>
            <a:off x="6253419" y="3200400"/>
            <a:ext cx="14168180" cy="10174289"/>
          </a:xfrm>
          <a:prstGeom prst="rect">
            <a:avLst/>
          </a:prstGeom>
        </p:spPr>
        <p:txBody>
          <a:bodyPr anchor="t"/>
          <a:lstStyle/>
          <a:p>
            <a:pPr defTabSz="905255">
              <a:spcBef>
                <a:spcPts val="0"/>
              </a:spcBef>
              <a:defRPr b="0" sz="4752">
                <a:latin typeface="Helvetica Neue"/>
                <a:ea typeface="Helvetica Neue"/>
                <a:cs typeface="Helvetica Neue"/>
                <a:sym typeface="Helvetica Neue"/>
              </a:defRPr>
            </a:pPr>
            <a:r>
              <a:rPr b="1"/>
              <a:t>Platforms</a:t>
            </a:r>
            <a:r>
              <a:t> - web-based technology that enable diverse individuals to build community as the “do” something. (Think chassis of a vehicle) </a:t>
            </a:r>
          </a:p>
          <a:p>
            <a:pPr defTabSz="905255">
              <a:spcBef>
                <a:spcPts val="0"/>
              </a:spcBef>
              <a:defRPr b="0" sz="4752">
                <a:latin typeface="Helvetica Neue"/>
                <a:ea typeface="Helvetica Neue"/>
                <a:cs typeface="Helvetica Neue"/>
                <a:sym typeface="Helvetica Neue"/>
              </a:defRPr>
            </a:pPr>
          </a:p>
          <a:p>
            <a:pPr defTabSz="905255">
              <a:spcBef>
                <a:spcPts val="0"/>
              </a:spcBef>
              <a:defRPr b="0" sz="4752">
                <a:latin typeface="Helvetica Neue"/>
                <a:ea typeface="Helvetica Neue"/>
                <a:cs typeface="Helvetica Neue"/>
                <a:sym typeface="Helvetica Neue"/>
              </a:defRPr>
            </a:pPr>
            <a:r>
              <a:t>Platforms are also physical and “positions” or places from which to bring people together to accomplish a mission. </a:t>
            </a:r>
          </a:p>
          <a:p>
            <a:pPr defTabSz="905255">
              <a:spcBef>
                <a:spcPts val="0"/>
              </a:spcBef>
              <a:defRPr b="0" sz="4752">
                <a:latin typeface="Helvetica Neue"/>
                <a:ea typeface="Helvetica Neue"/>
                <a:cs typeface="Helvetica Neue"/>
                <a:sym typeface="Helvetica Neue"/>
              </a:defRPr>
            </a:pPr>
          </a:p>
          <a:p>
            <a:pPr defTabSz="905255">
              <a:spcBef>
                <a:spcPts val="0"/>
              </a:spcBef>
              <a:defRPr b="0" sz="4752">
                <a:latin typeface="Helvetica Neue"/>
                <a:ea typeface="Helvetica Neue"/>
                <a:cs typeface="Helvetica Neue"/>
                <a:sym typeface="Helvetica Neue"/>
              </a:defRPr>
            </a:pPr>
            <a:r>
              <a:t>Platforms operate with particular values embedded within them and foster particular kind of relationships.</a:t>
            </a:r>
          </a:p>
          <a:p>
            <a:pPr defTabSz="905255">
              <a:spcBef>
                <a:spcPts val="0"/>
              </a:spcBef>
              <a:defRPr b="0" sz="4752">
                <a:latin typeface="Helvetica Neue"/>
                <a:ea typeface="Helvetica Neue"/>
                <a:cs typeface="Helvetica Neue"/>
                <a:sym typeface="Helvetica Neue"/>
              </a:defRPr>
            </a:pPr>
          </a:p>
          <a:p>
            <a:pPr defTabSz="905255">
              <a:spcBef>
                <a:spcPts val="0"/>
              </a:spcBef>
              <a:defRPr b="0" i="1" sz="4752">
                <a:latin typeface="Helvetica Neue"/>
                <a:ea typeface="Helvetica Neue"/>
                <a:cs typeface="Helvetica Neue"/>
                <a:sym typeface="Helvetica Neue"/>
              </a:defRPr>
            </a:pPr>
            <a:r>
              <a:t>What are some platforms you engage on a regular basis?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3" name="Picture 11" descr="Picture 11"/>
          <p:cNvPicPr>
            <a:picLocks noChangeAspect="1"/>
          </p:cNvPicPr>
          <p:nvPr/>
        </p:nvPicPr>
        <p:blipFill>
          <a:blip r:embed="rId2">
            <a:extLst/>
          </a:blip>
          <a:srcRect l="25000" t="30662" r="0" b="32987"/>
          <a:stretch>
            <a:fillRect/>
          </a:stretch>
        </p:blipFill>
        <p:spPr>
          <a:xfrm rot="16200000">
            <a:off x="-2241619" y="5220965"/>
            <a:ext cx="13716003" cy="3274075"/>
          </a:xfrm>
          <a:prstGeom prst="rect">
            <a:avLst/>
          </a:prstGeom>
          <a:ln w="12700">
            <a:miter lim="400000"/>
          </a:ln>
        </p:spPr>
      </p:pic>
      <p:sp>
        <p:nvSpPr>
          <p:cNvPr id="124" name="Definition"/>
          <p:cNvSpPr txBox="1"/>
          <p:nvPr>
            <p:ph type="title"/>
          </p:nvPr>
        </p:nvSpPr>
        <p:spPr>
          <a:xfrm>
            <a:off x="3962400" y="209718"/>
            <a:ext cx="16459200" cy="2965116"/>
          </a:xfrm>
          <a:prstGeom prst="rect">
            <a:avLst/>
          </a:prstGeom>
        </p:spPr>
        <p:txBody>
          <a:bodyPr/>
          <a:lstStyle/>
          <a:p>
            <a:pPr/>
            <a:r>
              <a:t>Definition</a:t>
            </a:r>
          </a:p>
        </p:txBody>
      </p:sp>
      <p:sp>
        <p:nvSpPr>
          <p:cNvPr id="125" name="Text Placeholder 5"/>
          <p:cNvSpPr txBox="1"/>
          <p:nvPr>
            <p:ph type="body" idx="1"/>
          </p:nvPr>
        </p:nvSpPr>
        <p:spPr>
          <a:xfrm>
            <a:off x="6253419" y="3200400"/>
            <a:ext cx="14168180" cy="9970891"/>
          </a:xfrm>
          <a:prstGeom prst="rect">
            <a:avLst/>
          </a:prstGeom>
        </p:spPr>
        <p:txBody>
          <a:bodyPr anchor="t"/>
          <a:lstStyle/>
          <a:p>
            <a:pPr>
              <a:spcBef>
                <a:spcPts val="0"/>
              </a:spcBef>
              <a:defRPr b="0">
                <a:latin typeface="Helvetica Neue"/>
                <a:ea typeface="Helvetica Neue"/>
                <a:cs typeface="Helvetica Neue"/>
                <a:sym typeface="Helvetica Neue"/>
              </a:defRPr>
            </a:pPr>
            <a:r>
              <a:rPr b="1"/>
              <a:t>Social Networks </a:t>
            </a:r>
            <a:r>
              <a:t>- human relational networks are the ways groups organize themselves. </a:t>
            </a:r>
          </a:p>
          <a:p>
            <a:pPr>
              <a:spcBef>
                <a:spcPts val="0"/>
              </a:spcBef>
              <a:defRPr b="0">
                <a:latin typeface="Helvetica Neue"/>
                <a:ea typeface="Helvetica Neue"/>
                <a:cs typeface="Helvetica Neue"/>
                <a:sym typeface="Helvetica Neue"/>
              </a:defRPr>
            </a:pPr>
            <a:r>
              <a:t>Social networks evolve over time and draw on available tools.</a:t>
            </a:r>
          </a:p>
          <a:p>
            <a:pPr>
              <a:spcBef>
                <a:spcPts val="0"/>
              </a:spcBef>
              <a:defRPr b="0">
                <a:latin typeface="Helvetica Neue"/>
                <a:ea typeface="Helvetica Neue"/>
                <a:cs typeface="Helvetica Neue"/>
                <a:sym typeface="Helvetica Neue"/>
              </a:defRPr>
            </a:pPr>
          </a:p>
          <a:p>
            <a:pPr>
              <a:spcBef>
                <a:spcPts val="0"/>
              </a:spcBef>
              <a:defRPr b="0">
                <a:latin typeface="Helvetica Neue"/>
                <a:ea typeface="Helvetica Neue"/>
                <a:cs typeface="Helvetica Neue"/>
                <a:sym typeface="Helvetica Neue"/>
              </a:defRPr>
            </a:pPr>
            <a:r>
              <a:t>Social networks recognize the power (and benefit) of collective organizing (vs individual action). </a:t>
            </a:r>
          </a:p>
          <a:p>
            <a:pPr>
              <a:spcBef>
                <a:spcPts val="0"/>
              </a:spcBef>
              <a:defRPr b="0">
                <a:latin typeface="Helvetica Neue"/>
                <a:ea typeface="Helvetica Neue"/>
                <a:cs typeface="Helvetica Neue"/>
                <a:sym typeface="Helvetica Neue"/>
              </a:defRPr>
            </a:pPr>
          </a:p>
          <a:p>
            <a:pPr>
              <a:spcBef>
                <a:spcPts val="0"/>
              </a:spcBef>
              <a:defRPr b="0">
                <a:latin typeface="Helvetica Neue"/>
                <a:ea typeface="Helvetica Neue"/>
                <a:cs typeface="Helvetica Neue"/>
                <a:sym typeface="Helvetica Neue"/>
              </a:defRPr>
            </a:pPr>
            <a:r>
              <a:t>The internet did not create social networks, but it did change their power and expand their accessibility. Once geographically bound, now people have the ability to connect instantaneously with people near and far.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7" name="Picture 11" descr="Picture 11"/>
          <p:cNvPicPr>
            <a:picLocks noChangeAspect="1"/>
          </p:cNvPicPr>
          <p:nvPr/>
        </p:nvPicPr>
        <p:blipFill>
          <a:blip r:embed="rId2">
            <a:extLst/>
          </a:blip>
          <a:srcRect l="25000" t="30662" r="0" b="32987"/>
          <a:stretch>
            <a:fillRect/>
          </a:stretch>
        </p:blipFill>
        <p:spPr>
          <a:xfrm rot="16200000">
            <a:off x="-2241619" y="5220965"/>
            <a:ext cx="13716003" cy="3274075"/>
          </a:xfrm>
          <a:prstGeom prst="rect">
            <a:avLst/>
          </a:prstGeom>
          <a:ln w="12700">
            <a:miter lim="400000"/>
          </a:ln>
        </p:spPr>
      </p:pic>
      <p:sp>
        <p:nvSpPr>
          <p:cNvPr id="128" name="Definition"/>
          <p:cNvSpPr txBox="1"/>
          <p:nvPr>
            <p:ph type="title"/>
          </p:nvPr>
        </p:nvSpPr>
        <p:spPr>
          <a:xfrm>
            <a:off x="3962400" y="209718"/>
            <a:ext cx="16459200" cy="2965116"/>
          </a:xfrm>
          <a:prstGeom prst="rect">
            <a:avLst/>
          </a:prstGeom>
        </p:spPr>
        <p:txBody>
          <a:bodyPr/>
          <a:lstStyle/>
          <a:p>
            <a:pPr/>
            <a:r>
              <a:t>Definition</a:t>
            </a:r>
          </a:p>
        </p:txBody>
      </p:sp>
      <p:sp>
        <p:nvSpPr>
          <p:cNvPr id="129" name="Text Placeholder 5"/>
          <p:cNvSpPr txBox="1"/>
          <p:nvPr>
            <p:ph type="body" idx="1"/>
          </p:nvPr>
        </p:nvSpPr>
        <p:spPr>
          <a:xfrm>
            <a:off x="6253419" y="3200400"/>
            <a:ext cx="14168180" cy="9970891"/>
          </a:xfrm>
          <a:prstGeom prst="rect">
            <a:avLst/>
          </a:prstGeom>
        </p:spPr>
        <p:txBody>
          <a:bodyPr anchor="t"/>
          <a:lstStyle/>
          <a:p>
            <a:pPr>
              <a:spcBef>
                <a:spcPts val="0"/>
              </a:spcBef>
              <a:defRPr b="0">
                <a:latin typeface="Helvetica Neue"/>
                <a:ea typeface="Helvetica Neue"/>
                <a:cs typeface="Helvetica Neue"/>
                <a:sym typeface="Helvetica Neue"/>
              </a:defRPr>
            </a:pPr>
            <a:r>
              <a:rPr b="1"/>
              <a:t>Social Networks </a:t>
            </a:r>
            <a:r>
              <a:rPr b="1" i="1"/>
              <a:t>cont.</a:t>
            </a:r>
            <a:r>
              <a:t>-</a:t>
            </a:r>
          </a:p>
          <a:p>
            <a:pPr>
              <a:spcBef>
                <a:spcPts val="0"/>
              </a:spcBef>
              <a:defRPr b="0">
                <a:latin typeface="Helvetica Neue"/>
                <a:ea typeface="Helvetica Neue"/>
                <a:cs typeface="Helvetica Neue"/>
                <a:sym typeface="Helvetica Neue"/>
              </a:defRPr>
            </a:pPr>
            <a:r>
              <a:t>Catherine Alter and Jerald Hage predict </a:t>
            </a:r>
            <a:r>
              <a:rPr b="1" i="1"/>
              <a:t>network organizations </a:t>
            </a:r>
            <a:r>
              <a:t>are the future institution. And “this new institutional form will increasingly replace both markets and hierarchies as governance mechanisms.” (6) </a:t>
            </a:r>
          </a:p>
          <a:p>
            <a:pPr>
              <a:spcBef>
                <a:spcPts val="0"/>
              </a:spcBef>
              <a:defRPr b="0">
                <a:latin typeface="Helvetica Neue"/>
                <a:ea typeface="Helvetica Neue"/>
                <a:cs typeface="Helvetica Neue"/>
                <a:sym typeface="Helvetica Neue"/>
              </a:defRPr>
            </a:pPr>
          </a:p>
          <a:p>
            <a:pPr>
              <a:spcBef>
                <a:spcPts val="0"/>
              </a:spcBef>
              <a:defRPr b="0">
                <a:latin typeface="Helvetica Neue"/>
                <a:ea typeface="Helvetica Neue"/>
                <a:cs typeface="Helvetica Neue"/>
                <a:sym typeface="Helvetica Neue"/>
              </a:defRPr>
            </a:pPr>
            <a:r>
              <a:t>Networks are a set of interconnected nodes, with humans being the nodes and hubs the gatherings and intersections that connect and accelerate flow.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31" name="Picture 11" descr="Picture 11"/>
          <p:cNvPicPr>
            <a:picLocks noChangeAspect="1"/>
          </p:cNvPicPr>
          <p:nvPr/>
        </p:nvPicPr>
        <p:blipFill>
          <a:blip r:embed="rId2">
            <a:extLst/>
          </a:blip>
          <a:srcRect l="25000" t="30662" r="0" b="32987"/>
          <a:stretch>
            <a:fillRect/>
          </a:stretch>
        </p:blipFill>
        <p:spPr>
          <a:xfrm rot="16200000">
            <a:off x="-2241619" y="5220965"/>
            <a:ext cx="13716003" cy="3274075"/>
          </a:xfrm>
          <a:prstGeom prst="rect">
            <a:avLst/>
          </a:prstGeom>
          <a:ln w="12700">
            <a:miter lim="400000"/>
          </a:ln>
        </p:spPr>
      </p:pic>
      <p:sp>
        <p:nvSpPr>
          <p:cNvPr id="132" name="Definition"/>
          <p:cNvSpPr txBox="1"/>
          <p:nvPr>
            <p:ph type="title"/>
          </p:nvPr>
        </p:nvSpPr>
        <p:spPr>
          <a:xfrm>
            <a:off x="3962400" y="209718"/>
            <a:ext cx="16459200" cy="2965116"/>
          </a:xfrm>
          <a:prstGeom prst="rect">
            <a:avLst/>
          </a:prstGeom>
        </p:spPr>
        <p:txBody>
          <a:bodyPr/>
          <a:lstStyle/>
          <a:p>
            <a:pPr/>
            <a:r>
              <a:t>Definition</a:t>
            </a:r>
          </a:p>
        </p:txBody>
      </p:sp>
      <p:sp>
        <p:nvSpPr>
          <p:cNvPr id="133" name="Text Placeholder 5"/>
          <p:cNvSpPr txBox="1"/>
          <p:nvPr>
            <p:ph type="body" idx="1"/>
          </p:nvPr>
        </p:nvSpPr>
        <p:spPr>
          <a:xfrm>
            <a:off x="6253419" y="3200400"/>
            <a:ext cx="14168180" cy="9970891"/>
          </a:xfrm>
          <a:prstGeom prst="rect">
            <a:avLst/>
          </a:prstGeom>
        </p:spPr>
        <p:txBody>
          <a:bodyPr anchor="t"/>
          <a:lstStyle/>
          <a:p>
            <a:pPr>
              <a:spcBef>
                <a:spcPts val="0"/>
              </a:spcBef>
              <a:defRPr b="0">
                <a:latin typeface="Helvetica Neue"/>
                <a:ea typeface="Helvetica Neue"/>
                <a:cs typeface="Helvetica Neue"/>
                <a:sym typeface="Helvetica Neue"/>
              </a:defRPr>
            </a:pPr>
            <a:r>
              <a:rPr b="1"/>
              <a:t>Social Networks </a:t>
            </a:r>
            <a:r>
              <a:rPr b="1" i="1"/>
              <a:t>cont.</a:t>
            </a:r>
            <a:r>
              <a:t>-</a:t>
            </a:r>
          </a:p>
          <a:p>
            <a:pPr>
              <a:spcBef>
                <a:spcPts val="0"/>
              </a:spcBef>
              <a:defRPr b="0">
                <a:latin typeface="Helvetica Neue"/>
                <a:ea typeface="Helvetica Neue"/>
                <a:cs typeface="Helvetica Neue"/>
                <a:sym typeface="Helvetica Neue"/>
              </a:defRPr>
            </a:pPr>
          </a:p>
          <a:p>
            <a:pPr>
              <a:spcBef>
                <a:spcPts val="0"/>
              </a:spcBef>
              <a:defRPr b="0">
                <a:latin typeface="Helvetica Neue"/>
                <a:ea typeface="Helvetica Neue"/>
                <a:cs typeface="Helvetica Neue"/>
                <a:sym typeface="Helvetica Neue"/>
              </a:defRPr>
            </a:pPr>
            <a:r>
              <a:t>The vibrance of social networks is based on the number of hubs, the level of engagement, the flow of information, and the connectors or individuals who are active in multiple hubs.  </a:t>
            </a:r>
          </a:p>
          <a:p>
            <a:pPr>
              <a:spcBef>
                <a:spcPts val="0"/>
              </a:spcBef>
              <a:defRPr b="0">
                <a:latin typeface="Helvetica Neue"/>
                <a:ea typeface="Helvetica Neue"/>
                <a:cs typeface="Helvetica Neue"/>
                <a:sym typeface="Helvetica Neue"/>
              </a:defRPr>
            </a:pPr>
          </a:p>
          <a:p>
            <a:pPr>
              <a:spcBef>
                <a:spcPts val="0"/>
              </a:spcBef>
              <a:defRPr b="0">
                <a:latin typeface="Helvetica Neue"/>
                <a:ea typeface="Helvetica Neue"/>
                <a:cs typeface="Helvetica Neue"/>
                <a:sym typeface="Helvetica Neue"/>
              </a:defRPr>
            </a:pPr>
            <a:r>
              <a:t>Mapping and analyzing social networks provides insights into the relational strength of an organization, based on information flow and connectivity.</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35" name="Picture 11" descr="Picture 11"/>
          <p:cNvPicPr>
            <a:picLocks noChangeAspect="1"/>
          </p:cNvPicPr>
          <p:nvPr/>
        </p:nvPicPr>
        <p:blipFill>
          <a:blip r:embed="rId2">
            <a:extLst/>
          </a:blip>
          <a:srcRect l="25000" t="30662" r="0" b="32987"/>
          <a:stretch>
            <a:fillRect/>
          </a:stretch>
        </p:blipFill>
        <p:spPr>
          <a:xfrm rot="16200000">
            <a:off x="-2241619" y="5220965"/>
            <a:ext cx="13716003" cy="3274075"/>
          </a:xfrm>
          <a:prstGeom prst="rect">
            <a:avLst/>
          </a:prstGeom>
          <a:ln w="12700">
            <a:miter lim="400000"/>
          </a:ln>
        </p:spPr>
      </p:pic>
      <p:sp>
        <p:nvSpPr>
          <p:cNvPr id="136" name="Definition"/>
          <p:cNvSpPr txBox="1"/>
          <p:nvPr>
            <p:ph type="title"/>
          </p:nvPr>
        </p:nvSpPr>
        <p:spPr>
          <a:xfrm>
            <a:off x="3962400" y="209718"/>
            <a:ext cx="16459200" cy="2965116"/>
          </a:xfrm>
          <a:prstGeom prst="rect">
            <a:avLst/>
          </a:prstGeom>
        </p:spPr>
        <p:txBody>
          <a:bodyPr/>
          <a:lstStyle/>
          <a:p>
            <a:pPr/>
            <a:r>
              <a:t>Definition</a:t>
            </a:r>
          </a:p>
        </p:txBody>
      </p:sp>
      <p:sp>
        <p:nvSpPr>
          <p:cNvPr id="137" name="Text Placeholder 5"/>
          <p:cNvSpPr txBox="1"/>
          <p:nvPr>
            <p:ph type="body" idx="1"/>
          </p:nvPr>
        </p:nvSpPr>
        <p:spPr>
          <a:xfrm>
            <a:off x="6253419" y="3200400"/>
            <a:ext cx="14168180" cy="9970891"/>
          </a:xfrm>
          <a:prstGeom prst="rect">
            <a:avLst/>
          </a:prstGeom>
        </p:spPr>
        <p:txBody>
          <a:bodyPr anchor="t"/>
          <a:lstStyle/>
          <a:p>
            <a:pPr>
              <a:spcBef>
                <a:spcPts val="0"/>
              </a:spcBef>
              <a:defRPr b="0">
                <a:latin typeface="Helvetica Neue"/>
                <a:ea typeface="Helvetica Neue"/>
                <a:cs typeface="Helvetica Neue"/>
                <a:sym typeface="Helvetica Neue"/>
              </a:defRPr>
            </a:pPr>
            <a:r>
              <a:rPr b="1"/>
              <a:t>Social Networks </a:t>
            </a:r>
            <a:r>
              <a:rPr b="1" i="1"/>
              <a:t>cont.</a:t>
            </a:r>
            <a:r>
              <a:t>-</a:t>
            </a:r>
          </a:p>
          <a:p>
            <a:pPr>
              <a:spcBef>
                <a:spcPts val="0"/>
              </a:spcBef>
              <a:defRPr b="0">
                <a:latin typeface="Helvetica Neue"/>
                <a:ea typeface="Helvetica Neue"/>
                <a:cs typeface="Helvetica Neue"/>
                <a:sym typeface="Helvetica Neue"/>
              </a:defRPr>
            </a:pPr>
            <a:r>
              <a:t>Raine and Wellman say the turn toward network operating systems has been built on </a:t>
            </a:r>
            <a:r>
              <a:rPr b="1" i="1"/>
              <a:t>connectivity</a:t>
            </a:r>
            <a:r>
              <a:t> between individuals and the ability to </a:t>
            </a:r>
            <a:r>
              <a:rPr b="1" i="1"/>
              <a:t>trust</a:t>
            </a:r>
            <a:r>
              <a:t> one another across distance and groups without requiring cohesive force! (8)</a:t>
            </a:r>
          </a:p>
          <a:p>
            <a:pPr>
              <a:spcBef>
                <a:spcPts val="0"/>
              </a:spcBef>
              <a:defRPr b="0">
                <a:latin typeface="Helvetica Neue"/>
                <a:ea typeface="Helvetica Neue"/>
                <a:cs typeface="Helvetica Neue"/>
                <a:sym typeface="Helvetica Neue"/>
              </a:defRPr>
            </a:pPr>
          </a:p>
          <a:p>
            <a:pPr>
              <a:spcBef>
                <a:spcPts val="0"/>
              </a:spcBef>
              <a:defRPr b="0">
                <a:latin typeface="Helvetica Neue"/>
                <a:ea typeface="Helvetica Neue"/>
                <a:cs typeface="Helvetica Neue"/>
                <a:sym typeface="Helvetica Neue"/>
              </a:defRPr>
            </a:pPr>
            <a:r>
              <a:t>This sounds like the work of synods (and regions).</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39" name="Picture 11" descr="Picture 11"/>
          <p:cNvPicPr>
            <a:picLocks noChangeAspect="1"/>
          </p:cNvPicPr>
          <p:nvPr/>
        </p:nvPicPr>
        <p:blipFill>
          <a:blip r:embed="rId2">
            <a:extLst/>
          </a:blip>
          <a:srcRect l="25000" t="30662" r="0" b="32987"/>
          <a:stretch>
            <a:fillRect/>
          </a:stretch>
        </p:blipFill>
        <p:spPr>
          <a:xfrm rot="16200000">
            <a:off x="-2241619" y="5220965"/>
            <a:ext cx="13716003" cy="3274075"/>
          </a:xfrm>
          <a:prstGeom prst="rect">
            <a:avLst/>
          </a:prstGeom>
          <a:ln w="12700">
            <a:miter lim="400000"/>
          </a:ln>
        </p:spPr>
      </p:pic>
      <p:sp>
        <p:nvSpPr>
          <p:cNvPr id="140" name="Definition"/>
          <p:cNvSpPr txBox="1"/>
          <p:nvPr>
            <p:ph type="title"/>
          </p:nvPr>
        </p:nvSpPr>
        <p:spPr>
          <a:xfrm>
            <a:off x="3962400" y="209718"/>
            <a:ext cx="16459200" cy="2965116"/>
          </a:xfrm>
          <a:prstGeom prst="rect">
            <a:avLst/>
          </a:prstGeom>
        </p:spPr>
        <p:txBody>
          <a:bodyPr/>
          <a:lstStyle/>
          <a:p>
            <a:pPr/>
            <a:r>
              <a:t>Definition</a:t>
            </a:r>
          </a:p>
        </p:txBody>
      </p:sp>
      <p:sp>
        <p:nvSpPr>
          <p:cNvPr id="141" name="Text Placeholder 5"/>
          <p:cNvSpPr txBox="1"/>
          <p:nvPr>
            <p:ph type="body" idx="1"/>
          </p:nvPr>
        </p:nvSpPr>
        <p:spPr>
          <a:xfrm>
            <a:off x="6253419" y="3200400"/>
            <a:ext cx="14168180" cy="9970891"/>
          </a:xfrm>
          <a:prstGeom prst="rect">
            <a:avLst/>
          </a:prstGeom>
        </p:spPr>
        <p:txBody>
          <a:bodyPr anchor="t"/>
          <a:lstStyle/>
          <a:p>
            <a:pPr>
              <a:spcBef>
                <a:spcPts val="0"/>
              </a:spcBef>
              <a:defRPr b="0">
                <a:latin typeface="Helvetica Neue"/>
                <a:ea typeface="Helvetica Neue"/>
                <a:cs typeface="Helvetica Neue"/>
                <a:sym typeface="Helvetica Neue"/>
              </a:defRPr>
            </a:pPr>
            <a:r>
              <a:rPr b="1"/>
              <a:t>Social Networks </a:t>
            </a:r>
            <a:r>
              <a:rPr b="1" i="1"/>
              <a:t>cont.</a:t>
            </a:r>
            <a:r>
              <a:t>-</a:t>
            </a:r>
          </a:p>
          <a:p>
            <a:pPr>
              <a:spcBef>
                <a:spcPts val="0"/>
              </a:spcBef>
              <a:defRPr b="0" i="1">
                <a:latin typeface="Helvetica Neue"/>
                <a:ea typeface="Helvetica Neue"/>
                <a:cs typeface="Helvetica Neue"/>
                <a:sym typeface="Helvetica Neue"/>
              </a:defRPr>
            </a:pPr>
            <a:r>
              <a:t>In what ways does you synod see the benefit</a:t>
            </a:r>
          </a:p>
          <a:p>
            <a:pPr>
              <a:spcBef>
                <a:spcPts val="0"/>
              </a:spcBef>
              <a:defRPr b="0" i="1">
                <a:latin typeface="Helvetica Neue"/>
                <a:ea typeface="Helvetica Neue"/>
                <a:cs typeface="Helvetica Neue"/>
                <a:sym typeface="Helvetica Neue"/>
              </a:defRPr>
            </a:pPr>
            <a:r>
              <a:t>(power) of collective organizing (vs individual action)?</a:t>
            </a:r>
          </a:p>
          <a:p>
            <a:pPr>
              <a:spcBef>
                <a:spcPts val="0"/>
              </a:spcBef>
              <a:defRPr b="0" i="1">
                <a:latin typeface="Helvetica Neue"/>
                <a:ea typeface="Helvetica Neue"/>
                <a:cs typeface="Helvetica Neue"/>
                <a:sym typeface="Helvetica Neue"/>
              </a:defRPr>
            </a:pPr>
          </a:p>
          <a:p>
            <a:pPr>
              <a:spcBef>
                <a:spcPts val="0"/>
              </a:spcBef>
              <a:defRPr b="0" i="1">
                <a:latin typeface="Helvetica Neue"/>
                <a:ea typeface="Helvetica Neue"/>
                <a:cs typeface="Helvetica Neue"/>
                <a:sym typeface="Helvetica Neue"/>
              </a:defRPr>
            </a:pPr>
            <a:r>
              <a:t>Identify the hubs in your synod. (Physical, people, and digital). </a:t>
            </a:r>
          </a:p>
          <a:p>
            <a:pPr>
              <a:spcBef>
                <a:spcPts val="0"/>
              </a:spcBef>
              <a:defRPr b="0" i="1">
                <a:latin typeface="Helvetica Neue"/>
                <a:ea typeface="Helvetica Neue"/>
                <a:cs typeface="Helvetica Neue"/>
                <a:sym typeface="Helvetica Neue"/>
              </a:defRPr>
            </a:pPr>
          </a:p>
          <a:p>
            <a:pPr>
              <a:spcBef>
                <a:spcPts val="0"/>
              </a:spcBef>
              <a:defRPr b="0" i="1">
                <a:latin typeface="Helvetica Neue"/>
                <a:ea typeface="Helvetica Neue"/>
                <a:cs typeface="Helvetica Neue"/>
                <a:sym typeface="Helvetica Neue"/>
              </a:defRPr>
            </a:pPr>
            <a:r>
              <a:t>How would you rate the relational strength of your synod, based on information flow and connectivity? What are you strengths? What are obstacles?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43" name="Picture 11" descr="Picture 11"/>
          <p:cNvPicPr>
            <a:picLocks noChangeAspect="1"/>
          </p:cNvPicPr>
          <p:nvPr/>
        </p:nvPicPr>
        <p:blipFill>
          <a:blip r:embed="rId2">
            <a:extLst/>
          </a:blip>
          <a:srcRect l="25000" t="30662" r="0" b="32987"/>
          <a:stretch>
            <a:fillRect/>
          </a:stretch>
        </p:blipFill>
        <p:spPr>
          <a:xfrm rot="16200000">
            <a:off x="-2241619" y="5220965"/>
            <a:ext cx="13716003" cy="3274075"/>
          </a:xfrm>
          <a:prstGeom prst="rect">
            <a:avLst/>
          </a:prstGeom>
          <a:ln w="12700">
            <a:miter lim="400000"/>
          </a:ln>
        </p:spPr>
      </p:pic>
      <p:sp>
        <p:nvSpPr>
          <p:cNvPr id="144" name="Definition"/>
          <p:cNvSpPr txBox="1"/>
          <p:nvPr>
            <p:ph type="title"/>
          </p:nvPr>
        </p:nvSpPr>
        <p:spPr>
          <a:xfrm>
            <a:off x="3962400" y="209718"/>
            <a:ext cx="16459200" cy="2965116"/>
          </a:xfrm>
          <a:prstGeom prst="rect">
            <a:avLst/>
          </a:prstGeom>
        </p:spPr>
        <p:txBody>
          <a:bodyPr/>
          <a:lstStyle/>
          <a:p>
            <a:pPr/>
            <a:r>
              <a:t>Definition</a:t>
            </a:r>
          </a:p>
        </p:txBody>
      </p:sp>
      <p:sp>
        <p:nvSpPr>
          <p:cNvPr id="145" name="Text Placeholder 5"/>
          <p:cNvSpPr txBox="1"/>
          <p:nvPr>
            <p:ph type="body" idx="1"/>
          </p:nvPr>
        </p:nvSpPr>
        <p:spPr>
          <a:xfrm>
            <a:off x="6253419" y="3200400"/>
            <a:ext cx="14168180" cy="10174289"/>
          </a:xfrm>
          <a:prstGeom prst="rect">
            <a:avLst/>
          </a:prstGeom>
        </p:spPr>
        <p:txBody>
          <a:bodyPr anchor="t"/>
          <a:lstStyle/>
          <a:p>
            <a:pPr>
              <a:spcBef>
                <a:spcPts val="0"/>
              </a:spcBef>
              <a:defRPr b="0">
                <a:latin typeface="Helvetica Neue"/>
                <a:ea typeface="Helvetica Neue"/>
                <a:cs typeface="Helvetica Neue"/>
                <a:sym typeface="Helvetica Neue"/>
              </a:defRPr>
            </a:pPr>
            <a:r>
              <a:rPr b="1"/>
              <a:t>Social Media</a:t>
            </a:r>
            <a:r>
              <a:t> - Tools used to create, share, and collaborate that is user-generated and/or culled from existing content. (9) </a:t>
            </a:r>
          </a:p>
          <a:p>
            <a:pPr>
              <a:spcBef>
                <a:spcPts val="0"/>
              </a:spcBef>
              <a:defRPr b="0">
                <a:latin typeface="Helvetica Neue"/>
                <a:ea typeface="Helvetica Neue"/>
                <a:cs typeface="Helvetica Neue"/>
                <a:sym typeface="Helvetica Neue"/>
              </a:defRPr>
            </a:pPr>
          </a:p>
          <a:p>
            <a:pPr>
              <a:spcBef>
                <a:spcPts val="0"/>
              </a:spcBef>
              <a:defRPr b="0">
                <a:latin typeface="Helvetica Neue"/>
                <a:ea typeface="Helvetica Neue"/>
                <a:cs typeface="Helvetica Neue"/>
                <a:sym typeface="Helvetica Neue"/>
              </a:defRPr>
            </a:pPr>
            <a:r>
              <a:t>Social media is a tool (for social networks) that mediated information (relies on flow/sharing) and uses platforms (for various purposes).</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47" name="Picture 8" descr="Picture 8"/>
          <p:cNvPicPr>
            <a:picLocks noChangeAspect="1"/>
          </p:cNvPicPr>
          <p:nvPr/>
        </p:nvPicPr>
        <p:blipFill>
          <a:blip r:embed="rId2">
            <a:extLst/>
          </a:blip>
          <a:srcRect l="25000" t="30662" r="0" b="32987"/>
          <a:stretch>
            <a:fillRect/>
          </a:stretch>
        </p:blipFill>
        <p:spPr>
          <a:xfrm rot="16200000">
            <a:off x="-2241619" y="5220965"/>
            <a:ext cx="13716003" cy="3274075"/>
          </a:xfrm>
          <a:prstGeom prst="rect">
            <a:avLst/>
          </a:prstGeom>
          <a:ln w="12700">
            <a:miter lim="400000"/>
          </a:ln>
        </p:spPr>
      </p:pic>
      <p:sp>
        <p:nvSpPr>
          <p:cNvPr id="148" name="Title 1"/>
          <p:cNvSpPr txBox="1"/>
          <p:nvPr>
            <p:ph type="title"/>
          </p:nvPr>
        </p:nvSpPr>
        <p:spPr>
          <a:xfrm>
            <a:off x="6380422" y="3953139"/>
            <a:ext cx="13513953" cy="9288353"/>
          </a:xfrm>
          <a:prstGeom prst="rect">
            <a:avLst/>
          </a:prstGeom>
        </p:spPr>
        <p:txBody>
          <a:bodyPr/>
          <a:lstStyle/>
          <a:p>
            <a:pPr defTabSz="822959">
              <a:defRPr b="0" cap="none" sz="7200">
                <a:latin typeface="Calibri Light"/>
                <a:ea typeface="Calibri Light"/>
                <a:cs typeface="Calibri Light"/>
                <a:sym typeface="Calibri Light"/>
              </a:defRPr>
            </a:pPr>
            <a:r>
              <a:t>How we organize matters!</a:t>
            </a:r>
          </a:p>
          <a:p>
            <a:pPr defTabSz="822959">
              <a:defRPr b="0" cap="none" sz="5760">
                <a:latin typeface="Helvetica Neue"/>
                <a:ea typeface="Helvetica Neue"/>
                <a:cs typeface="Helvetica Neue"/>
                <a:sym typeface="Helvetica Neue"/>
              </a:defRPr>
            </a:pPr>
          </a:p>
          <a:p>
            <a:pPr defTabSz="822959">
              <a:defRPr b="0" cap="none" sz="5760">
                <a:latin typeface="Helvetica Neue"/>
                <a:ea typeface="Helvetica Neue"/>
                <a:cs typeface="Helvetica Neue"/>
                <a:sym typeface="Helvetica Neue"/>
              </a:defRPr>
            </a:pPr>
            <a:r>
              <a:t>Organizations or structures are containers to accomplish and accelerate the work of accomplishing a mission. </a:t>
            </a:r>
          </a:p>
          <a:p>
            <a:pPr defTabSz="822959">
              <a:defRPr b="0" cap="none" sz="5760">
                <a:latin typeface="Helvetica Neue"/>
                <a:ea typeface="Helvetica Neue"/>
                <a:cs typeface="Helvetica Neue"/>
                <a:sym typeface="Helvetica Neue"/>
              </a:defRPr>
            </a:pPr>
          </a:p>
          <a:p>
            <a:pPr defTabSz="822959">
              <a:defRPr b="0" cap="none" sz="5760">
                <a:latin typeface="Helvetica Neue"/>
                <a:ea typeface="Helvetica Neue"/>
                <a:cs typeface="Helvetica Neue"/>
                <a:sym typeface="Helvetica Neue"/>
              </a:defRPr>
            </a:pPr>
            <a:r>
              <a:t>Embedded within them are values that state what’s important or what work should be prioritized. </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0" name="Title 3"/>
          <p:cNvSpPr txBox="1"/>
          <p:nvPr>
            <p:ph type="title"/>
          </p:nvPr>
        </p:nvSpPr>
        <p:spPr>
          <a:xfrm>
            <a:off x="3962401" y="546100"/>
            <a:ext cx="4560918" cy="2324100"/>
          </a:xfrm>
          <a:prstGeom prst="rect">
            <a:avLst/>
          </a:prstGeom>
        </p:spPr>
        <p:txBody>
          <a:bodyPr/>
          <a:lstStyle/>
          <a:p>
            <a:pPr defTabSz="877823">
              <a:defRPr sz="5376"/>
            </a:pPr>
            <a:r>
              <a:t>Organizations </a:t>
            </a:r>
            <a:br/>
            <a:r>
              <a:t>1.0 to 3.0</a:t>
            </a:r>
          </a:p>
        </p:txBody>
      </p:sp>
      <p:sp>
        <p:nvSpPr>
          <p:cNvPr id="151" name="Straight Connector 6"/>
          <p:cNvSpPr/>
          <p:nvPr/>
        </p:nvSpPr>
        <p:spPr>
          <a:xfrm flipH="1">
            <a:off x="8726576" y="679103"/>
            <a:ext cx="1" cy="11706228"/>
          </a:xfrm>
          <a:prstGeom prst="line">
            <a:avLst/>
          </a:prstGeom>
          <a:ln w="50800">
            <a:solidFill>
              <a:srgbClr val="558ED5"/>
            </a:solidFill>
          </a:ln>
          <a:effectLst>
            <a:outerShdw sx="100000" sy="100000" kx="0" ky="0" algn="b" rotWithShape="0" blurRad="76200" dist="38100" dir="5400000">
              <a:srgbClr val="000000">
                <a:alpha val="38000"/>
              </a:srgbClr>
            </a:outerShdw>
          </a:effectLst>
        </p:spPr>
        <p:txBody>
          <a:bodyPr tIns="91439" bIns="91439"/>
          <a:lstStyle/>
          <a:p>
            <a:pPr/>
          </a:p>
        </p:txBody>
      </p:sp>
      <p:pic>
        <p:nvPicPr>
          <p:cNvPr id="152" name="Picture 2" descr="Picture 2"/>
          <p:cNvPicPr>
            <a:picLocks noChangeAspect="1"/>
          </p:cNvPicPr>
          <p:nvPr/>
        </p:nvPicPr>
        <p:blipFill>
          <a:blip r:embed="rId3">
            <a:extLst/>
          </a:blip>
          <a:stretch>
            <a:fillRect/>
          </a:stretch>
        </p:blipFill>
        <p:spPr>
          <a:xfrm>
            <a:off x="3441470" y="3455644"/>
            <a:ext cx="4004627" cy="3870774"/>
          </a:xfrm>
          <a:prstGeom prst="rect">
            <a:avLst/>
          </a:prstGeom>
          <a:ln w="12700">
            <a:miter lim="400000"/>
          </a:ln>
        </p:spPr>
      </p:pic>
      <p:sp>
        <p:nvSpPr>
          <p:cNvPr id="153" name="1.0 - Hierarchies…"/>
          <p:cNvSpPr txBox="1"/>
          <p:nvPr>
            <p:ph type="body" sz="half" idx="1"/>
          </p:nvPr>
        </p:nvSpPr>
        <p:spPr>
          <a:xfrm>
            <a:off x="10198100" y="546100"/>
            <a:ext cx="10223500" cy="12623800"/>
          </a:xfrm>
          <a:prstGeom prst="rect">
            <a:avLst/>
          </a:prstGeom>
        </p:spPr>
        <p:txBody>
          <a:bodyPr/>
          <a:lstStyle/>
          <a:p>
            <a:pPr marL="0" indent="0" defTabSz="768095">
              <a:spcBef>
                <a:spcPts val="1200"/>
              </a:spcBef>
              <a:buSzTx/>
              <a:buFontTx/>
              <a:buNone/>
              <a:defRPr b="1" sz="5376"/>
            </a:pPr>
            <a:r>
              <a:t>1.0 - Hierarchies</a:t>
            </a:r>
          </a:p>
          <a:p>
            <a:pPr marL="539014" indent="-539014" defTabSz="768095">
              <a:spcBef>
                <a:spcPts val="1200"/>
              </a:spcBef>
              <a:buFontTx/>
              <a:defRPr sz="5376"/>
            </a:pPr>
            <a:r>
              <a:t>Organizational chart</a:t>
            </a:r>
          </a:p>
          <a:p>
            <a:pPr marL="539014" indent="-539014" defTabSz="768095">
              <a:spcBef>
                <a:spcPts val="1200"/>
              </a:spcBef>
              <a:buFontTx/>
              <a:defRPr sz="5376"/>
            </a:pPr>
            <a:r>
              <a:t>Clear communication</a:t>
            </a:r>
          </a:p>
          <a:p>
            <a:pPr marL="539014" indent="-539014" defTabSz="768095">
              <a:spcBef>
                <a:spcPts val="1200"/>
              </a:spcBef>
              <a:buFontTx/>
              <a:defRPr sz="5376"/>
            </a:pPr>
            <a:r>
              <a:t>Efficiency</a:t>
            </a:r>
          </a:p>
          <a:p>
            <a:pPr marL="539014" indent="-539014" defTabSz="768095">
              <a:spcBef>
                <a:spcPts val="1200"/>
              </a:spcBef>
              <a:buFontTx/>
              <a:defRPr sz="5376"/>
            </a:pPr>
            <a:r>
              <a:t>Good for routine/quality control/solving known problems</a:t>
            </a:r>
          </a:p>
          <a:p>
            <a:pPr marL="539014" indent="-539014" defTabSz="768095">
              <a:spcBef>
                <a:spcPts val="1200"/>
              </a:spcBef>
              <a:buFontTx/>
              <a:defRPr sz="5376"/>
            </a:pPr>
            <a:r>
              <a:t>People with specialities/managed</a:t>
            </a:r>
          </a:p>
          <a:p>
            <a:pPr marL="539014" indent="-539014" defTabSz="768095">
              <a:spcBef>
                <a:spcPts val="1200"/>
              </a:spcBef>
              <a:buFontTx/>
              <a:defRPr sz="5376"/>
            </a:pPr>
            <a:r>
              <a:t>Direction/vision decided from the top - flows down</a:t>
            </a:r>
          </a:p>
          <a:p>
            <a:pPr marL="539014" indent="-539014" defTabSz="768095">
              <a:spcBef>
                <a:spcPts val="1200"/>
              </a:spcBef>
              <a:buFontTx/>
              <a:defRPr sz="5376"/>
            </a:pPr>
            <a:r>
              <a:t>Work flows up</a:t>
            </a:r>
          </a:p>
          <a:p>
            <a:pPr marL="539014" indent="-539014" defTabSz="768095">
              <a:spcBef>
                <a:spcPts val="1200"/>
              </a:spcBef>
              <a:buFontTx/>
              <a:defRPr sz="5376"/>
            </a:pPr>
            <a:r>
              <a:t>Universal practices - apply across contexts</a:t>
            </a:r>
          </a:p>
        </p:txBody>
      </p:sp>
      <p:sp>
        <p:nvSpPr>
          <p:cNvPr id="154" name="Values -…"/>
          <p:cNvSpPr txBox="1"/>
          <p:nvPr/>
        </p:nvSpPr>
        <p:spPr>
          <a:xfrm>
            <a:off x="3239681" y="7911862"/>
            <a:ext cx="5027831" cy="404500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algn="ctr">
              <a:defRPr sz="3200">
                <a:latin typeface="Helvetica Neue"/>
                <a:ea typeface="Helvetica Neue"/>
                <a:cs typeface="Helvetica Neue"/>
                <a:sym typeface="Helvetica Neue"/>
              </a:defRPr>
            </a:pPr>
            <a:r>
              <a:rPr b="1" i="1"/>
              <a:t>Values</a:t>
            </a:r>
            <a:r>
              <a:t> - </a:t>
            </a:r>
          </a:p>
          <a:p>
            <a:pPr algn="ctr">
              <a:defRPr sz="3200">
                <a:latin typeface="Helvetica Neue"/>
                <a:ea typeface="Helvetica Neue"/>
                <a:cs typeface="Helvetica Neue"/>
                <a:sym typeface="Helvetica Neue"/>
              </a:defRPr>
            </a:pPr>
            <a:r>
              <a:t>membership based, </a:t>
            </a:r>
          </a:p>
          <a:p>
            <a:pPr algn="ctr">
              <a:defRPr sz="3200">
                <a:latin typeface="Helvetica Neue"/>
                <a:ea typeface="Helvetica Neue"/>
                <a:cs typeface="Helvetica Neue"/>
                <a:sym typeface="Helvetica Neue"/>
              </a:defRPr>
            </a:pPr>
            <a:r>
              <a:t>honor tradition, authority determined by training/degree/credentials, commitment to institution, self-sufficient, exclusive or clear boundaries</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8" name="Title 3"/>
          <p:cNvSpPr txBox="1"/>
          <p:nvPr>
            <p:ph type="title"/>
          </p:nvPr>
        </p:nvSpPr>
        <p:spPr>
          <a:xfrm>
            <a:off x="3962401" y="546100"/>
            <a:ext cx="4560918" cy="2324100"/>
          </a:xfrm>
          <a:prstGeom prst="rect">
            <a:avLst/>
          </a:prstGeom>
        </p:spPr>
        <p:txBody>
          <a:bodyPr/>
          <a:lstStyle/>
          <a:p>
            <a:pPr defTabSz="877823">
              <a:defRPr sz="5376"/>
            </a:pPr>
            <a:r>
              <a:t>Organizations </a:t>
            </a:r>
            <a:br/>
            <a:r>
              <a:t>1.0 to 3.0</a:t>
            </a:r>
          </a:p>
        </p:txBody>
      </p:sp>
      <p:sp>
        <p:nvSpPr>
          <p:cNvPr id="159" name="Straight Connector 6"/>
          <p:cNvSpPr/>
          <p:nvPr/>
        </p:nvSpPr>
        <p:spPr>
          <a:xfrm flipH="1">
            <a:off x="8726576" y="679103"/>
            <a:ext cx="1" cy="11706228"/>
          </a:xfrm>
          <a:prstGeom prst="line">
            <a:avLst/>
          </a:prstGeom>
          <a:ln w="50800">
            <a:solidFill>
              <a:srgbClr val="558ED5"/>
            </a:solidFill>
          </a:ln>
          <a:effectLst>
            <a:outerShdw sx="100000" sy="100000" kx="0" ky="0" algn="b" rotWithShape="0" blurRad="76200" dist="38100" dir="5400000">
              <a:srgbClr val="000000">
                <a:alpha val="38000"/>
              </a:srgbClr>
            </a:outerShdw>
          </a:effectLst>
        </p:spPr>
        <p:txBody>
          <a:bodyPr tIns="91439" bIns="91439"/>
          <a:lstStyle/>
          <a:p>
            <a:pPr/>
          </a:p>
        </p:txBody>
      </p:sp>
      <p:pic>
        <p:nvPicPr>
          <p:cNvPr id="160" name="Picture 2" descr="Picture 2"/>
          <p:cNvPicPr>
            <a:picLocks noChangeAspect="1"/>
          </p:cNvPicPr>
          <p:nvPr/>
        </p:nvPicPr>
        <p:blipFill>
          <a:blip r:embed="rId3">
            <a:extLst/>
          </a:blip>
          <a:stretch>
            <a:fillRect/>
          </a:stretch>
        </p:blipFill>
        <p:spPr>
          <a:xfrm>
            <a:off x="3441470" y="3455644"/>
            <a:ext cx="4004627" cy="3870774"/>
          </a:xfrm>
          <a:prstGeom prst="rect">
            <a:avLst/>
          </a:prstGeom>
          <a:ln w="12700">
            <a:miter lim="400000"/>
          </a:ln>
        </p:spPr>
      </p:pic>
      <p:sp>
        <p:nvSpPr>
          <p:cNvPr id="161" name="2.0 - Digital world pre-iPhone…"/>
          <p:cNvSpPr txBox="1"/>
          <p:nvPr>
            <p:ph type="body" sz="half" idx="1"/>
          </p:nvPr>
        </p:nvSpPr>
        <p:spPr>
          <a:xfrm>
            <a:off x="10198100" y="546100"/>
            <a:ext cx="10223500" cy="12623800"/>
          </a:xfrm>
          <a:prstGeom prst="rect">
            <a:avLst/>
          </a:prstGeom>
        </p:spPr>
        <p:txBody>
          <a:bodyPr/>
          <a:lstStyle/>
          <a:p>
            <a:pPr marL="0" indent="0" defTabSz="804672">
              <a:spcBef>
                <a:spcPts val="1300"/>
              </a:spcBef>
              <a:buSzTx/>
              <a:buFontTx/>
              <a:buNone/>
              <a:defRPr b="1" sz="5632"/>
            </a:pPr>
            <a:r>
              <a:t>2.0 - Digital world pre-iPhone</a:t>
            </a:r>
          </a:p>
          <a:p>
            <a:pPr marL="564682" indent="-564682" defTabSz="804672">
              <a:spcBef>
                <a:spcPts val="1300"/>
              </a:spcBef>
              <a:buFontTx/>
              <a:defRPr sz="5632"/>
            </a:pPr>
            <a:r>
              <a:t>Digital tools enhanced 1.0 world.</a:t>
            </a:r>
          </a:p>
          <a:p>
            <a:pPr marL="564682" indent="-564682" defTabSz="804672">
              <a:spcBef>
                <a:spcPts val="1300"/>
              </a:spcBef>
              <a:buFontTx/>
              <a:defRPr sz="5632"/>
            </a:pPr>
            <a:r>
              <a:t>Brick and mortar mirrors bytes and clicks world.</a:t>
            </a:r>
          </a:p>
          <a:p>
            <a:pPr marL="564682" indent="-564682" defTabSz="804672">
              <a:spcBef>
                <a:spcPts val="1300"/>
              </a:spcBef>
              <a:buFontTx/>
              <a:defRPr sz="5632"/>
            </a:pPr>
            <a:r>
              <a:t>Communication is the same on all platforms (newsletter, announcements in worship, on website).</a:t>
            </a:r>
          </a:p>
          <a:p>
            <a:pPr marL="564682" indent="-564682" defTabSz="804672">
              <a:spcBef>
                <a:spcPts val="1300"/>
              </a:spcBef>
              <a:buFontTx/>
              <a:defRPr sz="5632"/>
            </a:pPr>
            <a:r>
              <a:t>Centralized communication strategy.</a:t>
            </a:r>
          </a:p>
          <a:p>
            <a:pPr marL="564682" indent="-564682" defTabSz="804672">
              <a:spcBef>
                <a:spcPts val="1300"/>
              </a:spcBef>
              <a:buFontTx/>
              <a:defRPr sz="5632"/>
            </a:pPr>
            <a:r>
              <a:t>Slight modification of 1.0 values.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5" name="Title 3"/>
          <p:cNvSpPr txBox="1"/>
          <p:nvPr>
            <p:ph type="title"/>
          </p:nvPr>
        </p:nvSpPr>
        <p:spPr>
          <a:xfrm>
            <a:off x="3962401" y="546100"/>
            <a:ext cx="4560918" cy="2324100"/>
          </a:xfrm>
          <a:prstGeom prst="rect">
            <a:avLst/>
          </a:prstGeom>
        </p:spPr>
        <p:txBody>
          <a:bodyPr/>
          <a:lstStyle/>
          <a:p>
            <a:pPr defTabSz="877823">
              <a:defRPr sz="5376"/>
            </a:pPr>
            <a:r>
              <a:t>Organizations </a:t>
            </a:r>
            <a:br/>
            <a:r>
              <a:t>1.0 to 3.0</a:t>
            </a:r>
          </a:p>
        </p:txBody>
      </p:sp>
      <p:sp>
        <p:nvSpPr>
          <p:cNvPr id="166" name="Straight Connector 6"/>
          <p:cNvSpPr/>
          <p:nvPr/>
        </p:nvSpPr>
        <p:spPr>
          <a:xfrm flipH="1">
            <a:off x="8726576" y="679103"/>
            <a:ext cx="1" cy="11706228"/>
          </a:xfrm>
          <a:prstGeom prst="line">
            <a:avLst/>
          </a:prstGeom>
          <a:ln w="50800">
            <a:solidFill>
              <a:srgbClr val="558ED5"/>
            </a:solidFill>
          </a:ln>
          <a:effectLst>
            <a:outerShdw sx="100000" sy="100000" kx="0" ky="0" algn="b" rotWithShape="0" blurRad="76200" dist="38100" dir="5400000">
              <a:srgbClr val="000000">
                <a:alpha val="38000"/>
              </a:srgbClr>
            </a:outerShdw>
          </a:effectLst>
        </p:spPr>
        <p:txBody>
          <a:bodyPr tIns="91439" bIns="91439"/>
          <a:lstStyle/>
          <a:p>
            <a:pPr/>
          </a:p>
        </p:txBody>
      </p:sp>
      <p:pic>
        <p:nvPicPr>
          <p:cNvPr id="167" name="Picture 4" descr="Picture 4"/>
          <p:cNvPicPr>
            <a:picLocks noChangeAspect="1"/>
          </p:cNvPicPr>
          <p:nvPr/>
        </p:nvPicPr>
        <p:blipFill>
          <a:blip r:embed="rId3">
            <a:extLst/>
          </a:blip>
          <a:stretch>
            <a:fillRect/>
          </a:stretch>
        </p:blipFill>
        <p:spPr>
          <a:xfrm>
            <a:off x="3441472" y="8762531"/>
            <a:ext cx="4644145" cy="4490085"/>
          </a:xfrm>
          <a:prstGeom prst="rect">
            <a:avLst/>
          </a:prstGeom>
          <a:ln w="12700">
            <a:miter lim="400000"/>
          </a:ln>
        </p:spPr>
      </p:pic>
      <p:sp>
        <p:nvSpPr>
          <p:cNvPr id="168" name="3.0 - Digital world - Facebook/iPhone…"/>
          <p:cNvSpPr txBox="1"/>
          <p:nvPr>
            <p:ph type="body" sz="half" idx="1"/>
          </p:nvPr>
        </p:nvSpPr>
        <p:spPr>
          <a:xfrm>
            <a:off x="10198100" y="546100"/>
            <a:ext cx="10223500" cy="12623800"/>
          </a:xfrm>
          <a:prstGeom prst="rect">
            <a:avLst/>
          </a:prstGeom>
        </p:spPr>
        <p:txBody>
          <a:bodyPr/>
          <a:lstStyle/>
          <a:p>
            <a:pPr marL="0" indent="0" defTabSz="768095">
              <a:spcBef>
                <a:spcPts val="1200"/>
              </a:spcBef>
              <a:buSzTx/>
              <a:buFontTx/>
              <a:buNone/>
              <a:defRPr b="1" sz="5376"/>
            </a:pPr>
            <a:r>
              <a:t>3.0 - Digital world - Facebook/iPhone</a:t>
            </a:r>
          </a:p>
          <a:p>
            <a:pPr marL="539014" indent="-539014" defTabSz="768095">
              <a:spcBef>
                <a:spcPts val="1200"/>
              </a:spcBef>
              <a:buFontTx/>
              <a:defRPr sz="5376"/>
            </a:pPr>
            <a:r>
              <a:t>2007 marks the shift - iPhone, big data, Facebook, internet has global reach</a:t>
            </a:r>
          </a:p>
          <a:p>
            <a:pPr marL="539014" indent="-539014" defTabSz="768095">
              <a:spcBef>
                <a:spcPts val="1200"/>
              </a:spcBef>
              <a:buFontTx/>
              <a:defRPr sz="5376"/>
            </a:pPr>
            <a:r>
              <a:t>Interconnected - convergence</a:t>
            </a:r>
          </a:p>
          <a:p>
            <a:pPr marL="539014" indent="-539014" defTabSz="768095">
              <a:spcBef>
                <a:spcPts val="1200"/>
              </a:spcBef>
              <a:buFontTx/>
              <a:defRPr sz="5376"/>
            </a:pPr>
            <a:r>
              <a:t>Ease of creating and collaborating empowered “all”</a:t>
            </a:r>
          </a:p>
          <a:p>
            <a:pPr marL="539014" indent="-539014" defTabSz="768095">
              <a:spcBef>
                <a:spcPts val="1200"/>
              </a:spcBef>
              <a:buFontTx/>
              <a:defRPr sz="5376"/>
            </a:pPr>
            <a:r>
              <a:t>Generous - gift economy (Wikipedia)</a:t>
            </a:r>
          </a:p>
          <a:p>
            <a:pPr marL="539014" indent="-539014" defTabSz="768095">
              <a:spcBef>
                <a:spcPts val="1200"/>
              </a:spcBef>
              <a:buFontTx/>
              <a:defRPr sz="5376"/>
            </a:pPr>
            <a:r>
              <a:t>Open and transparent</a:t>
            </a:r>
          </a:p>
          <a:p>
            <a:pPr marL="539014" indent="-539014" defTabSz="768095">
              <a:spcBef>
                <a:spcPts val="1200"/>
              </a:spcBef>
              <a:buFontTx/>
              <a:defRPr sz="5376"/>
            </a:pPr>
            <a:r>
              <a:t>Self-directed, not led.</a:t>
            </a:r>
          </a:p>
          <a:p>
            <a:pPr marL="539014" indent="-539014" defTabSz="768095">
              <a:spcBef>
                <a:spcPts val="1200"/>
              </a:spcBef>
              <a:buFontTx/>
              <a:defRPr sz="5376"/>
            </a:pPr>
            <a:r>
              <a:t>Crowdsourcing.</a:t>
            </a:r>
          </a:p>
          <a:p>
            <a:pPr marL="539014" indent="-539014" defTabSz="768095">
              <a:spcBef>
                <a:spcPts val="1200"/>
              </a:spcBef>
              <a:buFontTx/>
              <a:defRPr sz="5376"/>
            </a:pPr>
            <a:r>
              <a:t>DIY</a:t>
            </a:r>
          </a:p>
        </p:txBody>
      </p:sp>
      <p:sp>
        <p:nvSpPr>
          <p:cNvPr id="169" name="Values -…"/>
          <p:cNvSpPr txBox="1"/>
          <p:nvPr/>
        </p:nvSpPr>
        <p:spPr>
          <a:xfrm>
            <a:off x="3249629" y="3670062"/>
            <a:ext cx="5027831" cy="3867913"/>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algn="ctr">
              <a:defRPr sz="3200">
                <a:latin typeface="Helvetica Neue"/>
                <a:ea typeface="Helvetica Neue"/>
                <a:cs typeface="Helvetica Neue"/>
                <a:sym typeface="Helvetica Neue"/>
              </a:defRPr>
            </a:pPr>
            <a:r>
              <a:rPr b="1" i="1"/>
              <a:t>Values</a:t>
            </a:r>
            <a:r>
              <a:t> - </a:t>
            </a:r>
          </a:p>
          <a:p>
            <a:pPr algn="ctr">
              <a:defRPr sz="3000">
                <a:latin typeface="Helvetica Neue"/>
                <a:ea typeface="Helvetica Neue"/>
                <a:cs typeface="Helvetica Neue"/>
                <a:sym typeface="Helvetica Neue"/>
              </a:defRPr>
            </a:pPr>
            <a:r>
              <a:t>democratic, fluid and improvisational, authority by expertise of passion or experience, value innovation, commitment to institution, inclusive, agile, expansive.</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73" name="Picture 8" descr="Picture 8"/>
          <p:cNvPicPr>
            <a:picLocks noChangeAspect="1"/>
          </p:cNvPicPr>
          <p:nvPr/>
        </p:nvPicPr>
        <p:blipFill>
          <a:blip r:embed="rId3">
            <a:extLst/>
          </a:blip>
          <a:srcRect l="25000" t="30662" r="0" b="32987"/>
          <a:stretch>
            <a:fillRect/>
          </a:stretch>
        </p:blipFill>
        <p:spPr>
          <a:xfrm rot="16200000">
            <a:off x="-2241619" y="5220965"/>
            <a:ext cx="13716003" cy="3274075"/>
          </a:xfrm>
          <a:prstGeom prst="rect">
            <a:avLst/>
          </a:prstGeom>
          <a:ln w="12700">
            <a:miter lim="400000"/>
          </a:ln>
        </p:spPr>
      </p:pic>
      <p:sp>
        <p:nvSpPr>
          <p:cNvPr id="174" name="Title 1"/>
          <p:cNvSpPr txBox="1"/>
          <p:nvPr>
            <p:ph type="title"/>
          </p:nvPr>
        </p:nvSpPr>
        <p:spPr>
          <a:xfrm>
            <a:off x="6523470" y="6784888"/>
            <a:ext cx="13513952" cy="6056565"/>
          </a:xfrm>
          <a:prstGeom prst="rect">
            <a:avLst/>
          </a:prstGeom>
        </p:spPr>
        <p:txBody>
          <a:bodyPr/>
          <a:lstStyle/>
          <a:p>
            <a:pPr defTabSz="813816">
              <a:defRPr b="0" cap="none" i="1" sz="6408">
                <a:latin typeface="Calibri Light"/>
                <a:ea typeface="Calibri Light"/>
                <a:cs typeface="Calibri Light"/>
                <a:sym typeface="Calibri Light"/>
              </a:defRPr>
            </a:pPr>
            <a:r>
              <a:t>How do you see 1.0, 2.0, and 3.0 operating in your world (primarily but not limited to your work)?</a:t>
            </a:r>
            <a:br/>
          </a:p>
          <a:p>
            <a:pPr defTabSz="813816">
              <a:defRPr b="0" cap="none" i="1" sz="6408">
                <a:latin typeface="Calibri Light"/>
                <a:ea typeface="Calibri Light"/>
                <a:cs typeface="Calibri Light"/>
                <a:sym typeface="Calibri Light"/>
              </a:defRPr>
            </a:pPr>
            <a:r>
              <a:t>What are the tensions of living in a 3.0 world with 2.0 organizations? </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78" name="Object 5" descr="Object 5"/>
          <p:cNvPicPr>
            <a:picLocks noChangeAspect="1"/>
          </p:cNvPicPr>
          <p:nvPr/>
        </p:nvPicPr>
        <p:blipFill>
          <a:blip r:embed="rId2">
            <a:extLst/>
          </a:blip>
          <a:stretch>
            <a:fillRect/>
          </a:stretch>
        </p:blipFill>
        <p:spPr>
          <a:xfrm>
            <a:off x="8068059" y="241898"/>
            <a:ext cx="10761591" cy="12946275"/>
          </a:xfrm>
          <a:prstGeom prst="rect">
            <a:avLst/>
          </a:prstGeom>
          <a:ln w="12700">
            <a:miter lim="400000"/>
          </a:ln>
        </p:spPr>
      </p:pic>
      <p:pic>
        <p:nvPicPr>
          <p:cNvPr id="179" name="Picture 8" descr="Picture 8"/>
          <p:cNvPicPr>
            <a:picLocks noChangeAspect="1"/>
          </p:cNvPicPr>
          <p:nvPr/>
        </p:nvPicPr>
        <p:blipFill>
          <a:blip r:embed="rId3">
            <a:extLst/>
          </a:blip>
          <a:srcRect l="25000" t="30662" r="0" b="32987"/>
          <a:stretch>
            <a:fillRect/>
          </a:stretch>
        </p:blipFill>
        <p:spPr>
          <a:xfrm rot="16200000">
            <a:off x="-2241619" y="5220965"/>
            <a:ext cx="13716003" cy="3274075"/>
          </a:xfrm>
          <a:prstGeom prst="rect">
            <a:avLst/>
          </a:prstGeom>
          <a:ln w="12700">
            <a:miter lim="400000"/>
          </a:ln>
        </p:spPr>
      </p:pic>
      <p:sp>
        <p:nvSpPr>
          <p:cNvPr id="180" name="Title 9"/>
          <p:cNvSpPr txBox="1"/>
          <p:nvPr>
            <p:ph type="title"/>
          </p:nvPr>
        </p:nvSpPr>
        <p:spPr>
          <a:xfrm>
            <a:off x="3962400" y="1045946"/>
            <a:ext cx="16459200" cy="1292663"/>
          </a:xfrm>
          <a:prstGeom prst="rect">
            <a:avLst/>
          </a:prstGeom>
        </p:spPr>
        <p:txBody>
          <a:bodyPr/>
          <a:lstStyle/>
          <a:p>
            <a:pPr lvl="1" algn="r" defTabSz="1828800">
              <a:defRPr b="1" sz="7200">
                <a:latin typeface="Candara"/>
                <a:ea typeface="Candara"/>
                <a:cs typeface="Candara"/>
                <a:sym typeface="Candara"/>
              </a:defRPr>
            </a:pPr>
            <a:r>
              <a:t>Organizational Assessment exercise</a:t>
            </a:r>
          </a:p>
        </p:txBody>
      </p:sp>
      <p:sp>
        <p:nvSpPr>
          <p:cNvPr id="181" name="TextBox 2"/>
          <p:cNvSpPr txBox="1"/>
          <p:nvPr/>
        </p:nvSpPr>
        <p:spPr>
          <a:xfrm rot="16200000">
            <a:off x="4361092" y="6729234"/>
            <a:ext cx="6652887" cy="7162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a:r>
              <a:t>Rate each 1 (old) to 5 (new)</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83" name="Picture 3" descr="Picture 3"/>
          <p:cNvPicPr>
            <a:picLocks noChangeAspect="1"/>
          </p:cNvPicPr>
          <p:nvPr/>
        </p:nvPicPr>
        <p:blipFill>
          <a:blip r:embed="rId2">
            <a:extLst/>
          </a:blip>
          <a:stretch>
            <a:fillRect/>
          </a:stretch>
        </p:blipFill>
        <p:spPr>
          <a:xfrm>
            <a:off x="1753583" y="1056899"/>
            <a:ext cx="18288001" cy="9006869"/>
          </a:xfrm>
          <a:prstGeom prst="rect">
            <a:avLst/>
          </a:prstGeom>
          <a:ln w="12700">
            <a:miter lim="400000"/>
          </a:ln>
        </p:spPr>
      </p:pic>
      <p:sp>
        <p:nvSpPr>
          <p:cNvPr id="184" name="Title 1"/>
          <p:cNvSpPr txBox="1"/>
          <p:nvPr>
            <p:ph type="ctrTitle"/>
          </p:nvPr>
        </p:nvSpPr>
        <p:spPr>
          <a:xfrm>
            <a:off x="2705902" y="4090308"/>
            <a:ext cx="16383364" cy="2940051"/>
          </a:xfrm>
          <a:prstGeom prst="rect">
            <a:avLst/>
          </a:prstGeom>
        </p:spPr>
        <p:txBody>
          <a:bodyPr/>
          <a:lstStyle/>
          <a:p>
            <a:pPr>
              <a:defRPr b="1" sz="7400">
                <a:latin typeface="Calibri Light"/>
                <a:ea typeface="Calibri Light"/>
                <a:cs typeface="Calibri Light"/>
                <a:sym typeface="Calibri Light"/>
              </a:defRPr>
            </a:pPr>
            <a:r>
              <a:t>The Shift:</a:t>
            </a:r>
          </a:p>
          <a:p>
            <a:pPr>
              <a:defRPr b="1" sz="6400">
                <a:latin typeface="Calibri Light"/>
                <a:ea typeface="Calibri Light"/>
                <a:cs typeface="Calibri Light"/>
                <a:sym typeface="Calibri Light"/>
              </a:defRPr>
            </a:pPr>
            <a:r>
              <a:t>Church as Institution or Movement?</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86" name="Picture 8" descr="Picture 8"/>
          <p:cNvPicPr>
            <a:picLocks noChangeAspect="1"/>
          </p:cNvPicPr>
          <p:nvPr/>
        </p:nvPicPr>
        <p:blipFill>
          <a:blip r:embed="rId3">
            <a:extLst/>
          </a:blip>
          <a:srcRect l="25000" t="30662" r="0" b="32987"/>
          <a:stretch>
            <a:fillRect/>
          </a:stretch>
        </p:blipFill>
        <p:spPr>
          <a:xfrm rot="16200000">
            <a:off x="-4830450" y="5220962"/>
            <a:ext cx="13716002" cy="3274075"/>
          </a:xfrm>
          <a:prstGeom prst="rect">
            <a:avLst/>
          </a:prstGeom>
          <a:ln w="12700">
            <a:miter lim="400000"/>
          </a:ln>
        </p:spPr>
      </p:pic>
      <p:sp>
        <p:nvSpPr>
          <p:cNvPr id="187" name="Title 1"/>
          <p:cNvSpPr txBox="1"/>
          <p:nvPr>
            <p:ph type="title"/>
          </p:nvPr>
        </p:nvSpPr>
        <p:spPr>
          <a:xfrm>
            <a:off x="4346578" y="1035996"/>
            <a:ext cx="15690844" cy="11805457"/>
          </a:xfrm>
          <a:prstGeom prst="rect">
            <a:avLst/>
          </a:prstGeom>
        </p:spPr>
        <p:txBody>
          <a:bodyPr/>
          <a:lstStyle/>
          <a:p>
            <a:pPr>
              <a:defRPr cap="none" sz="7200">
                <a:latin typeface="Calibri Light"/>
                <a:ea typeface="Calibri Light"/>
                <a:cs typeface="Calibri Light"/>
                <a:sym typeface="Calibri Light"/>
              </a:defRPr>
            </a:pPr>
            <a:r>
              <a:t>Paradigm Shifts are disruptive!</a:t>
            </a:r>
          </a:p>
          <a:p>
            <a:pPr>
              <a:defRPr b="0" cap="none" i="1" sz="7200">
                <a:latin typeface="Calibri Light"/>
                <a:ea typeface="Calibri Light"/>
                <a:cs typeface="Calibri Light"/>
                <a:sym typeface="Calibri Light"/>
              </a:defRPr>
            </a:pPr>
          </a:p>
          <a:p>
            <a:pPr>
              <a:defRPr b="0" cap="none" i="1" sz="7200">
                <a:latin typeface="Calibri Light"/>
                <a:ea typeface="Calibri Light"/>
                <a:cs typeface="Calibri Light"/>
                <a:sym typeface="Calibri Light"/>
              </a:defRPr>
            </a:pPr>
            <a:r>
              <a:t>“disrupt” - to cause something to be unable to continue in the normal way; to interrupt the normal progress of activity of something.</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91" name="Picture 8" descr="Picture 8"/>
          <p:cNvPicPr>
            <a:picLocks noChangeAspect="1"/>
          </p:cNvPicPr>
          <p:nvPr/>
        </p:nvPicPr>
        <p:blipFill>
          <a:blip r:embed="rId3">
            <a:extLst/>
          </a:blip>
          <a:srcRect l="25000" t="30662" r="0" b="32987"/>
          <a:stretch>
            <a:fillRect/>
          </a:stretch>
        </p:blipFill>
        <p:spPr>
          <a:xfrm rot="16200000">
            <a:off x="-4830450" y="5220962"/>
            <a:ext cx="13716002" cy="3274075"/>
          </a:xfrm>
          <a:prstGeom prst="rect">
            <a:avLst/>
          </a:prstGeom>
          <a:ln w="12700">
            <a:miter lim="400000"/>
          </a:ln>
        </p:spPr>
      </p:pic>
      <p:sp>
        <p:nvSpPr>
          <p:cNvPr id="192" name="Title 1"/>
          <p:cNvSpPr txBox="1"/>
          <p:nvPr>
            <p:ph type="title"/>
          </p:nvPr>
        </p:nvSpPr>
        <p:spPr>
          <a:xfrm>
            <a:off x="4346578" y="1035996"/>
            <a:ext cx="15690844" cy="11805457"/>
          </a:xfrm>
          <a:prstGeom prst="rect">
            <a:avLst/>
          </a:prstGeom>
        </p:spPr>
        <p:txBody>
          <a:bodyPr/>
          <a:lstStyle/>
          <a:p>
            <a:pPr>
              <a:defRPr b="0" cap="none" i="1" sz="7200">
                <a:latin typeface="Calibri Light"/>
                <a:ea typeface="Calibri Light"/>
                <a:cs typeface="Calibri Light"/>
                <a:sym typeface="Calibri Light"/>
              </a:defRPr>
            </a:pPr>
            <a:r>
              <a:rPr b="1"/>
              <a:t>“innovator’s dilemma”</a:t>
            </a:r>
            <a:r>
              <a:t> - the very principles that companies used to become successful in sustaining (non-disruptive) times are the ones that can cause them to fail in disruptive times. (Clay Christensen)</a:t>
            </a:r>
          </a:p>
          <a:p>
            <a:pPr>
              <a:defRPr b="0" cap="none" i="1" sz="7200">
                <a:latin typeface="Calibri Light"/>
                <a:ea typeface="Calibri Light"/>
                <a:cs typeface="Calibri Light"/>
                <a:sym typeface="Calibri Light"/>
              </a:defRPr>
            </a:pPr>
          </a:p>
          <a:p>
            <a:pPr>
              <a:defRPr b="0" cap="none" i="1" sz="7200">
                <a:latin typeface="Calibri Light"/>
                <a:ea typeface="Calibri Light"/>
                <a:cs typeface="Calibri Light"/>
                <a:sym typeface="Calibri Light"/>
              </a:defRPr>
            </a:pPr>
            <a:r>
              <a:t>The main reason is the value set of the organization and the value set of the public become out of sync. (48)</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96" name="Picture 8" descr="Picture 8"/>
          <p:cNvPicPr>
            <a:picLocks noChangeAspect="1"/>
          </p:cNvPicPr>
          <p:nvPr/>
        </p:nvPicPr>
        <p:blipFill>
          <a:blip r:embed="rId3">
            <a:extLst/>
          </a:blip>
          <a:srcRect l="25000" t="30662" r="0" b="32987"/>
          <a:stretch>
            <a:fillRect/>
          </a:stretch>
        </p:blipFill>
        <p:spPr>
          <a:xfrm rot="16200000">
            <a:off x="-4830450" y="5220962"/>
            <a:ext cx="13716002" cy="3274075"/>
          </a:xfrm>
          <a:prstGeom prst="rect">
            <a:avLst/>
          </a:prstGeom>
          <a:ln w="12700">
            <a:miter lim="400000"/>
          </a:ln>
        </p:spPr>
      </p:pic>
      <p:sp>
        <p:nvSpPr>
          <p:cNvPr id="197" name="Title 1"/>
          <p:cNvSpPr txBox="1"/>
          <p:nvPr>
            <p:ph type="title"/>
          </p:nvPr>
        </p:nvSpPr>
        <p:spPr>
          <a:xfrm>
            <a:off x="4346578" y="4933731"/>
            <a:ext cx="15690844" cy="7907722"/>
          </a:xfrm>
          <a:prstGeom prst="rect">
            <a:avLst/>
          </a:prstGeom>
        </p:spPr>
        <p:txBody>
          <a:bodyPr/>
          <a:lstStyle>
            <a:lvl1pPr>
              <a:defRPr b="0" cap="none" sz="7200">
                <a:latin typeface="Calibri Light"/>
                <a:ea typeface="Calibri Light"/>
                <a:cs typeface="Calibri Light"/>
                <a:sym typeface="Calibri Light"/>
              </a:defRPr>
            </a:lvl1pPr>
          </a:lstStyle>
          <a:p>
            <a:pPr/>
            <a:r>
              <a:t>What does leadership look like in an environment where disruptive change is becoming the norm?</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01" name="Picture 8" descr="Picture 8"/>
          <p:cNvPicPr>
            <a:picLocks noChangeAspect="1"/>
          </p:cNvPicPr>
          <p:nvPr/>
        </p:nvPicPr>
        <p:blipFill>
          <a:blip r:embed="rId3">
            <a:extLst/>
          </a:blip>
          <a:srcRect l="25000" t="30662" r="0" b="32987"/>
          <a:stretch>
            <a:fillRect/>
          </a:stretch>
        </p:blipFill>
        <p:spPr>
          <a:xfrm rot="16200000">
            <a:off x="-4830450" y="5220962"/>
            <a:ext cx="13716002" cy="3274075"/>
          </a:xfrm>
          <a:prstGeom prst="rect">
            <a:avLst/>
          </a:prstGeom>
          <a:ln w="12700">
            <a:miter lim="400000"/>
          </a:ln>
        </p:spPr>
      </p:pic>
      <p:sp>
        <p:nvSpPr>
          <p:cNvPr id="202" name="Title 1"/>
          <p:cNvSpPr txBox="1"/>
          <p:nvPr>
            <p:ph type="title"/>
          </p:nvPr>
        </p:nvSpPr>
        <p:spPr>
          <a:xfrm>
            <a:off x="4346578" y="2904139"/>
            <a:ext cx="15690844" cy="7907722"/>
          </a:xfrm>
          <a:prstGeom prst="rect">
            <a:avLst/>
          </a:prstGeom>
        </p:spPr>
        <p:txBody>
          <a:bodyPr/>
          <a:lstStyle/>
          <a:p>
            <a:pPr>
              <a:defRPr b="0" cap="none" sz="7200">
                <a:latin typeface="Calibri Light"/>
                <a:ea typeface="Calibri Light"/>
                <a:cs typeface="Calibri Light"/>
                <a:sym typeface="Calibri Light"/>
              </a:defRPr>
            </a:pPr>
            <a:r>
              <a:t>Leading in disruptive times is not new to Christian (or Jewish) communities.</a:t>
            </a:r>
          </a:p>
          <a:p>
            <a:pPr>
              <a:defRPr b="0" cap="none" sz="7200">
                <a:latin typeface="Calibri Light"/>
                <a:ea typeface="Calibri Light"/>
                <a:cs typeface="Calibri Light"/>
                <a:sym typeface="Calibri Light"/>
              </a:defRPr>
            </a:pPr>
          </a:p>
          <a:p>
            <a:pPr>
              <a:defRPr b="0" cap="none" sz="7200">
                <a:latin typeface="Calibri Light"/>
                <a:ea typeface="Calibri Light"/>
                <a:cs typeface="Calibri Light"/>
                <a:sym typeface="Calibri Light"/>
              </a:defRPr>
            </a:pPr>
            <a:r>
              <a:t>“What does it mean to be stewards of a long faith tradition committed to a vital future?” (50)</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6" name="Title 3"/>
          <p:cNvSpPr txBox="1"/>
          <p:nvPr>
            <p:ph type="title"/>
          </p:nvPr>
        </p:nvSpPr>
        <p:spPr>
          <a:xfrm>
            <a:off x="7311806" y="2267524"/>
            <a:ext cx="12196036" cy="9676368"/>
          </a:xfrm>
          <a:prstGeom prst="rect">
            <a:avLst/>
          </a:prstGeom>
        </p:spPr>
        <p:txBody>
          <a:bodyPr/>
          <a:lstStyle/>
          <a:p>
            <a:pPr algn="ctr">
              <a:defRPr sz="6400"/>
            </a:pPr>
            <a:r>
              <a:t>Compass = organization and work follow call/mission</a:t>
            </a:r>
          </a:p>
          <a:p>
            <a:pPr algn="ctr">
              <a:defRPr b="0" sz="6400"/>
            </a:pPr>
          </a:p>
          <a:p>
            <a:pPr algn="ctr">
              <a:defRPr b="0" sz="6400"/>
            </a:pPr>
            <a:r>
              <a:t>What is the call of the church?</a:t>
            </a:r>
          </a:p>
          <a:p>
            <a:pPr algn="ctr">
              <a:defRPr b="0" sz="5000"/>
            </a:pPr>
          </a:p>
          <a:p>
            <a:pPr algn="ctr">
              <a:defRPr b="0" sz="5100"/>
            </a:pPr>
            <a:r>
              <a:t>What do we know about </a:t>
            </a:r>
          </a:p>
          <a:p>
            <a:pPr algn="ctr">
              <a:defRPr b="0" sz="5100"/>
            </a:pPr>
            <a:r>
              <a:t>who the church is called to </a:t>
            </a:r>
            <a:r>
              <a:rPr b="1"/>
              <a:t>be</a:t>
            </a:r>
            <a:r>
              <a:t> and </a:t>
            </a:r>
          </a:p>
          <a:p>
            <a:pPr algn="ctr">
              <a:defRPr b="0" sz="5100"/>
            </a:pPr>
            <a:r>
              <a:t>what the church is called to </a:t>
            </a:r>
            <a:r>
              <a:rPr b="1"/>
              <a:t>do</a:t>
            </a:r>
            <a:r>
              <a:t>?</a:t>
            </a:r>
          </a:p>
          <a:p>
            <a:pPr algn="ctr">
              <a:defRPr b="0" sz="5100"/>
            </a:pPr>
          </a:p>
          <a:p>
            <a:pPr algn="ctr">
              <a:defRPr b="0" sz="5100"/>
            </a:pPr>
            <a:r>
              <a:t>Each table write their answer on a </a:t>
            </a:r>
          </a:p>
          <a:p>
            <a:pPr algn="ctr">
              <a:defRPr sz="5100"/>
            </a:pPr>
            <a:r>
              <a:t>big post-it.</a:t>
            </a:r>
          </a:p>
        </p:txBody>
      </p:sp>
      <p:sp>
        <p:nvSpPr>
          <p:cNvPr id="207" name="Straight Connector 6"/>
          <p:cNvSpPr/>
          <p:nvPr/>
        </p:nvSpPr>
        <p:spPr>
          <a:xfrm flipH="1">
            <a:off x="7180288" y="511115"/>
            <a:ext cx="1" cy="11706227"/>
          </a:xfrm>
          <a:prstGeom prst="line">
            <a:avLst/>
          </a:prstGeom>
          <a:ln w="50800">
            <a:solidFill>
              <a:srgbClr val="558ED5"/>
            </a:solidFill>
          </a:ln>
          <a:effectLst>
            <a:outerShdw sx="100000" sy="100000" kx="0" ky="0" algn="b" rotWithShape="0" blurRad="76200" dist="38100" dir="5400000">
              <a:srgbClr val="000000">
                <a:alpha val="38000"/>
              </a:srgbClr>
            </a:outerShdw>
          </a:effectLst>
        </p:spPr>
        <p:txBody>
          <a:bodyPr tIns="91439" bIns="91439"/>
          <a:lstStyle/>
          <a:p>
            <a:pPr/>
          </a:p>
        </p:txBody>
      </p:sp>
      <p:pic>
        <p:nvPicPr>
          <p:cNvPr id="208" name="Content Placeholder 4" descr="Content Placeholder 4"/>
          <p:cNvPicPr>
            <a:picLocks noChangeAspect="1"/>
          </p:cNvPicPr>
          <p:nvPr/>
        </p:nvPicPr>
        <p:blipFill>
          <a:blip r:embed="rId2">
            <a:extLst/>
          </a:blip>
          <a:srcRect l="0" t="0" r="0" b="1213"/>
          <a:stretch>
            <a:fillRect/>
          </a:stretch>
        </p:blipFill>
        <p:spPr>
          <a:xfrm>
            <a:off x="1274392" y="879092"/>
            <a:ext cx="5058737" cy="3777954"/>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0" name="Title 3"/>
          <p:cNvSpPr txBox="1"/>
          <p:nvPr>
            <p:ph type="title"/>
          </p:nvPr>
        </p:nvSpPr>
        <p:spPr>
          <a:xfrm>
            <a:off x="7311806" y="2267524"/>
            <a:ext cx="12196036" cy="9616648"/>
          </a:xfrm>
          <a:prstGeom prst="rect">
            <a:avLst/>
          </a:prstGeom>
        </p:spPr>
        <p:txBody>
          <a:bodyPr/>
          <a:lstStyle/>
          <a:p>
            <a:pPr algn="ctr" defTabSz="886968">
              <a:defRPr sz="6208"/>
            </a:pPr>
            <a:r>
              <a:t>Challenges of the Shift</a:t>
            </a:r>
          </a:p>
          <a:p>
            <a:pPr algn="ctr" defTabSz="886968">
              <a:defRPr b="0" sz="6208"/>
            </a:pPr>
          </a:p>
          <a:p>
            <a:pPr algn="ctr" defTabSz="886968">
              <a:defRPr b="0" sz="6208"/>
            </a:pPr>
            <a:r>
              <a:t>Name the challenges the church is facing as we seek to live out our call.</a:t>
            </a:r>
          </a:p>
          <a:p>
            <a:pPr algn="ctr" defTabSz="886968">
              <a:defRPr b="0" sz="4947"/>
            </a:pPr>
          </a:p>
          <a:p>
            <a:pPr algn="ctr" defTabSz="886968">
              <a:defRPr b="0" sz="4947"/>
            </a:pPr>
            <a:r>
              <a:rPr b="1"/>
              <a:t>Small post-its</a:t>
            </a:r>
            <a:r>
              <a:t> - name as many as you can.</a:t>
            </a:r>
          </a:p>
          <a:p>
            <a:pPr algn="ctr" defTabSz="886968">
              <a:defRPr b="0" sz="4947"/>
            </a:pPr>
            <a:r>
              <a:t>Share the small post-its with the table and cluster into themes.</a:t>
            </a:r>
          </a:p>
          <a:p>
            <a:pPr algn="ctr" defTabSz="886968">
              <a:defRPr b="0" sz="4947"/>
            </a:pPr>
            <a:r>
              <a:t>Write themes on </a:t>
            </a:r>
            <a:r>
              <a:rPr b="1"/>
              <a:t>big post-its </a:t>
            </a:r>
            <a:r>
              <a:t>and put on the wall</a:t>
            </a:r>
          </a:p>
        </p:txBody>
      </p:sp>
      <p:sp>
        <p:nvSpPr>
          <p:cNvPr id="211" name="Straight Connector 6"/>
          <p:cNvSpPr/>
          <p:nvPr/>
        </p:nvSpPr>
        <p:spPr>
          <a:xfrm flipH="1">
            <a:off x="7180288" y="511115"/>
            <a:ext cx="1" cy="11706227"/>
          </a:xfrm>
          <a:prstGeom prst="line">
            <a:avLst/>
          </a:prstGeom>
          <a:ln w="50800">
            <a:solidFill>
              <a:srgbClr val="558ED5"/>
            </a:solidFill>
          </a:ln>
          <a:effectLst>
            <a:outerShdw sx="100000" sy="100000" kx="0" ky="0" algn="b" rotWithShape="0" blurRad="76200" dist="38100" dir="5400000">
              <a:srgbClr val="000000">
                <a:alpha val="38000"/>
              </a:srgbClr>
            </a:outerShdw>
          </a:effectLst>
        </p:spPr>
        <p:txBody>
          <a:bodyPr tIns="91439" bIns="91439"/>
          <a:lstStyle/>
          <a:p>
            <a:pPr/>
          </a:p>
        </p:txBody>
      </p:sp>
      <p:pic>
        <p:nvPicPr>
          <p:cNvPr id="212" name="Content Placeholder 6" descr="Content Placeholder 6"/>
          <p:cNvPicPr>
            <a:picLocks noChangeAspect="1"/>
          </p:cNvPicPr>
          <p:nvPr/>
        </p:nvPicPr>
        <p:blipFill>
          <a:blip r:embed="rId2">
            <a:extLst/>
          </a:blip>
          <a:stretch>
            <a:fillRect/>
          </a:stretch>
        </p:blipFill>
        <p:spPr>
          <a:xfrm>
            <a:off x="999010" y="2584185"/>
            <a:ext cx="4995864" cy="2910086"/>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4" name="Title 3"/>
          <p:cNvSpPr txBox="1"/>
          <p:nvPr>
            <p:ph type="title"/>
          </p:nvPr>
        </p:nvSpPr>
        <p:spPr>
          <a:xfrm>
            <a:off x="7311806" y="2267524"/>
            <a:ext cx="12196036" cy="9616648"/>
          </a:xfrm>
          <a:prstGeom prst="rect">
            <a:avLst/>
          </a:prstGeom>
        </p:spPr>
        <p:txBody>
          <a:bodyPr/>
          <a:lstStyle/>
          <a:p>
            <a:pPr algn="ctr" defTabSz="704087">
              <a:defRPr sz="4928"/>
            </a:pPr>
            <a:r>
              <a:t>Challenges of the Shift</a:t>
            </a:r>
          </a:p>
          <a:p>
            <a:pPr algn="ctr" defTabSz="704087">
              <a:defRPr b="0" i="1" sz="4928"/>
            </a:pPr>
          </a:p>
          <a:p>
            <a:pPr algn="ctr" defTabSz="704087">
              <a:defRPr b="0" i="1" sz="4928"/>
            </a:pPr>
            <a:r>
              <a:t>Emerging Congregations:</a:t>
            </a:r>
          </a:p>
          <a:p>
            <a:pPr marL="494096" indent="-494096" algn="ctr" defTabSz="704087">
              <a:buSzPct val="100000"/>
              <a:defRPr b="0" sz="4928"/>
            </a:pPr>
            <a:r>
              <a:t>living in societal and economic uncertainty</a:t>
            </a:r>
          </a:p>
          <a:p>
            <a:pPr marL="494096" indent="-494096" algn="ctr" defTabSz="704087">
              <a:buSzPct val="100000"/>
              <a:defRPr b="0" sz="4928"/>
            </a:pPr>
            <a:r>
              <a:t>Identifying, recruiting, and retaining leadership who “get it”</a:t>
            </a:r>
          </a:p>
          <a:p>
            <a:pPr marL="494096" indent="-494096" algn="ctr" defTabSz="704087">
              <a:buSzPct val="100000"/>
              <a:defRPr b="0" sz="4928"/>
            </a:pPr>
            <a:r>
              <a:t>After initial start-up - how to push deeper</a:t>
            </a:r>
          </a:p>
          <a:p>
            <a:pPr marL="494096" indent="-494096" algn="ctr" defTabSz="704087">
              <a:buSzPct val="100000"/>
              <a:defRPr b="0" sz="4928"/>
            </a:pPr>
            <a:r>
              <a:t>Questions around space and location</a:t>
            </a:r>
          </a:p>
          <a:p>
            <a:pPr marL="494096" indent="-494096" algn="ctr" defTabSz="704087">
              <a:buSzPct val="100000"/>
              <a:defRPr b="0" sz="4928"/>
            </a:pPr>
            <a:r>
              <a:t>Moving from shared intimacy to shared ownership</a:t>
            </a:r>
          </a:p>
        </p:txBody>
      </p:sp>
      <p:sp>
        <p:nvSpPr>
          <p:cNvPr id="215" name="Straight Connector 6"/>
          <p:cNvSpPr/>
          <p:nvPr/>
        </p:nvSpPr>
        <p:spPr>
          <a:xfrm flipH="1">
            <a:off x="7180288" y="511115"/>
            <a:ext cx="1" cy="11706227"/>
          </a:xfrm>
          <a:prstGeom prst="line">
            <a:avLst/>
          </a:prstGeom>
          <a:ln w="50800">
            <a:solidFill>
              <a:srgbClr val="558ED5"/>
            </a:solidFill>
          </a:ln>
          <a:effectLst>
            <a:outerShdw sx="100000" sy="100000" kx="0" ky="0" algn="b" rotWithShape="0" blurRad="76200" dist="38100" dir="5400000">
              <a:srgbClr val="000000">
                <a:alpha val="38000"/>
              </a:srgbClr>
            </a:outerShdw>
          </a:effectLst>
        </p:spPr>
        <p:txBody>
          <a:bodyPr tIns="91439" bIns="91439"/>
          <a:lstStyle/>
          <a:p>
            <a:pPr/>
          </a:p>
        </p:txBody>
      </p:sp>
      <p:pic>
        <p:nvPicPr>
          <p:cNvPr id="216" name="Picture 1" descr="Picture 1"/>
          <p:cNvPicPr>
            <a:picLocks noChangeAspect="1"/>
          </p:cNvPicPr>
          <p:nvPr/>
        </p:nvPicPr>
        <p:blipFill>
          <a:blip r:embed="rId2">
            <a:extLst/>
          </a:blip>
          <a:stretch>
            <a:fillRect/>
          </a:stretch>
        </p:blipFill>
        <p:spPr>
          <a:xfrm>
            <a:off x="537882" y="1570558"/>
            <a:ext cx="6278513" cy="3528800"/>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8" name="Title 3"/>
          <p:cNvSpPr txBox="1"/>
          <p:nvPr>
            <p:ph type="title"/>
          </p:nvPr>
        </p:nvSpPr>
        <p:spPr>
          <a:xfrm>
            <a:off x="7311806" y="2267524"/>
            <a:ext cx="12196036" cy="9616648"/>
          </a:xfrm>
          <a:prstGeom prst="rect">
            <a:avLst/>
          </a:prstGeom>
        </p:spPr>
        <p:txBody>
          <a:bodyPr/>
          <a:lstStyle/>
          <a:p>
            <a:pPr algn="ctr" defTabSz="658368">
              <a:defRPr sz="4608"/>
            </a:pPr>
            <a:r>
              <a:t>Challenges of the Shift</a:t>
            </a:r>
          </a:p>
          <a:p>
            <a:pPr algn="ctr" defTabSz="658368">
              <a:defRPr b="0" i="1" sz="4608"/>
            </a:pPr>
          </a:p>
          <a:p>
            <a:pPr algn="ctr" defTabSz="658368">
              <a:defRPr b="0" i="1" sz="4608"/>
            </a:pPr>
            <a:r>
              <a:t>Adapting Congregations:</a:t>
            </a:r>
          </a:p>
          <a:p>
            <a:pPr marL="462012" indent="-462012" algn="ctr" defTabSz="658368">
              <a:buSzPct val="100000"/>
              <a:defRPr b="0" sz="4608"/>
            </a:pPr>
            <a:r>
              <a:t>Lack of visual representation of organization (no replacement of org chart)</a:t>
            </a:r>
          </a:p>
          <a:p>
            <a:pPr marL="462012" indent="-462012" algn="ctr" defTabSz="658368">
              <a:buSzPct val="100000"/>
              <a:defRPr b="0" sz="4608"/>
            </a:pPr>
            <a:r>
              <a:t>Questions about digital presence</a:t>
            </a:r>
          </a:p>
          <a:p>
            <a:pPr marL="462012" indent="-462012" algn="ctr" defTabSz="658368">
              <a:buSzPct val="100000"/>
              <a:defRPr b="0" sz="4608"/>
            </a:pPr>
            <a:r>
              <a:t>Assessment, feedback, and data utilization are challenging</a:t>
            </a:r>
          </a:p>
          <a:p>
            <a:pPr marL="462012" indent="-462012" algn="ctr" defTabSz="658368">
              <a:buSzPct val="100000"/>
              <a:defRPr b="0" sz="4608"/>
            </a:pPr>
            <a:r>
              <a:t>Do not have robust external conversation partnership (homogeneous networks)</a:t>
            </a:r>
          </a:p>
          <a:p>
            <a:pPr marL="462012" indent="-462012" algn="ctr" defTabSz="658368">
              <a:buSzPct val="100000"/>
              <a:defRPr b="0" sz="4608"/>
            </a:pPr>
            <a:r>
              <a:t>Would like to use network-thinking to improve decision-making</a:t>
            </a:r>
          </a:p>
          <a:p>
            <a:pPr marL="462012" indent="-462012" algn="ctr" defTabSz="658368">
              <a:buSzPct val="100000"/>
              <a:defRPr b="0" sz="4608"/>
            </a:pPr>
            <a:r>
              <a:t>Need new language to replace membership </a:t>
            </a:r>
          </a:p>
        </p:txBody>
      </p:sp>
      <p:sp>
        <p:nvSpPr>
          <p:cNvPr id="219" name="Straight Connector 6"/>
          <p:cNvSpPr/>
          <p:nvPr/>
        </p:nvSpPr>
        <p:spPr>
          <a:xfrm flipH="1">
            <a:off x="7180288" y="511115"/>
            <a:ext cx="1" cy="11706227"/>
          </a:xfrm>
          <a:prstGeom prst="line">
            <a:avLst/>
          </a:prstGeom>
          <a:ln w="50800">
            <a:solidFill>
              <a:srgbClr val="558ED5"/>
            </a:solidFill>
          </a:ln>
          <a:effectLst>
            <a:outerShdw sx="100000" sy="100000" kx="0" ky="0" algn="b" rotWithShape="0" blurRad="76200" dist="38100" dir="5400000">
              <a:srgbClr val="000000">
                <a:alpha val="38000"/>
              </a:srgbClr>
            </a:outerShdw>
          </a:effectLst>
        </p:spPr>
        <p:txBody>
          <a:bodyPr tIns="91439" bIns="91439"/>
          <a:lstStyle/>
          <a:p>
            <a:pPr/>
          </a:p>
        </p:txBody>
      </p:sp>
      <p:pic>
        <p:nvPicPr>
          <p:cNvPr id="220" name="Picture 1" descr="Picture 1"/>
          <p:cNvPicPr>
            <a:picLocks noChangeAspect="1"/>
          </p:cNvPicPr>
          <p:nvPr/>
        </p:nvPicPr>
        <p:blipFill>
          <a:blip r:embed="rId2">
            <a:extLst/>
          </a:blip>
          <a:stretch>
            <a:fillRect/>
          </a:stretch>
        </p:blipFill>
        <p:spPr>
          <a:xfrm>
            <a:off x="537882" y="1570558"/>
            <a:ext cx="6278513" cy="3528800"/>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2" name="Title 3"/>
          <p:cNvSpPr txBox="1"/>
          <p:nvPr>
            <p:ph type="title"/>
          </p:nvPr>
        </p:nvSpPr>
        <p:spPr>
          <a:xfrm>
            <a:off x="7311806" y="2267524"/>
            <a:ext cx="12196036" cy="9616648"/>
          </a:xfrm>
          <a:prstGeom prst="rect">
            <a:avLst/>
          </a:prstGeom>
        </p:spPr>
        <p:txBody>
          <a:bodyPr/>
          <a:lstStyle/>
          <a:p>
            <a:pPr algn="ctr" defTabSz="704087">
              <a:defRPr sz="4928"/>
            </a:pPr>
            <a:r>
              <a:t>Challenges of the Shift</a:t>
            </a:r>
          </a:p>
          <a:p>
            <a:pPr algn="ctr" defTabSz="704087">
              <a:defRPr b="0" i="1" sz="4928"/>
            </a:pPr>
          </a:p>
          <a:p>
            <a:pPr algn="ctr" defTabSz="704087">
              <a:defRPr b="0" i="1" sz="4928"/>
            </a:pPr>
            <a:r>
              <a:t>Missional Challenges:</a:t>
            </a:r>
          </a:p>
          <a:p>
            <a:pPr marL="494096" indent="-494096" algn="ctr" defTabSz="704087">
              <a:buSzPct val="100000"/>
              <a:defRPr b="0" sz="4928"/>
            </a:pPr>
            <a:r>
              <a:t>Religiously pluralistic world - talking about our faith with others</a:t>
            </a:r>
          </a:p>
          <a:p>
            <a:pPr marL="494096" indent="-494096" algn="ctr" defTabSz="704087">
              <a:buSzPct val="100000"/>
              <a:defRPr b="0" sz="4928"/>
            </a:pPr>
            <a:r>
              <a:t>Secular age - belief in God and understanding of human agency</a:t>
            </a:r>
          </a:p>
          <a:p>
            <a:pPr marL="494096" indent="-494096" algn="ctr" defTabSz="704087">
              <a:buSzPct val="100000"/>
              <a:defRPr b="0" sz="4928"/>
            </a:pPr>
            <a:r>
              <a:t>Digital influence - changing relationships and learning</a:t>
            </a:r>
          </a:p>
          <a:p>
            <a:pPr marL="494096" indent="-494096" algn="ctr" defTabSz="704087">
              <a:buSzPct val="100000"/>
              <a:defRPr b="0" sz="4928"/>
            </a:pPr>
            <a:r>
              <a:t>Consumerism - identity and way of life</a:t>
            </a:r>
          </a:p>
          <a:p>
            <a:pPr marL="494096" indent="-494096" algn="ctr" defTabSz="704087">
              <a:buSzPct val="100000"/>
              <a:defRPr b="0" sz="4928"/>
            </a:pPr>
            <a:r>
              <a:t>Accelerated life - space for reflection, integration, and sense making </a:t>
            </a:r>
          </a:p>
        </p:txBody>
      </p:sp>
      <p:sp>
        <p:nvSpPr>
          <p:cNvPr id="223" name="Straight Connector 6"/>
          <p:cNvSpPr/>
          <p:nvPr/>
        </p:nvSpPr>
        <p:spPr>
          <a:xfrm flipH="1">
            <a:off x="7180288" y="511115"/>
            <a:ext cx="1" cy="11706227"/>
          </a:xfrm>
          <a:prstGeom prst="line">
            <a:avLst/>
          </a:prstGeom>
          <a:ln w="50800">
            <a:solidFill>
              <a:srgbClr val="558ED5"/>
            </a:solidFill>
          </a:ln>
          <a:effectLst>
            <a:outerShdw sx="100000" sy="100000" kx="0" ky="0" algn="b" rotWithShape="0" blurRad="76200" dist="38100" dir="5400000">
              <a:srgbClr val="000000">
                <a:alpha val="38000"/>
              </a:srgbClr>
            </a:outerShdw>
          </a:effectLst>
        </p:spPr>
        <p:txBody>
          <a:bodyPr tIns="91439" bIns="91439"/>
          <a:lstStyle/>
          <a:p>
            <a:pPr/>
          </a:p>
        </p:txBody>
      </p:sp>
      <p:pic>
        <p:nvPicPr>
          <p:cNvPr id="224" name="Picture 1" descr="Picture 1"/>
          <p:cNvPicPr>
            <a:picLocks noChangeAspect="1"/>
          </p:cNvPicPr>
          <p:nvPr/>
        </p:nvPicPr>
        <p:blipFill>
          <a:blip r:embed="rId2">
            <a:extLst/>
          </a:blip>
          <a:stretch>
            <a:fillRect/>
          </a:stretch>
        </p:blipFill>
        <p:spPr>
          <a:xfrm>
            <a:off x="537882" y="1570558"/>
            <a:ext cx="6278513" cy="3528800"/>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26" name="Picture 8" descr="Picture 8"/>
          <p:cNvPicPr>
            <a:picLocks noChangeAspect="1"/>
          </p:cNvPicPr>
          <p:nvPr/>
        </p:nvPicPr>
        <p:blipFill>
          <a:blip r:embed="rId3">
            <a:extLst/>
          </a:blip>
          <a:srcRect l="25000" t="30662" r="0" b="32987"/>
          <a:stretch>
            <a:fillRect/>
          </a:stretch>
        </p:blipFill>
        <p:spPr>
          <a:xfrm rot="16200000">
            <a:off x="-4830450" y="5220962"/>
            <a:ext cx="13716002" cy="3274075"/>
          </a:xfrm>
          <a:prstGeom prst="rect">
            <a:avLst/>
          </a:prstGeom>
          <a:ln w="12700">
            <a:miter lim="400000"/>
          </a:ln>
        </p:spPr>
      </p:pic>
      <p:sp>
        <p:nvSpPr>
          <p:cNvPr id="227" name="Title 1"/>
          <p:cNvSpPr txBox="1"/>
          <p:nvPr>
            <p:ph type="title"/>
          </p:nvPr>
        </p:nvSpPr>
        <p:spPr>
          <a:xfrm>
            <a:off x="4346578" y="4933731"/>
            <a:ext cx="15690844" cy="7907722"/>
          </a:xfrm>
          <a:prstGeom prst="rect">
            <a:avLst/>
          </a:prstGeom>
        </p:spPr>
        <p:txBody>
          <a:bodyPr/>
          <a:lstStyle/>
          <a:p>
            <a:pPr>
              <a:defRPr b="0" cap="none" sz="7200">
                <a:latin typeface="Calibri Light"/>
                <a:ea typeface="Calibri Light"/>
                <a:cs typeface="Calibri Light"/>
                <a:sym typeface="Calibri Light"/>
              </a:defRPr>
            </a:pPr>
            <a:r>
              <a:t>The primary role of leadership is be </a:t>
            </a:r>
            <a:r>
              <a:rPr b="1"/>
              <a:t>culture</a:t>
            </a:r>
            <a:r>
              <a:t> </a:t>
            </a:r>
            <a:r>
              <a:rPr b="1"/>
              <a:t>creators</a:t>
            </a:r>
            <a:r>
              <a:t> by developing an organizational compass.</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1" name="Straight Connector 6"/>
          <p:cNvSpPr/>
          <p:nvPr/>
        </p:nvSpPr>
        <p:spPr>
          <a:xfrm flipH="1">
            <a:off x="7460162" y="616068"/>
            <a:ext cx="1" cy="11706227"/>
          </a:xfrm>
          <a:prstGeom prst="line">
            <a:avLst/>
          </a:prstGeom>
          <a:ln w="50800">
            <a:solidFill>
              <a:srgbClr val="558ED5"/>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232" name="Title 3"/>
          <p:cNvSpPr txBox="1"/>
          <p:nvPr>
            <p:ph type="title"/>
          </p:nvPr>
        </p:nvSpPr>
        <p:spPr>
          <a:xfrm>
            <a:off x="8374333" y="1125566"/>
            <a:ext cx="11587092" cy="3780736"/>
          </a:xfrm>
          <a:prstGeom prst="rect">
            <a:avLst/>
          </a:prstGeom>
        </p:spPr>
        <p:txBody>
          <a:bodyPr/>
          <a:lstStyle/>
          <a:p>
            <a:pPr algn="ctr" defTabSz="841247">
              <a:defRPr b="0" sz="5152"/>
            </a:pPr>
            <a:r>
              <a:t>Is your mission/call central to all you do?</a:t>
            </a:r>
            <a:br/>
            <a:r>
              <a:t>Are you engaging people in meaningful ways around that mission/call?</a:t>
            </a:r>
          </a:p>
        </p:txBody>
      </p:sp>
      <p:grpSp>
        <p:nvGrpSpPr>
          <p:cNvPr id="239" name="Group 1"/>
          <p:cNvGrpSpPr/>
          <p:nvPr/>
        </p:nvGrpSpPr>
        <p:grpSpPr>
          <a:xfrm>
            <a:off x="12193703" y="5448482"/>
            <a:ext cx="6531857" cy="6167669"/>
            <a:chOff x="0" y="0"/>
            <a:chExt cx="6531856" cy="6167668"/>
          </a:xfrm>
        </p:grpSpPr>
        <p:sp>
          <p:nvSpPr>
            <p:cNvPr id="233" name="Oval 3"/>
            <p:cNvSpPr/>
            <p:nvPr/>
          </p:nvSpPr>
          <p:spPr>
            <a:xfrm>
              <a:off x="0" y="0"/>
              <a:ext cx="6490757" cy="6167669"/>
            </a:xfrm>
            <a:prstGeom prst="ellipse">
              <a:avLst/>
            </a:prstGeom>
            <a:noFill/>
            <a:ln w="12700" cap="flat">
              <a:solidFill>
                <a:srgbClr val="4A7EBB"/>
              </a:solidFill>
              <a:prstDash val="lgDash"/>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algn="ctr">
                <a:defRPr>
                  <a:solidFill>
                    <a:srgbClr val="FFFFFF"/>
                  </a:solidFill>
                </a:defRPr>
              </a:pPr>
            </a:p>
          </p:txBody>
        </p:sp>
        <p:sp>
          <p:nvSpPr>
            <p:cNvPr id="234" name="TextBox 4"/>
            <p:cNvSpPr txBox="1"/>
            <p:nvPr/>
          </p:nvSpPr>
          <p:spPr>
            <a:xfrm>
              <a:off x="4039062" y="2625120"/>
              <a:ext cx="879411" cy="13639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spAutoFit/>
            </a:bodyPr>
            <a:lstStyle>
              <a:lvl1pPr>
                <a:defRPr b="1" sz="8000">
                  <a:solidFill>
                    <a:srgbClr val="F2F2F2"/>
                  </a:solidFill>
                </a:defRPr>
              </a:lvl1pPr>
            </a:lstStyle>
            <a:p>
              <a:pPr/>
              <a:r>
                <a:t>N</a:t>
              </a:r>
            </a:p>
          </p:txBody>
        </p:sp>
        <p:sp>
          <p:nvSpPr>
            <p:cNvPr id="235" name="Circular Arrow 5"/>
            <p:cNvSpPr/>
            <p:nvPr/>
          </p:nvSpPr>
          <p:spPr>
            <a:xfrm rot="9206957">
              <a:off x="3543256" y="3671230"/>
              <a:ext cx="1758829" cy="1225223"/>
            </a:xfrm>
            <a:custGeom>
              <a:avLst/>
              <a:gdLst/>
              <a:ahLst/>
              <a:cxnLst>
                <a:cxn ang="0">
                  <a:pos x="wd2" y="hd2"/>
                </a:cxn>
                <a:cxn ang="5400000">
                  <a:pos x="wd2" y="hd2"/>
                </a:cxn>
                <a:cxn ang="10800000">
                  <a:pos x="wd2" y="hd2"/>
                </a:cxn>
                <a:cxn ang="16200000">
                  <a:pos x="wd2" y="hd2"/>
                </a:cxn>
              </a:cxnLst>
              <a:rect l="0" t="0" r="r" b="b"/>
              <a:pathLst>
                <a:path w="21600" h="18913" fill="norm" stroke="1" extrusionOk="0">
                  <a:moveTo>
                    <a:pt x="0" y="2481"/>
                  </a:moveTo>
                  <a:lnTo>
                    <a:pt x="0" y="2481"/>
                  </a:lnTo>
                  <a:cubicBezTo>
                    <a:pt x="6477" y="-2687"/>
                    <a:pt x="14717" y="480"/>
                    <a:pt x="18405" y="9556"/>
                  </a:cubicBezTo>
                  <a:cubicBezTo>
                    <a:pt x="18987" y="10987"/>
                    <a:pt x="19433" y="12519"/>
                    <a:pt x="19731" y="14113"/>
                  </a:cubicBezTo>
                  <a:lnTo>
                    <a:pt x="21600" y="14113"/>
                  </a:lnTo>
                  <a:lnTo>
                    <a:pt x="18245" y="18913"/>
                  </a:lnTo>
                  <a:lnTo>
                    <a:pt x="13888" y="14113"/>
                  </a:lnTo>
                  <a:lnTo>
                    <a:pt x="15739" y="14113"/>
                  </a:lnTo>
                  <a:lnTo>
                    <a:pt x="15739" y="14113"/>
                  </a:lnTo>
                  <a:cubicBezTo>
                    <a:pt x="13922" y="6813"/>
                    <a:pt x="8392" y="3043"/>
                    <a:pt x="3388" y="5694"/>
                  </a:cubicBezTo>
                  <a:cubicBezTo>
                    <a:pt x="2823" y="5994"/>
                    <a:pt x="2279" y="6369"/>
                    <a:pt x="1762" y="6816"/>
                  </a:cubicBezTo>
                  <a:close/>
                </a:path>
              </a:pathLst>
            </a:custGeom>
            <a:gradFill flip="none" rotWithShape="1">
              <a:gsLst>
                <a:gs pos="0">
                  <a:srgbClr val="3F80CE"/>
                </a:gs>
                <a:gs pos="100000">
                  <a:schemeClr val="accent1">
                    <a:hueOff val="357503"/>
                    <a:satOff val="54545"/>
                    <a:lumOff val="29273"/>
                  </a:schemeClr>
                </a:gs>
              </a:gsLst>
              <a:lin ang="16200000" scaled="0"/>
            </a:gradFill>
            <a:ln w="12700" cap="flat">
              <a:solidFill>
                <a:srgbClr val="4A7EBB"/>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algn="ctr"/>
            </a:p>
          </p:txBody>
        </p:sp>
        <p:sp>
          <p:nvSpPr>
            <p:cNvPr id="236" name="Circular Arrow 8"/>
            <p:cNvSpPr/>
            <p:nvPr/>
          </p:nvSpPr>
          <p:spPr>
            <a:xfrm rot="15942832">
              <a:off x="2746370" y="2389620"/>
              <a:ext cx="1572229" cy="1248497"/>
            </a:xfrm>
            <a:custGeom>
              <a:avLst/>
              <a:gdLst/>
              <a:ahLst/>
              <a:cxnLst>
                <a:cxn ang="0">
                  <a:pos x="wd2" y="hd2"/>
                </a:cxn>
                <a:cxn ang="5400000">
                  <a:pos x="wd2" y="hd2"/>
                </a:cxn>
                <a:cxn ang="10800000">
                  <a:pos x="wd2" y="hd2"/>
                </a:cxn>
                <a:cxn ang="16200000">
                  <a:pos x="wd2" y="hd2"/>
                </a:cxn>
              </a:cxnLst>
              <a:rect l="0" t="0" r="r" b="b"/>
              <a:pathLst>
                <a:path w="21600" h="18993" fill="norm" stroke="1" extrusionOk="0">
                  <a:moveTo>
                    <a:pt x="0" y="3302"/>
                  </a:moveTo>
                  <a:cubicBezTo>
                    <a:pt x="5864" y="-2607"/>
                    <a:pt x="13858" y="-371"/>
                    <a:pt x="17856" y="8295"/>
                  </a:cubicBezTo>
                  <a:cubicBezTo>
                    <a:pt x="18779" y="10297"/>
                    <a:pt x="19435" y="12542"/>
                    <a:pt x="19788" y="14908"/>
                  </a:cubicBezTo>
                  <a:lnTo>
                    <a:pt x="21600" y="14908"/>
                  </a:lnTo>
                  <a:lnTo>
                    <a:pt x="18253" y="18993"/>
                  </a:lnTo>
                  <a:lnTo>
                    <a:pt x="14257" y="14908"/>
                  </a:lnTo>
                  <a:lnTo>
                    <a:pt x="16067" y="14908"/>
                  </a:lnTo>
                  <a:lnTo>
                    <a:pt x="16067" y="14908"/>
                  </a:lnTo>
                  <a:cubicBezTo>
                    <a:pt x="14680" y="6979"/>
                    <a:pt x="9602" y="2381"/>
                    <a:pt x="4727" y="4637"/>
                  </a:cubicBezTo>
                  <a:cubicBezTo>
                    <a:pt x="3646" y="5137"/>
                    <a:pt x="2630" y="5956"/>
                    <a:pt x="1731" y="7053"/>
                  </a:cubicBezTo>
                  <a:close/>
                </a:path>
              </a:pathLst>
            </a:custGeom>
            <a:gradFill flip="none" rotWithShape="1">
              <a:gsLst>
                <a:gs pos="0">
                  <a:srgbClr val="3F80CE"/>
                </a:gs>
                <a:gs pos="100000">
                  <a:schemeClr val="accent1">
                    <a:hueOff val="357503"/>
                    <a:satOff val="54545"/>
                    <a:lumOff val="29273"/>
                  </a:schemeClr>
                </a:gs>
              </a:gsLst>
              <a:lin ang="16200000" scaled="0"/>
            </a:gradFill>
            <a:ln w="12700" cap="flat">
              <a:solidFill>
                <a:srgbClr val="4A7EBB"/>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algn="ctr"/>
            </a:p>
          </p:txBody>
        </p:sp>
        <p:sp>
          <p:nvSpPr>
            <p:cNvPr id="237" name="Circular Arrow 9"/>
            <p:cNvSpPr/>
            <p:nvPr/>
          </p:nvSpPr>
          <p:spPr>
            <a:xfrm rot="2988490">
              <a:off x="4761568" y="2616242"/>
              <a:ext cx="1572229" cy="1248497"/>
            </a:xfrm>
            <a:custGeom>
              <a:avLst/>
              <a:gdLst/>
              <a:ahLst/>
              <a:cxnLst>
                <a:cxn ang="0">
                  <a:pos x="wd2" y="hd2"/>
                </a:cxn>
                <a:cxn ang="5400000">
                  <a:pos x="wd2" y="hd2"/>
                </a:cxn>
                <a:cxn ang="10800000">
                  <a:pos x="wd2" y="hd2"/>
                </a:cxn>
                <a:cxn ang="16200000">
                  <a:pos x="wd2" y="hd2"/>
                </a:cxn>
              </a:cxnLst>
              <a:rect l="0" t="0" r="r" b="b"/>
              <a:pathLst>
                <a:path w="21600" h="18993" fill="norm" stroke="1" extrusionOk="0">
                  <a:moveTo>
                    <a:pt x="0" y="3302"/>
                  </a:moveTo>
                  <a:cubicBezTo>
                    <a:pt x="5864" y="-2607"/>
                    <a:pt x="13858" y="-371"/>
                    <a:pt x="17856" y="8295"/>
                  </a:cubicBezTo>
                  <a:cubicBezTo>
                    <a:pt x="18779" y="10297"/>
                    <a:pt x="19435" y="12542"/>
                    <a:pt x="19788" y="14908"/>
                  </a:cubicBezTo>
                  <a:lnTo>
                    <a:pt x="21600" y="14908"/>
                  </a:lnTo>
                  <a:lnTo>
                    <a:pt x="18253" y="18993"/>
                  </a:lnTo>
                  <a:lnTo>
                    <a:pt x="14257" y="14908"/>
                  </a:lnTo>
                  <a:lnTo>
                    <a:pt x="16067" y="14908"/>
                  </a:lnTo>
                  <a:lnTo>
                    <a:pt x="16067" y="14908"/>
                  </a:lnTo>
                  <a:cubicBezTo>
                    <a:pt x="14680" y="6979"/>
                    <a:pt x="9602" y="2381"/>
                    <a:pt x="4727" y="4637"/>
                  </a:cubicBezTo>
                  <a:cubicBezTo>
                    <a:pt x="3646" y="5137"/>
                    <a:pt x="2630" y="5956"/>
                    <a:pt x="1731" y="7053"/>
                  </a:cubicBezTo>
                  <a:close/>
                </a:path>
              </a:pathLst>
            </a:custGeom>
            <a:gradFill flip="none" rotWithShape="1">
              <a:gsLst>
                <a:gs pos="0">
                  <a:srgbClr val="3F80CE"/>
                </a:gs>
                <a:gs pos="100000">
                  <a:schemeClr val="accent1">
                    <a:hueOff val="357503"/>
                    <a:satOff val="54545"/>
                    <a:lumOff val="29273"/>
                  </a:schemeClr>
                </a:gs>
              </a:gsLst>
              <a:lin ang="16200000" scaled="0"/>
            </a:gradFill>
            <a:ln w="12700" cap="flat">
              <a:solidFill>
                <a:srgbClr val="4A7EBB"/>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algn="ctr"/>
            </a:p>
          </p:txBody>
        </p:sp>
        <p:sp>
          <p:nvSpPr>
            <p:cNvPr id="238" name="Up Arrow 10"/>
            <p:cNvSpPr/>
            <p:nvPr/>
          </p:nvSpPr>
          <p:spPr>
            <a:xfrm>
              <a:off x="4119694" y="1698178"/>
              <a:ext cx="798779" cy="11210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7695"/>
                  </a:moveTo>
                  <a:lnTo>
                    <a:pt x="10800" y="0"/>
                  </a:lnTo>
                  <a:lnTo>
                    <a:pt x="21600" y="7695"/>
                  </a:lnTo>
                  <a:lnTo>
                    <a:pt x="16200" y="7695"/>
                  </a:lnTo>
                  <a:lnTo>
                    <a:pt x="16200" y="21600"/>
                  </a:lnTo>
                  <a:lnTo>
                    <a:pt x="5400" y="21600"/>
                  </a:lnTo>
                  <a:lnTo>
                    <a:pt x="5400" y="7695"/>
                  </a:lnTo>
                  <a:close/>
                </a:path>
              </a:pathLst>
            </a:custGeom>
            <a:solidFill>
              <a:srgbClr val="000000"/>
            </a:solidFill>
            <a:ln w="12700" cap="flat">
              <a:solidFill>
                <a:srgbClr val="00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algn="ctr">
                <a:defRPr>
                  <a:solidFill>
                    <a:srgbClr val="FFFFFF"/>
                  </a:solidFill>
                </a:defRPr>
              </a:pPr>
            </a:p>
          </p:txBody>
        </p:sp>
      </p:grpSp>
      <p:sp>
        <p:nvSpPr>
          <p:cNvPr id="240" name="Title 3"/>
          <p:cNvSpPr txBox="1"/>
          <p:nvPr/>
        </p:nvSpPr>
        <p:spPr>
          <a:xfrm>
            <a:off x="918772" y="785155"/>
            <a:ext cx="6016628" cy="2735840"/>
          </a:xfrm>
          <a:prstGeom prst="rect">
            <a:avLst/>
          </a:prstGeom>
          <a:ln w="25400">
            <a:miter lim="400000"/>
          </a:ln>
          <a:extLst>
            <a:ext uri="{C572A759-6A51-4108-AA02-DFA0A04FC94B}">
              <ma14:wrappingTextBoxFlag xmlns:ma14="http://schemas.microsoft.com/office/mac/drawingml/2011/main" val="1"/>
            </a:ext>
          </a:extLst>
        </p:spPr>
        <p:txBody>
          <a:bodyPr tIns="91439" bIns="91439" anchor="b">
            <a:normAutofit fontScale="100000" lnSpcReduction="0"/>
          </a:bodyPr>
          <a:lstStyle>
            <a:lvl1pPr algn="ctr">
              <a:defRPr b="1" sz="7200"/>
            </a:lvl1pPr>
          </a:lstStyle>
          <a:p>
            <a:pPr/>
            <a:r>
              <a:t>Creating a Compass</a:t>
            </a:r>
          </a:p>
        </p:txBody>
      </p:sp>
      <p:sp>
        <p:nvSpPr>
          <p:cNvPr id="241" name="TextBox 2"/>
          <p:cNvSpPr txBox="1"/>
          <p:nvPr/>
        </p:nvSpPr>
        <p:spPr>
          <a:xfrm>
            <a:off x="12609776" y="7621426"/>
            <a:ext cx="2741935" cy="12496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lvl1pPr algn="ctr"/>
          </a:lstStyle>
          <a:p>
            <a:pPr/>
            <a:r>
              <a:t>Purpose and Identity</a:t>
            </a:r>
          </a:p>
        </p:txBody>
      </p:sp>
      <p:sp>
        <p:nvSpPr>
          <p:cNvPr id="242" name="Title 3"/>
          <p:cNvSpPr txBox="1"/>
          <p:nvPr/>
        </p:nvSpPr>
        <p:spPr>
          <a:xfrm>
            <a:off x="918772" y="3503399"/>
            <a:ext cx="6016628" cy="2735839"/>
          </a:xfrm>
          <a:prstGeom prst="rect">
            <a:avLst/>
          </a:prstGeom>
          <a:ln w="25400">
            <a:miter lim="400000"/>
          </a:ln>
          <a:extLst>
            <a:ext uri="{C572A759-6A51-4108-AA02-DFA0A04FC94B}">
              <ma14:wrappingTextBoxFlag xmlns:ma14="http://schemas.microsoft.com/office/mac/drawingml/2011/main" val="1"/>
            </a:ext>
          </a:extLst>
        </p:spPr>
        <p:txBody>
          <a:bodyPr tIns="91439" bIns="91439" anchor="b">
            <a:normAutofit fontScale="100000" lnSpcReduction="0"/>
          </a:bodyPr>
          <a:lstStyle/>
          <a:p>
            <a:pPr algn="ctr">
              <a:lnSpc>
                <a:spcPct val="90000"/>
              </a:lnSpc>
              <a:defRPr b="1" sz="4400"/>
            </a:pPr>
            <a:r>
              <a:t>Mission and identity</a:t>
            </a:r>
          </a:p>
          <a:p>
            <a:pPr algn="ctr">
              <a:lnSpc>
                <a:spcPct val="90000"/>
              </a:lnSpc>
              <a:defRPr sz="4400"/>
            </a:pPr>
            <a:r>
              <a:t> is central</a:t>
            </a:r>
            <a:endParaRPr b="1"/>
          </a:p>
          <a:p>
            <a:pPr algn="ctr">
              <a:lnSpc>
                <a:spcPct val="90000"/>
              </a:lnSpc>
              <a:defRPr b="1" sz="4400"/>
            </a:pPr>
            <a:r>
              <a:t>Structure</a:t>
            </a:r>
            <a:r>
              <a:rPr b="0"/>
              <a:t> is simply the holding space.</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4" name="Title 3"/>
          <p:cNvSpPr txBox="1"/>
          <p:nvPr>
            <p:ph type="title"/>
          </p:nvPr>
        </p:nvSpPr>
        <p:spPr>
          <a:xfrm>
            <a:off x="7311806" y="2267524"/>
            <a:ext cx="12196036" cy="7554493"/>
          </a:xfrm>
          <a:prstGeom prst="rect">
            <a:avLst/>
          </a:prstGeom>
        </p:spPr>
        <p:txBody>
          <a:bodyPr/>
          <a:lstStyle/>
          <a:p>
            <a:pPr algn="ctr">
              <a:defRPr b="0" sz="6400"/>
            </a:pPr>
          </a:p>
          <a:p>
            <a:pPr algn="ctr">
              <a:defRPr b="0" sz="6400"/>
            </a:pPr>
            <a:r>
              <a:t>How would having an organizational compass help you navigate these disruptive times?</a:t>
            </a:r>
          </a:p>
          <a:p>
            <a:pPr algn="ctr">
              <a:defRPr b="0" sz="6400"/>
            </a:pPr>
          </a:p>
          <a:p>
            <a:pPr algn="ctr">
              <a:defRPr b="0" sz="6400"/>
            </a:pPr>
            <a:r>
              <a:t>What would that look like in your setting?</a:t>
            </a:r>
          </a:p>
        </p:txBody>
      </p:sp>
      <p:sp>
        <p:nvSpPr>
          <p:cNvPr id="245" name="Straight Connector 6"/>
          <p:cNvSpPr/>
          <p:nvPr/>
        </p:nvSpPr>
        <p:spPr>
          <a:xfrm flipH="1">
            <a:off x="7180288" y="511115"/>
            <a:ext cx="1" cy="11706227"/>
          </a:xfrm>
          <a:prstGeom prst="line">
            <a:avLst/>
          </a:prstGeom>
          <a:ln w="50800">
            <a:solidFill>
              <a:srgbClr val="558ED5"/>
            </a:solidFill>
          </a:ln>
          <a:effectLst>
            <a:outerShdw sx="100000" sy="100000" kx="0" ky="0" algn="b" rotWithShape="0" blurRad="76200" dist="38100" dir="5400000">
              <a:srgbClr val="000000">
                <a:alpha val="38000"/>
              </a:srgbClr>
            </a:outerShdw>
          </a:effectLst>
        </p:spPr>
        <p:txBody>
          <a:bodyPr tIns="91439" bIns="91439"/>
          <a:lstStyle/>
          <a:p>
            <a:pPr/>
          </a:p>
        </p:txBody>
      </p:sp>
      <p:pic>
        <p:nvPicPr>
          <p:cNvPr id="246" name="Content Placeholder 4" descr="Content Placeholder 4"/>
          <p:cNvPicPr>
            <a:picLocks noChangeAspect="1"/>
          </p:cNvPicPr>
          <p:nvPr/>
        </p:nvPicPr>
        <p:blipFill>
          <a:blip r:embed="rId2">
            <a:extLst/>
          </a:blip>
          <a:srcRect l="0" t="0" r="0" b="1213"/>
          <a:stretch>
            <a:fillRect/>
          </a:stretch>
        </p:blipFill>
        <p:spPr>
          <a:xfrm>
            <a:off x="1274392" y="879092"/>
            <a:ext cx="5058737" cy="3777954"/>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8" name="Title 3"/>
          <p:cNvSpPr txBox="1"/>
          <p:nvPr>
            <p:ph type="title"/>
          </p:nvPr>
        </p:nvSpPr>
        <p:spPr>
          <a:xfrm>
            <a:off x="7311806" y="2267524"/>
            <a:ext cx="12196036" cy="9616648"/>
          </a:xfrm>
          <a:prstGeom prst="rect">
            <a:avLst/>
          </a:prstGeom>
        </p:spPr>
        <p:txBody>
          <a:bodyPr/>
          <a:lstStyle/>
          <a:p>
            <a:pPr algn="ctr">
              <a:defRPr sz="6400"/>
            </a:pPr>
            <a:r>
              <a:t>Characteristics of Church as Movement or Living body</a:t>
            </a:r>
          </a:p>
          <a:p>
            <a:pPr algn="ctr">
              <a:defRPr b="0" sz="5100"/>
            </a:pPr>
          </a:p>
          <a:p>
            <a:pPr algn="ctr">
              <a:defRPr b="0" sz="5100"/>
            </a:pPr>
            <a:r>
              <a:rPr b="1"/>
              <a:t>Small post-its</a:t>
            </a:r>
            <a:r>
              <a:t> - name as many as you can.</a:t>
            </a:r>
          </a:p>
          <a:p>
            <a:pPr algn="ctr">
              <a:defRPr b="0" sz="5100"/>
            </a:pPr>
            <a:r>
              <a:t>Share the small post-its with the table and cluster into themes.</a:t>
            </a:r>
          </a:p>
          <a:p>
            <a:pPr algn="ctr">
              <a:defRPr b="0" sz="5100"/>
            </a:pPr>
            <a:r>
              <a:t>Write themes on </a:t>
            </a:r>
            <a:r>
              <a:rPr b="1"/>
              <a:t>big post-its </a:t>
            </a:r>
            <a:r>
              <a:t>and put on the wall</a:t>
            </a:r>
          </a:p>
        </p:txBody>
      </p:sp>
      <p:sp>
        <p:nvSpPr>
          <p:cNvPr id="249" name="Straight Connector 6"/>
          <p:cNvSpPr/>
          <p:nvPr/>
        </p:nvSpPr>
        <p:spPr>
          <a:xfrm flipH="1">
            <a:off x="7180288" y="511115"/>
            <a:ext cx="1" cy="11706227"/>
          </a:xfrm>
          <a:prstGeom prst="line">
            <a:avLst/>
          </a:prstGeom>
          <a:ln w="50800">
            <a:solidFill>
              <a:srgbClr val="558ED5"/>
            </a:solidFill>
          </a:ln>
          <a:effectLst>
            <a:outerShdw sx="100000" sy="100000" kx="0" ky="0" algn="b" rotWithShape="0" blurRad="76200" dist="38100" dir="5400000">
              <a:srgbClr val="000000">
                <a:alpha val="38000"/>
              </a:srgbClr>
            </a:outerShdw>
          </a:effectLst>
        </p:spPr>
        <p:txBody>
          <a:bodyPr tIns="91439" bIns="91439"/>
          <a:lstStyle/>
          <a:p>
            <a:pPr/>
          </a:p>
        </p:txBody>
      </p:sp>
      <p:pic>
        <p:nvPicPr>
          <p:cNvPr id="250" name="Content Placeholder 6" descr="Content Placeholder 6"/>
          <p:cNvPicPr>
            <a:picLocks noChangeAspect="1"/>
          </p:cNvPicPr>
          <p:nvPr/>
        </p:nvPicPr>
        <p:blipFill>
          <a:blip r:embed="rId2">
            <a:extLst/>
          </a:blip>
          <a:stretch>
            <a:fillRect/>
          </a:stretch>
        </p:blipFill>
        <p:spPr>
          <a:xfrm>
            <a:off x="999010" y="2584185"/>
            <a:ext cx="4995864" cy="2910086"/>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52" name="Picture 3" descr="Picture 3"/>
          <p:cNvPicPr>
            <a:picLocks noChangeAspect="1"/>
          </p:cNvPicPr>
          <p:nvPr/>
        </p:nvPicPr>
        <p:blipFill>
          <a:blip r:embed="rId2">
            <a:extLst/>
          </a:blip>
          <a:stretch>
            <a:fillRect/>
          </a:stretch>
        </p:blipFill>
        <p:spPr>
          <a:xfrm>
            <a:off x="1753583" y="1056899"/>
            <a:ext cx="18288001" cy="9006869"/>
          </a:xfrm>
          <a:prstGeom prst="rect">
            <a:avLst/>
          </a:prstGeom>
          <a:ln w="12700">
            <a:miter lim="400000"/>
          </a:ln>
        </p:spPr>
      </p:pic>
      <p:sp>
        <p:nvSpPr>
          <p:cNvPr id="253" name="Title 1"/>
          <p:cNvSpPr txBox="1"/>
          <p:nvPr>
            <p:ph type="ctrTitle"/>
          </p:nvPr>
        </p:nvSpPr>
        <p:spPr>
          <a:xfrm>
            <a:off x="2705902" y="4090308"/>
            <a:ext cx="16383364" cy="2940051"/>
          </a:xfrm>
          <a:prstGeom prst="rect">
            <a:avLst/>
          </a:prstGeom>
        </p:spPr>
        <p:txBody>
          <a:bodyPr/>
          <a:lstStyle>
            <a:lvl1pPr>
              <a:defRPr b="1" sz="7400">
                <a:latin typeface="Calibri Light"/>
                <a:ea typeface="Calibri Light"/>
                <a:cs typeface="Calibri Light"/>
                <a:sym typeface="Calibri Light"/>
              </a:defRPr>
            </a:lvl1pPr>
          </a:lstStyle>
          <a:p>
            <a:pPr/>
            <a:r>
              <a:t>Cultivating a Culture of Call</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5" name="Title 3"/>
          <p:cNvSpPr txBox="1"/>
          <p:nvPr>
            <p:ph type="title"/>
          </p:nvPr>
        </p:nvSpPr>
        <p:spPr>
          <a:xfrm>
            <a:off x="7311806" y="2267524"/>
            <a:ext cx="12196036" cy="7554493"/>
          </a:xfrm>
          <a:prstGeom prst="rect">
            <a:avLst/>
          </a:prstGeom>
        </p:spPr>
        <p:txBody>
          <a:bodyPr/>
          <a:lstStyle/>
          <a:p>
            <a:pPr algn="ctr">
              <a:defRPr b="0" sz="6400"/>
            </a:pPr>
          </a:p>
          <a:p>
            <a:pPr algn="ctr">
              <a:defRPr b="0" sz="6400"/>
            </a:pPr>
            <a:r>
              <a:t>What if “cultivating a culture of call” was part of the mission and identity of all the synods in Region 3?</a:t>
            </a:r>
          </a:p>
        </p:txBody>
      </p:sp>
      <p:sp>
        <p:nvSpPr>
          <p:cNvPr id="256" name="Straight Connector 6"/>
          <p:cNvSpPr/>
          <p:nvPr/>
        </p:nvSpPr>
        <p:spPr>
          <a:xfrm flipH="1">
            <a:off x="7180288" y="511115"/>
            <a:ext cx="1" cy="11706227"/>
          </a:xfrm>
          <a:prstGeom prst="line">
            <a:avLst/>
          </a:prstGeom>
          <a:ln w="50800">
            <a:solidFill>
              <a:srgbClr val="558ED5"/>
            </a:solidFill>
          </a:ln>
          <a:effectLst>
            <a:outerShdw sx="100000" sy="100000" kx="0" ky="0" algn="b" rotWithShape="0" blurRad="76200" dist="38100" dir="5400000">
              <a:srgbClr val="000000">
                <a:alpha val="38000"/>
              </a:srgbClr>
            </a:outerShdw>
          </a:effectLst>
        </p:spPr>
        <p:txBody>
          <a:bodyPr tIns="91439" bIns="91439"/>
          <a:lstStyle/>
          <a:p>
            <a:pPr/>
          </a:p>
        </p:txBody>
      </p:sp>
      <p:pic>
        <p:nvPicPr>
          <p:cNvPr id="257" name="Content Placeholder 4" descr="Content Placeholder 4"/>
          <p:cNvPicPr>
            <a:picLocks noChangeAspect="1"/>
          </p:cNvPicPr>
          <p:nvPr/>
        </p:nvPicPr>
        <p:blipFill>
          <a:blip r:embed="rId2">
            <a:extLst/>
          </a:blip>
          <a:srcRect l="0" t="0" r="0" b="1213"/>
          <a:stretch>
            <a:fillRect/>
          </a:stretch>
        </p:blipFill>
        <p:spPr>
          <a:xfrm>
            <a:off x="1274392" y="879092"/>
            <a:ext cx="5058737" cy="3777954"/>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9" name="Title 3"/>
          <p:cNvSpPr txBox="1"/>
          <p:nvPr>
            <p:ph type="title"/>
          </p:nvPr>
        </p:nvSpPr>
        <p:spPr>
          <a:xfrm>
            <a:off x="7311806" y="2267524"/>
            <a:ext cx="12196036" cy="7554493"/>
          </a:xfrm>
          <a:prstGeom prst="rect">
            <a:avLst/>
          </a:prstGeom>
        </p:spPr>
        <p:txBody>
          <a:bodyPr/>
          <a:lstStyle/>
          <a:p>
            <a:pPr algn="ctr">
              <a:defRPr b="0" sz="6400"/>
            </a:pPr>
          </a:p>
          <a:p>
            <a:pPr algn="ctr">
              <a:defRPr b="0" sz="6400"/>
            </a:pPr>
            <a:r>
              <a:t>With our shared understandings of what the church is called to be and do as our backdrop - </a:t>
            </a:r>
          </a:p>
          <a:p>
            <a:pPr algn="ctr">
              <a:defRPr b="0" sz="6400"/>
            </a:pPr>
          </a:p>
          <a:p>
            <a:pPr algn="ctr">
              <a:defRPr b="0" sz="6400"/>
            </a:pPr>
            <a:r>
              <a:t>What would a culture of call entail?</a:t>
            </a:r>
          </a:p>
        </p:txBody>
      </p:sp>
      <p:sp>
        <p:nvSpPr>
          <p:cNvPr id="260" name="Straight Connector 6"/>
          <p:cNvSpPr/>
          <p:nvPr/>
        </p:nvSpPr>
        <p:spPr>
          <a:xfrm flipH="1">
            <a:off x="7180288" y="511115"/>
            <a:ext cx="1" cy="11706227"/>
          </a:xfrm>
          <a:prstGeom prst="line">
            <a:avLst/>
          </a:prstGeom>
          <a:ln w="50800">
            <a:solidFill>
              <a:srgbClr val="558ED5"/>
            </a:solidFill>
          </a:ln>
          <a:effectLst>
            <a:outerShdw sx="100000" sy="100000" kx="0" ky="0" algn="b" rotWithShape="0" blurRad="76200" dist="38100" dir="5400000">
              <a:srgbClr val="000000">
                <a:alpha val="38000"/>
              </a:srgbClr>
            </a:outerShdw>
          </a:effectLst>
        </p:spPr>
        <p:txBody>
          <a:bodyPr tIns="91439" bIns="91439"/>
          <a:lstStyle/>
          <a:p>
            <a:pPr/>
          </a:p>
        </p:txBody>
      </p:sp>
      <p:pic>
        <p:nvPicPr>
          <p:cNvPr id="261" name="Content Placeholder 4" descr="Content Placeholder 4"/>
          <p:cNvPicPr>
            <a:picLocks noChangeAspect="1"/>
          </p:cNvPicPr>
          <p:nvPr/>
        </p:nvPicPr>
        <p:blipFill>
          <a:blip r:embed="rId2">
            <a:extLst/>
          </a:blip>
          <a:srcRect l="0" t="0" r="0" b="1213"/>
          <a:stretch>
            <a:fillRect/>
          </a:stretch>
        </p:blipFill>
        <p:spPr>
          <a:xfrm>
            <a:off x="1274392" y="879092"/>
            <a:ext cx="5058737" cy="3777954"/>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63" name="Picture 10" descr="Picture 10"/>
          <p:cNvPicPr>
            <a:picLocks noChangeAspect="1"/>
          </p:cNvPicPr>
          <p:nvPr/>
        </p:nvPicPr>
        <p:blipFill>
          <a:blip r:embed="rId2">
            <a:extLst/>
          </a:blip>
          <a:srcRect l="25000" t="30662" r="0" b="32987"/>
          <a:stretch>
            <a:fillRect/>
          </a:stretch>
        </p:blipFill>
        <p:spPr>
          <a:xfrm rot="16200000">
            <a:off x="-4585561" y="5220962"/>
            <a:ext cx="13716002" cy="3274075"/>
          </a:xfrm>
          <a:prstGeom prst="rect">
            <a:avLst/>
          </a:prstGeom>
          <a:ln w="12700">
            <a:miter lim="400000"/>
          </a:ln>
        </p:spPr>
      </p:pic>
      <p:sp>
        <p:nvSpPr>
          <p:cNvPr id="264" name="Title 1"/>
          <p:cNvSpPr txBox="1"/>
          <p:nvPr>
            <p:ph type="title"/>
          </p:nvPr>
        </p:nvSpPr>
        <p:spPr>
          <a:prstGeom prst="rect">
            <a:avLst/>
          </a:prstGeom>
        </p:spPr>
        <p:txBody>
          <a:bodyPr/>
          <a:lstStyle>
            <a:lvl1pPr algn="r">
              <a:defRPr sz="8000">
                <a:solidFill>
                  <a:srgbClr val="403152"/>
                </a:solidFill>
              </a:defRPr>
            </a:lvl1pPr>
          </a:lstStyle>
          <a:p>
            <a:pPr/>
            <a:r>
              <a:t>4 Foci for Leading</a:t>
            </a:r>
          </a:p>
        </p:txBody>
      </p:sp>
      <p:sp>
        <p:nvSpPr>
          <p:cNvPr id="265" name="Content Placeholder 2"/>
          <p:cNvSpPr txBox="1"/>
          <p:nvPr>
            <p:ph type="body" sz="quarter" idx="1"/>
          </p:nvPr>
        </p:nvSpPr>
        <p:spPr>
          <a:xfrm>
            <a:off x="12671456" y="4028619"/>
            <a:ext cx="7365177" cy="7901063"/>
          </a:xfrm>
          <a:prstGeom prst="rect">
            <a:avLst/>
          </a:prstGeom>
        </p:spPr>
        <p:txBody>
          <a:bodyPr/>
          <a:lstStyle/>
          <a:p>
            <a:pPr>
              <a:spcBef>
                <a:spcPts val="1000"/>
              </a:spcBef>
              <a:defRPr b="1" sz="4400"/>
            </a:pPr>
            <a:r>
              <a:t>Creating a Compass</a:t>
            </a:r>
            <a:r>
              <a:rPr b="0"/>
              <a:t> –Mission and Identity</a:t>
            </a:r>
          </a:p>
          <a:p>
            <a:pPr>
              <a:spcBef>
                <a:spcPts val="1000"/>
              </a:spcBef>
              <a:defRPr b="1" sz="4400"/>
            </a:pPr>
            <a:r>
              <a:t>Cultivating</a:t>
            </a:r>
            <a:r>
              <a:rPr b="0"/>
              <a:t> </a:t>
            </a:r>
            <a:r>
              <a:t>Community </a:t>
            </a:r>
            <a:r>
              <a:rPr b="0"/>
              <a:t>– Attending to Relationships</a:t>
            </a:r>
          </a:p>
          <a:p>
            <a:pPr>
              <a:spcBef>
                <a:spcPts val="1000"/>
              </a:spcBef>
              <a:defRPr b="1" sz="4400"/>
            </a:pPr>
            <a:r>
              <a:t>Generating</a:t>
            </a:r>
            <a:r>
              <a:rPr b="0"/>
              <a:t> </a:t>
            </a:r>
            <a:r>
              <a:t>Momentum</a:t>
            </a:r>
            <a:r>
              <a:rPr b="0"/>
              <a:t> – Setting Direction and Making Decisions</a:t>
            </a:r>
          </a:p>
          <a:p>
            <a:pPr>
              <a:spcBef>
                <a:spcPts val="1000"/>
              </a:spcBef>
              <a:defRPr b="1" sz="4400"/>
            </a:pPr>
            <a:r>
              <a:t>Learning Community</a:t>
            </a:r>
            <a:r>
              <a:rPr b="0"/>
              <a:t> –Becoming Agile and Experimenting</a:t>
            </a:r>
          </a:p>
        </p:txBody>
      </p:sp>
      <p:grpSp>
        <p:nvGrpSpPr>
          <p:cNvPr id="272" name="Group 6"/>
          <p:cNvGrpSpPr/>
          <p:nvPr/>
        </p:nvGrpSpPr>
        <p:grpSpPr>
          <a:xfrm>
            <a:off x="5454283" y="5998990"/>
            <a:ext cx="6531857" cy="6167669"/>
            <a:chOff x="0" y="0"/>
            <a:chExt cx="6531856" cy="6167668"/>
          </a:xfrm>
        </p:grpSpPr>
        <p:sp>
          <p:nvSpPr>
            <p:cNvPr id="266" name="Oval 3"/>
            <p:cNvSpPr/>
            <p:nvPr/>
          </p:nvSpPr>
          <p:spPr>
            <a:xfrm>
              <a:off x="0" y="0"/>
              <a:ext cx="6490757" cy="6167669"/>
            </a:xfrm>
            <a:prstGeom prst="ellipse">
              <a:avLst/>
            </a:prstGeom>
            <a:noFill/>
            <a:ln w="12700" cap="flat">
              <a:solidFill>
                <a:srgbClr val="4A7EBB"/>
              </a:solidFill>
              <a:prstDash val="lgDash"/>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algn="ctr">
                <a:defRPr>
                  <a:solidFill>
                    <a:srgbClr val="FFFFFF"/>
                  </a:solidFill>
                </a:defRPr>
              </a:pPr>
            </a:p>
          </p:txBody>
        </p:sp>
        <p:sp>
          <p:nvSpPr>
            <p:cNvPr id="267" name="TextBox 4"/>
            <p:cNvSpPr txBox="1"/>
            <p:nvPr/>
          </p:nvSpPr>
          <p:spPr>
            <a:xfrm>
              <a:off x="4039062" y="2625120"/>
              <a:ext cx="879411" cy="13639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spAutoFit/>
            </a:bodyPr>
            <a:lstStyle>
              <a:lvl1pPr>
                <a:defRPr b="1" sz="8000">
                  <a:solidFill>
                    <a:srgbClr val="F2F2F2"/>
                  </a:solidFill>
                </a:defRPr>
              </a:lvl1pPr>
            </a:lstStyle>
            <a:p>
              <a:pPr/>
              <a:r>
                <a:t>N</a:t>
              </a:r>
            </a:p>
          </p:txBody>
        </p:sp>
        <p:sp>
          <p:nvSpPr>
            <p:cNvPr id="268" name="Circular Arrow 17"/>
            <p:cNvSpPr/>
            <p:nvPr/>
          </p:nvSpPr>
          <p:spPr>
            <a:xfrm rot="9206957">
              <a:off x="3543256" y="3671230"/>
              <a:ext cx="1758829" cy="1225223"/>
            </a:xfrm>
            <a:custGeom>
              <a:avLst/>
              <a:gdLst/>
              <a:ahLst/>
              <a:cxnLst>
                <a:cxn ang="0">
                  <a:pos x="wd2" y="hd2"/>
                </a:cxn>
                <a:cxn ang="5400000">
                  <a:pos x="wd2" y="hd2"/>
                </a:cxn>
                <a:cxn ang="10800000">
                  <a:pos x="wd2" y="hd2"/>
                </a:cxn>
                <a:cxn ang="16200000">
                  <a:pos x="wd2" y="hd2"/>
                </a:cxn>
              </a:cxnLst>
              <a:rect l="0" t="0" r="r" b="b"/>
              <a:pathLst>
                <a:path w="21600" h="18913" fill="norm" stroke="1" extrusionOk="0">
                  <a:moveTo>
                    <a:pt x="0" y="2481"/>
                  </a:moveTo>
                  <a:lnTo>
                    <a:pt x="0" y="2481"/>
                  </a:lnTo>
                  <a:cubicBezTo>
                    <a:pt x="6477" y="-2687"/>
                    <a:pt x="14717" y="480"/>
                    <a:pt x="18405" y="9556"/>
                  </a:cubicBezTo>
                  <a:cubicBezTo>
                    <a:pt x="18987" y="10987"/>
                    <a:pt x="19433" y="12519"/>
                    <a:pt x="19731" y="14113"/>
                  </a:cubicBezTo>
                  <a:lnTo>
                    <a:pt x="21600" y="14113"/>
                  </a:lnTo>
                  <a:lnTo>
                    <a:pt x="18245" y="18913"/>
                  </a:lnTo>
                  <a:lnTo>
                    <a:pt x="13888" y="14113"/>
                  </a:lnTo>
                  <a:lnTo>
                    <a:pt x="15739" y="14113"/>
                  </a:lnTo>
                  <a:lnTo>
                    <a:pt x="15739" y="14113"/>
                  </a:lnTo>
                  <a:cubicBezTo>
                    <a:pt x="13922" y="6813"/>
                    <a:pt x="8392" y="3043"/>
                    <a:pt x="3388" y="5694"/>
                  </a:cubicBezTo>
                  <a:cubicBezTo>
                    <a:pt x="2823" y="5994"/>
                    <a:pt x="2279" y="6369"/>
                    <a:pt x="1762" y="6816"/>
                  </a:cubicBezTo>
                  <a:close/>
                </a:path>
              </a:pathLst>
            </a:custGeom>
            <a:gradFill flip="none" rotWithShape="1">
              <a:gsLst>
                <a:gs pos="0">
                  <a:srgbClr val="3F80CE"/>
                </a:gs>
                <a:gs pos="100000">
                  <a:schemeClr val="accent1">
                    <a:hueOff val="357503"/>
                    <a:satOff val="54545"/>
                    <a:lumOff val="29273"/>
                  </a:schemeClr>
                </a:gs>
              </a:gsLst>
              <a:lin ang="16200000" scaled="0"/>
            </a:gradFill>
            <a:ln w="12700" cap="flat">
              <a:solidFill>
                <a:srgbClr val="4A7EBB"/>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algn="ctr"/>
            </a:p>
          </p:txBody>
        </p:sp>
        <p:sp>
          <p:nvSpPr>
            <p:cNvPr id="269" name="Circular Arrow 18"/>
            <p:cNvSpPr/>
            <p:nvPr/>
          </p:nvSpPr>
          <p:spPr>
            <a:xfrm rot="15942832">
              <a:off x="2746370" y="2389620"/>
              <a:ext cx="1572229" cy="1248497"/>
            </a:xfrm>
            <a:custGeom>
              <a:avLst/>
              <a:gdLst/>
              <a:ahLst/>
              <a:cxnLst>
                <a:cxn ang="0">
                  <a:pos x="wd2" y="hd2"/>
                </a:cxn>
                <a:cxn ang="5400000">
                  <a:pos x="wd2" y="hd2"/>
                </a:cxn>
                <a:cxn ang="10800000">
                  <a:pos x="wd2" y="hd2"/>
                </a:cxn>
                <a:cxn ang="16200000">
                  <a:pos x="wd2" y="hd2"/>
                </a:cxn>
              </a:cxnLst>
              <a:rect l="0" t="0" r="r" b="b"/>
              <a:pathLst>
                <a:path w="21600" h="18993" fill="norm" stroke="1" extrusionOk="0">
                  <a:moveTo>
                    <a:pt x="0" y="3302"/>
                  </a:moveTo>
                  <a:cubicBezTo>
                    <a:pt x="5864" y="-2607"/>
                    <a:pt x="13858" y="-371"/>
                    <a:pt x="17856" y="8295"/>
                  </a:cubicBezTo>
                  <a:cubicBezTo>
                    <a:pt x="18779" y="10297"/>
                    <a:pt x="19435" y="12542"/>
                    <a:pt x="19788" y="14908"/>
                  </a:cubicBezTo>
                  <a:lnTo>
                    <a:pt x="21600" y="14908"/>
                  </a:lnTo>
                  <a:lnTo>
                    <a:pt x="18253" y="18993"/>
                  </a:lnTo>
                  <a:lnTo>
                    <a:pt x="14257" y="14908"/>
                  </a:lnTo>
                  <a:lnTo>
                    <a:pt x="16067" y="14908"/>
                  </a:lnTo>
                  <a:lnTo>
                    <a:pt x="16067" y="14908"/>
                  </a:lnTo>
                  <a:cubicBezTo>
                    <a:pt x="14680" y="6979"/>
                    <a:pt x="9602" y="2381"/>
                    <a:pt x="4727" y="4637"/>
                  </a:cubicBezTo>
                  <a:cubicBezTo>
                    <a:pt x="3646" y="5137"/>
                    <a:pt x="2630" y="5956"/>
                    <a:pt x="1731" y="7053"/>
                  </a:cubicBezTo>
                  <a:close/>
                </a:path>
              </a:pathLst>
            </a:custGeom>
            <a:gradFill flip="none" rotWithShape="1">
              <a:gsLst>
                <a:gs pos="0">
                  <a:srgbClr val="3F80CE"/>
                </a:gs>
                <a:gs pos="100000">
                  <a:schemeClr val="accent1">
                    <a:hueOff val="357503"/>
                    <a:satOff val="54545"/>
                    <a:lumOff val="29273"/>
                  </a:schemeClr>
                </a:gs>
              </a:gsLst>
              <a:lin ang="16200000" scaled="0"/>
            </a:gradFill>
            <a:ln w="12700" cap="flat">
              <a:solidFill>
                <a:srgbClr val="4A7EBB"/>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algn="ctr"/>
            </a:p>
          </p:txBody>
        </p:sp>
        <p:sp>
          <p:nvSpPr>
            <p:cNvPr id="270" name="Circular Arrow 19"/>
            <p:cNvSpPr/>
            <p:nvPr/>
          </p:nvSpPr>
          <p:spPr>
            <a:xfrm rot="2988490">
              <a:off x="4761568" y="2616242"/>
              <a:ext cx="1572229" cy="1248497"/>
            </a:xfrm>
            <a:custGeom>
              <a:avLst/>
              <a:gdLst/>
              <a:ahLst/>
              <a:cxnLst>
                <a:cxn ang="0">
                  <a:pos x="wd2" y="hd2"/>
                </a:cxn>
                <a:cxn ang="5400000">
                  <a:pos x="wd2" y="hd2"/>
                </a:cxn>
                <a:cxn ang="10800000">
                  <a:pos x="wd2" y="hd2"/>
                </a:cxn>
                <a:cxn ang="16200000">
                  <a:pos x="wd2" y="hd2"/>
                </a:cxn>
              </a:cxnLst>
              <a:rect l="0" t="0" r="r" b="b"/>
              <a:pathLst>
                <a:path w="21600" h="18993" fill="norm" stroke="1" extrusionOk="0">
                  <a:moveTo>
                    <a:pt x="0" y="3302"/>
                  </a:moveTo>
                  <a:cubicBezTo>
                    <a:pt x="5864" y="-2607"/>
                    <a:pt x="13858" y="-371"/>
                    <a:pt x="17856" y="8295"/>
                  </a:cubicBezTo>
                  <a:cubicBezTo>
                    <a:pt x="18779" y="10297"/>
                    <a:pt x="19435" y="12542"/>
                    <a:pt x="19788" y="14908"/>
                  </a:cubicBezTo>
                  <a:lnTo>
                    <a:pt x="21600" y="14908"/>
                  </a:lnTo>
                  <a:lnTo>
                    <a:pt x="18253" y="18993"/>
                  </a:lnTo>
                  <a:lnTo>
                    <a:pt x="14257" y="14908"/>
                  </a:lnTo>
                  <a:lnTo>
                    <a:pt x="16067" y="14908"/>
                  </a:lnTo>
                  <a:lnTo>
                    <a:pt x="16067" y="14908"/>
                  </a:lnTo>
                  <a:cubicBezTo>
                    <a:pt x="14680" y="6979"/>
                    <a:pt x="9602" y="2381"/>
                    <a:pt x="4727" y="4637"/>
                  </a:cubicBezTo>
                  <a:cubicBezTo>
                    <a:pt x="3646" y="5137"/>
                    <a:pt x="2630" y="5956"/>
                    <a:pt x="1731" y="7053"/>
                  </a:cubicBezTo>
                  <a:close/>
                </a:path>
              </a:pathLst>
            </a:custGeom>
            <a:gradFill flip="none" rotWithShape="1">
              <a:gsLst>
                <a:gs pos="0">
                  <a:srgbClr val="3F80CE"/>
                </a:gs>
                <a:gs pos="100000">
                  <a:schemeClr val="accent1">
                    <a:hueOff val="357503"/>
                    <a:satOff val="54545"/>
                    <a:lumOff val="29273"/>
                  </a:schemeClr>
                </a:gs>
              </a:gsLst>
              <a:lin ang="16200000" scaled="0"/>
            </a:gradFill>
            <a:ln w="12700" cap="flat">
              <a:solidFill>
                <a:srgbClr val="4A7EBB"/>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algn="ctr"/>
            </a:p>
          </p:txBody>
        </p:sp>
        <p:sp>
          <p:nvSpPr>
            <p:cNvPr id="271" name="Up Arrow 5"/>
            <p:cNvSpPr/>
            <p:nvPr/>
          </p:nvSpPr>
          <p:spPr>
            <a:xfrm>
              <a:off x="4119694" y="1698178"/>
              <a:ext cx="798779" cy="11210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7695"/>
                  </a:moveTo>
                  <a:lnTo>
                    <a:pt x="10800" y="0"/>
                  </a:lnTo>
                  <a:lnTo>
                    <a:pt x="21600" y="7695"/>
                  </a:lnTo>
                  <a:lnTo>
                    <a:pt x="16200" y="7695"/>
                  </a:lnTo>
                  <a:lnTo>
                    <a:pt x="16200" y="21600"/>
                  </a:lnTo>
                  <a:lnTo>
                    <a:pt x="5400" y="21600"/>
                  </a:lnTo>
                  <a:lnTo>
                    <a:pt x="5400" y="7695"/>
                  </a:lnTo>
                  <a:close/>
                </a:path>
              </a:pathLst>
            </a:custGeom>
            <a:solidFill>
              <a:srgbClr val="000000"/>
            </a:solidFill>
            <a:ln w="12700" cap="flat">
              <a:solidFill>
                <a:srgbClr val="00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algn="ctr">
                <a:defRPr>
                  <a:solidFill>
                    <a:srgbClr val="FFFFFF"/>
                  </a:solidFill>
                </a:defRPr>
              </a:pPr>
            </a:p>
          </p:txBody>
        </p:sp>
      </p:grpSp>
      <p:sp>
        <p:nvSpPr>
          <p:cNvPr id="273" name="Striped Right Arrow 20"/>
          <p:cNvSpPr/>
          <p:nvPr/>
        </p:nvSpPr>
        <p:spPr>
          <a:xfrm rot="17134519">
            <a:off x="6277531" y="3101869"/>
            <a:ext cx="5609599" cy="21138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6364"/>
                </a:moveTo>
                <a:lnTo>
                  <a:pt x="254" y="6364"/>
                </a:lnTo>
                <a:lnTo>
                  <a:pt x="254" y="15236"/>
                </a:lnTo>
                <a:lnTo>
                  <a:pt x="0" y="15236"/>
                </a:lnTo>
                <a:close/>
                <a:moveTo>
                  <a:pt x="509" y="6364"/>
                </a:moveTo>
                <a:lnTo>
                  <a:pt x="1017" y="6364"/>
                </a:lnTo>
                <a:lnTo>
                  <a:pt x="1017" y="15236"/>
                </a:lnTo>
                <a:lnTo>
                  <a:pt x="509" y="15236"/>
                </a:lnTo>
                <a:close/>
                <a:moveTo>
                  <a:pt x="1272" y="6364"/>
                </a:moveTo>
                <a:lnTo>
                  <a:pt x="17530" y="6364"/>
                </a:lnTo>
                <a:lnTo>
                  <a:pt x="17530" y="0"/>
                </a:lnTo>
                <a:lnTo>
                  <a:pt x="21600" y="10800"/>
                </a:lnTo>
                <a:lnTo>
                  <a:pt x="17530" y="21600"/>
                </a:lnTo>
                <a:lnTo>
                  <a:pt x="17530" y="15236"/>
                </a:lnTo>
                <a:lnTo>
                  <a:pt x="1272" y="15236"/>
                </a:lnTo>
                <a:close/>
              </a:path>
            </a:pathLst>
          </a:custGeom>
          <a:solidFill>
            <a:schemeClr val="accent5">
              <a:alpha val="35000"/>
            </a:schemeClr>
          </a:solidFill>
          <a:ln w="12700">
            <a:solidFill>
              <a:srgbClr val="558ED5"/>
            </a:solidFill>
          </a:ln>
          <a:effectLst>
            <a:outerShdw sx="100000" sy="100000" kx="0" ky="0" algn="b" rotWithShape="0" blurRad="76200" dist="38100" dir="5400000">
              <a:srgbClr val="000000">
                <a:alpha val="35000"/>
              </a:srgbClr>
            </a:outerShdw>
          </a:effectLst>
        </p:spPr>
        <p:txBody>
          <a:bodyPr tIns="91439" bIns="91439" anchor="ctr"/>
          <a:lstStyle/>
          <a:p>
            <a:pPr algn="ctr">
              <a:defRPr>
                <a:solidFill>
                  <a:srgbClr val="FFFFFF"/>
                </a:solidFill>
              </a:defRPr>
            </a:pPr>
          </a:p>
        </p:txBody>
      </p:sp>
      <p:sp>
        <p:nvSpPr>
          <p:cNvPr id="274" name="Striped Right Arrow 12"/>
          <p:cNvSpPr/>
          <p:nvPr/>
        </p:nvSpPr>
        <p:spPr>
          <a:xfrm rot="13304499">
            <a:off x="9390793" y="9929469"/>
            <a:ext cx="3302503" cy="14171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00"/>
                </a:moveTo>
                <a:lnTo>
                  <a:pt x="290" y="5400"/>
                </a:lnTo>
                <a:lnTo>
                  <a:pt x="290" y="16200"/>
                </a:lnTo>
                <a:lnTo>
                  <a:pt x="0" y="16200"/>
                </a:lnTo>
                <a:close/>
                <a:moveTo>
                  <a:pt x="579" y="5400"/>
                </a:moveTo>
                <a:lnTo>
                  <a:pt x="1159" y="5400"/>
                </a:lnTo>
                <a:lnTo>
                  <a:pt x="1159" y="16200"/>
                </a:lnTo>
                <a:lnTo>
                  <a:pt x="579" y="16200"/>
                </a:lnTo>
                <a:close/>
                <a:moveTo>
                  <a:pt x="1448" y="5400"/>
                </a:moveTo>
                <a:lnTo>
                  <a:pt x="16966" y="5400"/>
                </a:lnTo>
                <a:lnTo>
                  <a:pt x="16966" y="0"/>
                </a:lnTo>
                <a:lnTo>
                  <a:pt x="21600" y="10800"/>
                </a:lnTo>
                <a:lnTo>
                  <a:pt x="16966" y="21600"/>
                </a:lnTo>
                <a:lnTo>
                  <a:pt x="16966" y="16200"/>
                </a:lnTo>
                <a:lnTo>
                  <a:pt x="1448" y="16200"/>
                </a:lnTo>
                <a:close/>
              </a:path>
            </a:pathLst>
          </a:custGeom>
          <a:ln w="76200">
            <a:solidFill>
              <a:schemeClr val="accent1">
                <a:alpha val="39000"/>
              </a:schemeClr>
            </a:solidFill>
            <a:miter/>
          </a:ln>
          <a:effectLst>
            <a:outerShdw sx="100000" sy="100000" kx="0" ky="0" algn="b" rotWithShape="0" blurRad="76200" dist="38100" dir="5400000">
              <a:srgbClr val="000000">
                <a:alpha val="35000"/>
              </a:srgbClr>
            </a:outerShdw>
          </a:effectLst>
        </p:spPr>
        <p:txBody>
          <a:bodyPr tIns="91439" bIns="91439" anchor="ctr"/>
          <a:lstStyle/>
          <a:p>
            <a:pPr algn="ctr">
              <a:defRPr>
                <a:solidFill>
                  <a:srgbClr val="FFFFFF"/>
                </a:solidFill>
              </a:defRPr>
            </a:pPr>
          </a:p>
        </p:txBody>
      </p:sp>
      <p:sp>
        <p:nvSpPr>
          <p:cNvPr id="275" name="Striped Right Arrow 13"/>
          <p:cNvSpPr/>
          <p:nvPr/>
        </p:nvSpPr>
        <p:spPr>
          <a:xfrm rot="6895637">
            <a:off x="6106667" y="11268194"/>
            <a:ext cx="1778555" cy="1251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00"/>
                </a:moveTo>
                <a:lnTo>
                  <a:pt x="475" y="5400"/>
                </a:lnTo>
                <a:lnTo>
                  <a:pt x="475" y="16200"/>
                </a:lnTo>
                <a:lnTo>
                  <a:pt x="0" y="16200"/>
                </a:lnTo>
                <a:close/>
                <a:moveTo>
                  <a:pt x="950" y="5400"/>
                </a:moveTo>
                <a:lnTo>
                  <a:pt x="1900" y="5400"/>
                </a:lnTo>
                <a:lnTo>
                  <a:pt x="1900" y="16200"/>
                </a:lnTo>
                <a:lnTo>
                  <a:pt x="950" y="16200"/>
                </a:lnTo>
                <a:close/>
                <a:moveTo>
                  <a:pt x="2375" y="5400"/>
                </a:moveTo>
                <a:lnTo>
                  <a:pt x="14001" y="5400"/>
                </a:lnTo>
                <a:lnTo>
                  <a:pt x="14001" y="0"/>
                </a:lnTo>
                <a:lnTo>
                  <a:pt x="21600" y="10800"/>
                </a:lnTo>
                <a:lnTo>
                  <a:pt x="14001" y="21600"/>
                </a:lnTo>
                <a:lnTo>
                  <a:pt x="14001" y="16200"/>
                </a:lnTo>
                <a:lnTo>
                  <a:pt x="2375" y="16200"/>
                </a:lnTo>
                <a:close/>
              </a:path>
            </a:pathLst>
          </a:custGeom>
          <a:ln w="76200">
            <a:solidFill>
              <a:schemeClr val="accent1">
                <a:alpha val="39000"/>
              </a:schemeClr>
            </a:solidFill>
            <a:miter/>
          </a:ln>
          <a:effectLst>
            <a:outerShdw sx="100000" sy="100000" kx="0" ky="0" algn="b" rotWithShape="0" blurRad="76200" dist="38100" dir="5400000">
              <a:srgbClr val="000000">
                <a:alpha val="35000"/>
              </a:srgbClr>
            </a:outerShdw>
          </a:effectLst>
        </p:spPr>
        <p:txBody>
          <a:bodyPr tIns="91439" bIns="91439" anchor="ctr"/>
          <a:lstStyle/>
          <a:p>
            <a:pPr algn="ctr">
              <a:defRPr>
                <a:solidFill>
                  <a:srgbClr val="FFFFFF"/>
                </a:solidFill>
              </a:defRPr>
            </a:pPr>
          </a:p>
        </p:txBody>
      </p:sp>
      <p:sp>
        <p:nvSpPr>
          <p:cNvPr id="276" name="Circular Arrow 21"/>
          <p:cNvSpPr/>
          <p:nvPr/>
        </p:nvSpPr>
        <p:spPr>
          <a:xfrm rot="6564754">
            <a:off x="6956939" y="11796064"/>
            <a:ext cx="2035897" cy="815906"/>
          </a:xfrm>
          <a:custGeom>
            <a:avLst/>
            <a:gdLst/>
            <a:ahLst/>
            <a:cxnLst>
              <a:cxn ang="0">
                <a:pos x="wd2" y="hd2"/>
              </a:cxn>
              <a:cxn ang="5400000">
                <a:pos x="wd2" y="hd2"/>
              </a:cxn>
              <a:cxn ang="10800000">
                <a:pos x="wd2" y="hd2"/>
              </a:cxn>
              <a:cxn ang="16200000">
                <a:pos x="wd2" y="hd2"/>
              </a:cxn>
            </a:cxnLst>
            <a:rect l="0" t="0" r="r" b="b"/>
            <a:pathLst>
              <a:path w="21600" h="20247" fill="norm" stroke="1" extrusionOk="0">
                <a:moveTo>
                  <a:pt x="0" y="17438"/>
                </a:moveTo>
                <a:lnTo>
                  <a:pt x="0" y="17438"/>
                </a:lnTo>
                <a:cubicBezTo>
                  <a:pt x="730" y="6365"/>
                  <a:pt x="5548" y="-1353"/>
                  <a:pt x="10761" y="198"/>
                </a:cubicBezTo>
                <a:cubicBezTo>
                  <a:pt x="14406" y="1283"/>
                  <a:pt x="17431" y="6728"/>
                  <a:pt x="18532" y="14186"/>
                </a:cubicBezTo>
                <a:lnTo>
                  <a:pt x="21600" y="14186"/>
                </a:lnTo>
                <a:lnTo>
                  <a:pt x="17491" y="20247"/>
                </a:lnTo>
                <a:lnTo>
                  <a:pt x="12295" y="14186"/>
                </a:lnTo>
                <a:lnTo>
                  <a:pt x="15293" y="14186"/>
                </a:lnTo>
                <a:lnTo>
                  <a:pt x="15293" y="14186"/>
                </a:lnTo>
                <a:cubicBezTo>
                  <a:pt x="13642" y="7631"/>
                  <a:pt x="9683" y="5030"/>
                  <a:pt x="6449" y="8377"/>
                </a:cubicBezTo>
                <a:cubicBezTo>
                  <a:pt x="4554" y="10340"/>
                  <a:pt x="3244" y="14042"/>
                  <a:pt x="2935" y="18311"/>
                </a:cubicBezTo>
                <a:close/>
              </a:path>
            </a:pathLst>
          </a:custGeom>
          <a:ln w="12700">
            <a:solidFill>
              <a:schemeClr val="accent1">
                <a:alpha val="77000"/>
              </a:schemeClr>
            </a:solidFill>
          </a:ln>
          <a:effectLst>
            <a:outerShdw sx="100000" sy="100000" kx="0" ky="0" algn="b" rotWithShape="0" blurRad="76200" dist="38100" dir="5400000">
              <a:srgbClr val="000000">
                <a:alpha val="35000"/>
              </a:srgbClr>
            </a:outerShdw>
          </a:effectLst>
        </p:spPr>
        <p:txBody>
          <a:bodyPr tIns="91439" bIns="91439" anchor="ctr"/>
          <a:lstStyle/>
          <a:p>
            <a:pPr algn="ctr"/>
          </a:p>
        </p:txBody>
      </p:sp>
      <p:sp>
        <p:nvSpPr>
          <p:cNvPr id="277" name="Circular Arrow 22"/>
          <p:cNvSpPr/>
          <p:nvPr/>
        </p:nvSpPr>
        <p:spPr>
          <a:xfrm rot="17559613">
            <a:off x="5000620" y="10576028"/>
            <a:ext cx="2262873" cy="1000367"/>
          </a:xfrm>
          <a:custGeom>
            <a:avLst/>
            <a:gdLst/>
            <a:ahLst/>
            <a:cxnLst>
              <a:cxn ang="0">
                <a:pos x="wd2" y="hd2"/>
              </a:cxn>
              <a:cxn ang="5400000">
                <a:pos x="wd2" y="hd2"/>
              </a:cxn>
              <a:cxn ang="10800000">
                <a:pos x="wd2" y="hd2"/>
              </a:cxn>
              <a:cxn ang="16200000">
                <a:pos x="wd2" y="hd2"/>
              </a:cxn>
            </a:cxnLst>
            <a:rect l="0" t="0" r="r" b="b"/>
            <a:pathLst>
              <a:path w="21600" h="20370" fill="norm" stroke="1" extrusionOk="0">
                <a:moveTo>
                  <a:pt x="0" y="17858"/>
                </a:moveTo>
                <a:lnTo>
                  <a:pt x="0" y="17858"/>
                </a:lnTo>
                <a:cubicBezTo>
                  <a:pt x="635" y="6695"/>
                  <a:pt x="5294" y="-1230"/>
                  <a:pt x="10406" y="157"/>
                </a:cubicBezTo>
                <a:cubicBezTo>
                  <a:pt x="14152" y="1174"/>
                  <a:pt x="17248" y="7023"/>
                  <a:pt x="18248" y="14973"/>
                </a:cubicBezTo>
                <a:lnTo>
                  <a:pt x="21600" y="14973"/>
                </a:lnTo>
                <a:lnTo>
                  <a:pt x="16988" y="20370"/>
                </a:lnTo>
                <a:lnTo>
                  <a:pt x="11574" y="14973"/>
                </a:lnTo>
                <a:lnTo>
                  <a:pt x="14889" y="14973"/>
                </a:lnTo>
                <a:lnTo>
                  <a:pt x="14889" y="14973"/>
                </a:lnTo>
                <a:cubicBezTo>
                  <a:pt x="13540" y="8096"/>
                  <a:pt x="9925" y="4938"/>
                  <a:pt x="6813" y="7919"/>
                </a:cubicBezTo>
                <a:cubicBezTo>
                  <a:pt x="4816" y="9833"/>
                  <a:pt x="3426" y="13940"/>
                  <a:pt x="3161" y="18716"/>
                </a:cubicBezTo>
                <a:close/>
              </a:path>
            </a:pathLst>
          </a:custGeom>
          <a:ln w="12700">
            <a:solidFill>
              <a:schemeClr val="accent1">
                <a:alpha val="77000"/>
              </a:schemeClr>
            </a:solidFill>
          </a:ln>
          <a:effectLst>
            <a:outerShdw sx="100000" sy="100000" kx="0" ky="0" algn="b" rotWithShape="0" blurRad="76200" dist="38100" dir="5400000">
              <a:srgbClr val="000000">
                <a:alpha val="35000"/>
              </a:srgbClr>
            </a:outerShdw>
          </a:effectLst>
        </p:spPr>
        <p:txBody>
          <a:bodyPr tIns="91439" bIns="91439" anchor="ctr"/>
          <a:lstStyle/>
          <a:p>
            <a:pPr algn="ct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79" name="Content Placeholder 1" descr="Content Placeholder 1"/>
          <p:cNvPicPr>
            <a:picLocks noChangeAspect="1"/>
          </p:cNvPicPr>
          <p:nvPr/>
        </p:nvPicPr>
        <p:blipFill>
          <a:blip r:embed="rId2">
            <a:extLst/>
          </a:blip>
          <a:stretch>
            <a:fillRect/>
          </a:stretch>
        </p:blipFill>
        <p:spPr>
          <a:xfrm>
            <a:off x="10665952" y="4470524"/>
            <a:ext cx="10223501" cy="7667667"/>
          </a:xfrm>
          <a:prstGeom prst="rect">
            <a:avLst/>
          </a:prstGeom>
          <a:ln w="12700">
            <a:miter lim="400000"/>
          </a:ln>
        </p:spPr>
      </p:pic>
      <p:sp>
        <p:nvSpPr>
          <p:cNvPr id="280" name="Straight Connector 6"/>
          <p:cNvSpPr/>
          <p:nvPr/>
        </p:nvSpPr>
        <p:spPr>
          <a:xfrm flipH="1">
            <a:off x="7460162" y="581083"/>
            <a:ext cx="1" cy="11706228"/>
          </a:xfrm>
          <a:prstGeom prst="line">
            <a:avLst/>
          </a:prstGeom>
          <a:ln w="50800">
            <a:solidFill>
              <a:srgbClr val="558ED5"/>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281" name="Title 3"/>
          <p:cNvSpPr txBox="1"/>
          <p:nvPr>
            <p:ph type="title"/>
          </p:nvPr>
        </p:nvSpPr>
        <p:spPr>
          <a:xfrm>
            <a:off x="7691785" y="1373727"/>
            <a:ext cx="14189563" cy="3158807"/>
          </a:xfrm>
          <a:prstGeom prst="rect">
            <a:avLst/>
          </a:prstGeom>
        </p:spPr>
        <p:txBody>
          <a:bodyPr/>
          <a:lstStyle/>
          <a:p>
            <a:pPr algn="ctr">
              <a:defRPr b="0" sz="5000"/>
            </a:pPr>
            <a:r>
              <a:t>Do you have a vision/picture of the future?</a:t>
            </a:r>
            <a:br/>
            <a:r>
              <a:t>Are decisions made strategically?</a:t>
            </a:r>
            <a:br/>
            <a:r>
              <a:t>How does information flow?</a:t>
            </a:r>
          </a:p>
        </p:txBody>
      </p:sp>
      <p:sp>
        <p:nvSpPr>
          <p:cNvPr id="282" name="Title 3"/>
          <p:cNvSpPr txBox="1"/>
          <p:nvPr/>
        </p:nvSpPr>
        <p:spPr>
          <a:xfrm>
            <a:off x="918772" y="715187"/>
            <a:ext cx="6016628" cy="2735839"/>
          </a:xfrm>
          <a:prstGeom prst="rect">
            <a:avLst/>
          </a:prstGeom>
          <a:ln w="25400">
            <a:miter lim="400000"/>
          </a:ln>
          <a:extLst>
            <a:ext uri="{C572A759-6A51-4108-AA02-DFA0A04FC94B}">
              <ma14:wrappingTextBoxFlag xmlns:ma14="http://schemas.microsoft.com/office/mac/drawingml/2011/main" val="1"/>
            </a:ext>
          </a:extLst>
        </p:spPr>
        <p:txBody>
          <a:bodyPr tIns="91439" bIns="91439" anchor="b">
            <a:normAutofit fontScale="100000" lnSpcReduction="0"/>
          </a:bodyPr>
          <a:lstStyle>
            <a:lvl1pPr algn="ctr">
              <a:defRPr b="1" sz="7200"/>
            </a:lvl1pPr>
          </a:lstStyle>
          <a:p>
            <a:pPr/>
            <a:r>
              <a:t>Generate Momentum</a:t>
            </a:r>
          </a:p>
        </p:txBody>
      </p:sp>
      <p:sp>
        <p:nvSpPr>
          <p:cNvPr id="283" name="Title 3"/>
          <p:cNvSpPr txBox="1"/>
          <p:nvPr/>
        </p:nvSpPr>
        <p:spPr>
          <a:xfrm>
            <a:off x="918772" y="3579516"/>
            <a:ext cx="6016628" cy="2735839"/>
          </a:xfrm>
          <a:prstGeom prst="rect">
            <a:avLst/>
          </a:prstGeom>
          <a:ln w="25400">
            <a:miter lim="400000"/>
          </a:ln>
          <a:extLst>
            <a:ext uri="{C572A759-6A51-4108-AA02-DFA0A04FC94B}">
              <ma14:wrappingTextBoxFlag xmlns:ma14="http://schemas.microsoft.com/office/mac/drawingml/2011/main" val="1"/>
            </a:ext>
          </a:extLst>
        </p:spPr>
        <p:txBody>
          <a:bodyPr tIns="91439" bIns="91439" anchor="b">
            <a:normAutofit fontScale="100000" lnSpcReduction="0"/>
          </a:bodyPr>
          <a:lstStyle/>
          <a:p>
            <a:pPr algn="ctr">
              <a:defRPr sz="4800"/>
            </a:pPr>
            <a:r>
              <a:t>Set direction.</a:t>
            </a:r>
            <a:endParaRPr b="1" sz="4000"/>
          </a:p>
          <a:p>
            <a:pPr algn="ctr">
              <a:defRPr sz="4800"/>
            </a:pPr>
            <a:r>
              <a:t>Lead people.</a:t>
            </a:r>
            <a:endParaRPr b="1" sz="4000"/>
          </a:p>
          <a:p>
            <a:pPr algn="ctr">
              <a:defRPr sz="4800"/>
            </a:pPr>
            <a:r>
              <a:t>Manage flow.</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5" name="Title 3"/>
          <p:cNvSpPr txBox="1"/>
          <p:nvPr>
            <p:ph type="title"/>
          </p:nvPr>
        </p:nvSpPr>
        <p:spPr>
          <a:xfrm>
            <a:off x="7311806" y="2267524"/>
            <a:ext cx="12196036" cy="9616648"/>
          </a:xfrm>
          <a:prstGeom prst="rect">
            <a:avLst/>
          </a:prstGeom>
        </p:spPr>
        <p:txBody>
          <a:bodyPr/>
          <a:lstStyle/>
          <a:p>
            <a:pPr algn="ctr">
              <a:defRPr sz="6400"/>
            </a:pPr>
            <a:r>
              <a:t>Generate Momentum</a:t>
            </a:r>
          </a:p>
          <a:p>
            <a:pPr algn="ctr">
              <a:defRPr b="0" sz="5100"/>
            </a:pPr>
          </a:p>
          <a:p>
            <a:pPr algn="ctr">
              <a:defRPr b="0" sz="5100"/>
            </a:pPr>
            <a:r>
              <a:t>What difference would a culture of call make for God’s church and the world?</a:t>
            </a:r>
          </a:p>
          <a:p>
            <a:pPr algn="ctr">
              <a:defRPr b="0" sz="5100"/>
            </a:pPr>
          </a:p>
          <a:p>
            <a:pPr algn="ctr">
              <a:defRPr b="0" sz="5100"/>
            </a:pPr>
            <a:r>
              <a:rPr b="1"/>
              <a:t>5 whys exercise</a:t>
            </a:r>
            <a:endParaRPr b="1"/>
          </a:p>
          <a:p>
            <a:pPr algn="ctr">
              <a:defRPr b="0" sz="5100"/>
            </a:pPr>
            <a:r>
              <a:t>Shift in </a:t>
            </a:r>
            <a:r>
              <a:rPr b="1"/>
              <a:t>decision-making practices</a:t>
            </a:r>
            <a:endParaRPr b="1"/>
          </a:p>
          <a:p>
            <a:pPr algn="ctr">
              <a:defRPr b="0" sz="5100"/>
            </a:pPr>
            <a:r>
              <a:t>Name </a:t>
            </a:r>
            <a:r>
              <a:rPr b="1"/>
              <a:t>one shift in the flow of information </a:t>
            </a:r>
            <a:r>
              <a:t>you could make that could become a practice for cultivating a culture of call.</a:t>
            </a:r>
          </a:p>
        </p:txBody>
      </p:sp>
      <p:sp>
        <p:nvSpPr>
          <p:cNvPr id="286" name="Straight Connector 6"/>
          <p:cNvSpPr/>
          <p:nvPr/>
        </p:nvSpPr>
        <p:spPr>
          <a:xfrm flipH="1">
            <a:off x="7180288" y="511115"/>
            <a:ext cx="1" cy="11706227"/>
          </a:xfrm>
          <a:prstGeom prst="line">
            <a:avLst/>
          </a:prstGeom>
          <a:ln w="50800">
            <a:solidFill>
              <a:srgbClr val="558ED5"/>
            </a:solidFill>
          </a:ln>
          <a:effectLst>
            <a:outerShdw sx="100000" sy="100000" kx="0" ky="0" algn="b" rotWithShape="0" blurRad="76200" dist="38100" dir="5400000">
              <a:srgbClr val="000000">
                <a:alpha val="38000"/>
              </a:srgbClr>
            </a:outerShdw>
          </a:effectLst>
        </p:spPr>
        <p:txBody>
          <a:bodyPr tIns="91439" bIns="91439"/>
          <a:lstStyle/>
          <a:p>
            <a:pPr/>
          </a:p>
        </p:txBody>
      </p:sp>
      <p:pic>
        <p:nvPicPr>
          <p:cNvPr id="287" name="Content Placeholder 6" descr="Content Placeholder 6"/>
          <p:cNvPicPr>
            <a:picLocks noChangeAspect="1"/>
          </p:cNvPicPr>
          <p:nvPr/>
        </p:nvPicPr>
        <p:blipFill>
          <a:blip r:embed="rId2">
            <a:extLst/>
          </a:blip>
          <a:stretch>
            <a:fillRect/>
          </a:stretch>
        </p:blipFill>
        <p:spPr>
          <a:xfrm>
            <a:off x="999010" y="2584185"/>
            <a:ext cx="4995864" cy="2910086"/>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9" name="Text Placeholder 4"/>
          <p:cNvSpPr txBox="1"/>
          <p:nvPr>
            <p:ph type="body" sz="quarter" idx="1"/>
          </p:nvPr>
        </p:nvSpPr>
        <p:spPr>
          <a:xfrm>
            <a:off x="3627163" y="9394400"/>
            <a:ext cx="7736680" cy="961485"/>
          </a:xfrm>
          <a:prstGeom prst="rect">
            <a:avLst/>
          </a:prstGeom>
        </p:spPr>
        <p:txBody>
          <a:bodyPr/>
          <a:lstStyle>
            <a:lvl1pPr algn="ctr" defTabSz="859536">
              <a:lnSpc>
                <a:spcPct val="90000"/>
              </a:lnSpc>
              <a:spcBef>
                <a:spcPts val="1200"/>
              </a:spcBef>
              <a:defRPr sz="5264"/>
            </a:lvl1pPr>
          </a:lstStyle>
          <a:p>
            <a:pPr/>
            <a:r>
              <a:t>Internal</a:t>
            </a:r>
          </a:p>
        </p:txBody>
      </p:sp>
      <p:sp>
        <p:nvSpPr>
          <p:cNvPr id="290" name="Text Placeholder 5"/>
          <p:cNvSpPr/>
          <p:nvPr>
            <p:ph type="body" idx="13"/>
          </p:nvPr>
        </p:nvSpPr>
        <p:spPr>
          <a:xfrm>
            <a:off x="12908837" y="8584948"/>
            <a:ext cx="7774783" cy="961485"/>
          </a:xfrm>
          <a:prstGeom prst="rect">
            <a:avLst/>
          </a:prstGeom>
          <a:extLst>
            <a:ext uri="{C572A759-6A51-4108-AA02-DFA0A04FC94B}">
              <ma14:wrappingTextBoxFlag xmlns:ma14="http://schemas.microsoft.com/office/mac/drawingml/2011/main" val="1"/>
            </a:ext>
          </a:extLst>
        </p:spPr>
        <p:txBody>
          <a:bodyPr/>
          <a:lstStyle>
            <a:lvl1pPr marL="0" indent="0" algn="ctr" defTabSz="859536">
              <a:lnSpc>
                <a:spcPct val="90000"/>
              </a:lnSpc>
              <a:spcBef>
                <a:spcPts val="1200"/>
              </a:spcBef>
              <a:buSzTx/>
              <a:buFontTx/>
              <a:buNone/>
              <a:defRPr b="1" sz="5264"/>
            </a:lvl1pPr>
          </a:lstStyle>
          <a:p>
            <a:pPr/>
            <a:r>
              <a:t>External</a:t>
            </a:r>
          </a:p>
        </p:txBody>
      </p:sp>
      <p:sp>
        <p:nvSpPr>
          <p:cNvPr id="291" name="Oval 7"/>
          <p:cNvSpPr/>
          <p:nvPr/>
        </p:nvSpPr>
        <p:spPr>
          <a:xfrm>
            <a:off x="4529792" y="4904323"/>
            <a:ext cx="6425917" cy="6258941"/>
          </a:xfrm>
          <a:prstGeom prst="ellipse">
            <a:avLst/>
          </a:prstGeom>
          <a:ln w="114300">
            <a:solidFill>
              <a:srgbClr val="4A7EBB"/>
            </a:solidFill>
            <a:prstDash val="lgDash"/>
          </a:ln>
          <a:effectLst>
            <a:outerShdw sx="100000" sy="100000" kx="0" ky="0" algn="b" rotWithShape="0" blurRad="76200" dist="38100" dir="5400000">
              <a:srgbClr val="000000">
                <a:alpha val="35000"/>
              </a:srgbClr>
            </a:outerShdw>
          </a:effectLst>
        </p:spPr>
        <p:txBody>
          <a:bodyPr tIns="91439" bIns="91439" anchor="ctr"/>
          <a:lstStyle/>
          <a:p>
            <a:pPr algn="ctr">
              <a:defRPr>
                <a:solidFill>
                  <a:srgbClr val="FFFFFF"/>
                </a:solidFill>
              </a:defRPr>
            </a:pPr>
          </a:p>
        </p:txBody>
      </p:sp>
      <p:sp>
        <p:nvSpPr>
          <p:cNvPr id="292" name="Oval 8"/>
          <p:cNvSpPr/>
          <p:nvPr/>
        </p:nvSpPr>
        <p:spPr>
          <a:xfrm>
            <a:off x="12908837" y="5175299"/>
            <a:ext cx="6425917" cy="6258942"/>
          </a:xfrm>
          <a:prstGeom prst="ellipse">
            <a:avLst/>
          </a:prstGeom>
          <a:ln w="114300">
            <a:solidFill>
              <a:srgbClr val="4A7EBB"/>
            </a:solidFill>
            <a:prstDash val="lgDash"/>
          </a:ln>
          <a:effectLst>
            <a:outerShdw sx="100000" sy="100000" kx="0" ky="0" algn="b" rotWithShape="0" blurRad="76200" dist="38100" dir="5400000">
              <a:srgbClr val="000000">
                <a:alpha val="35000"/>
              </a:srgbClr>
            </a:outerShdw>
          </a:effectLst>
        </p:spPr>
        <p:txBody>
          <a:bodyPr tIns="91439" bIns="91439" anchor="ctr"/>
          <a:lstStyle/>
          <a:p>
            <a:pPr algn="ctr">
              <a:defRPr>
                <a:solidFill>
                  <a:srgbClr val="FFFFFF"/>
                </a:solidFill>
              </a:defRPr>
            </a:pPr>
          </a:p>
        </p:txBody>
      </p:sp>
      <p:sp>
        <p:nvSpPr>
          <p:cNvPr id="293" name="Striped Right Arrow 9"/>
          <p:cNvSpPr/>
          <p:nvPr/>
        </p:nvSpPr>
        <p:spPr>
          <a:xfrm rot="13953539">
            <a:off x="8366059" y="9554709"/>
            <a:ext cx="3477669" cy="18795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00"/>
                </a:moveTo>
                <a:lnTo>
                  <a:pt x="365" y="5400"/>
                </a:lnTo>
                <a:lnTo>
                  <a:pt x="365" y="16200"/>
                </a:lnTo>
                <a:lnTo>
                  <a:pt x="0" y="16200"/>
                </a:lnTo>
                <a:close/>
                <a:moveTo>
                  <a:pt x="730" y="5400"/>
                </a:moveTo>
                <a:lnTo>
                  <a:pt x="1459" y="5400"/>
                </a:lnTo>
                <a:lnTo>
                  <a:pt x="1459" y="16200"/>
                </a:lnTo>
                <a:lnTo>
                  <a:pt x="730" y="16200"/>
                </a:lnTo>
                <a:close/>
                <a:moveTo>
                  <a:pt x="1824" y="5400"/>
                </a:moveTo>
                <a:lnTo>
                  <a:pt x="15763" y="5400"/>
                </a:lnTo>
                <a:lnTo>
                  <a:pt x="15763" y="0"/>
                </a:lnTo>
                <a:lnTo>
                  <a:pt x="21600" y="10800"/>
                </a:lnTo>
                <a:lnTo>
                  <a:pt x="15763" y="21600"/>
                </a:lnTo>
                <a:lnTo>
                  <a:pt x="15763" y="16200"/>
                </a:lnTo>
                <a:lnTo>
                  <a:pt x="1824" y="16200"/>
                </a:lnTo>
                <a:close/>
              </a:path>
            </a:pathLst>
          </a:custGeom>
          <a:ln w="76200">
            <a:solidFill>
              <a:schemeClr val="accent1">
                <a:alpha val="39000"/>
              </a:schemeClr>
            </a:solidFill>
            <a:miter/>
          </a:ln>
          <a:effectLst>
            <a:outerShdw sx="100000" sy="100000" kx="0" ky="0" algn="b" rotWithShape="0" blurRad="76200" dist="38100" dir="5400000">
              <a:srgbClr val="000000">
                <a:alpha val="35000"/>
              </a:srgbClr>
            </a:outerShdw>
          </a:effectLst>
        </p:spPr>
        <p:txBody>
          <a:bodyPr tIns="91439" bIns="91439" anchor="ctr"/>
          <a:lstStyle/>
          <a:p>
            <a:pPr algn="ctr">
              <a:defRPr>
                <a:solidFill>
                  <a:srgbClr val="FFFFFF"/>
                </a:solidFill>
              </a:defRPr>
            </a:pPr>
          </a:p>
        </p:txBody>
      </p:sp>
      <p:sp>
        <p:nvSpPr>
          <p:cNvPr id="294" name="Striped Right Arrow 10"/>
          <p:cNvSpPr/>
          <p:nvPr/>
        </p:nvSpPr>
        <p:spPr>
          <a:xfrm rot="8282165">
            <a:off x="7121556" y="4303085"/>
            <a:ext cx="3477669" cy="18795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00"/>
                </a:moveTo>
                <a:lnTo>
                  <a:pt x="365" y="5400"/>
                </a:lnTo>
                <a:lnTo>
                  <a:pt x="365" y="16200"/>
                </a:lnTo>
                <a:lnTo>
                  <a:pt x="0" y="16200"/>
                </a:lnTo>
                <a:close/>
                <a:moveTo>
                  <a:pt x="730" y="5400"/>
                </a:moveTo>
                <a:lnTo>
                  <a:pt x="1459" y="5400"/>
                </a:lnTo>
                <a:lnTo>
                  <a:pt x="1459" y="16200"/>
                </a:lnTo>
                <a:lnTo>
                  <a:pt x="730" y="16200"/>
                </a:lnTo>
                <a:close/>
                <a:moveTo>
                  <a:pt x="1824" y="5400"/>
                </a:moveTo>
                <a:lnTo>
                  <a:pt x="15763" y="5400"/>
                </a:lnTo>
                <a:lnTo>
                  <a:pt x="15763" y="0"/>
                </a:lnTo>
                <a:lnTo>
                  <a:pt x="21600" y="10800"/>
                </a:lnTo>
                <a:lnTo>
                  <a:pt x="15763" y="21600"/>
                </a:lnTo>
                <a:lnTo>
                  <a:pt x="15763" y="16200"/>
                </a:lnTo>
                <a:lnTo>
                  <a:pt x="1824" y="16200"/>
                </a:lnTo>
                <a:close/>
              </a:path>
            </a:pathLst>
          </a:custGeom>
          <a:ln w="76200">
            <a:solidFill>
              <a:schemeClr val="accent1">
                <a:alpha val="39000"/>
              </a:schemeClr>
            </a:solidFill>
            <a:miter/>
          </a:ln>
          <a:effectLst>
            <a:outerShdw sx="100000" sy="100000" kx="0" ky="0" algn="b" rotWithShape="0" blurRad="76200" dist="38100" dir="5400000">
              <a:srgbClr val="000000">
                <a:alpha val="35000"/>
              </a:srgbClr>
            </a:outerShdw>
          </a:effectLst>
        </p:spPr>
        <p:txBody>
          <a:bodyPr tIns="91439" bIns="91439" anchor="ctr"/>
          <a:lstStyle/>
          <a:p>
            <a:pPr algn="ctr">
              <a:defRPr>
                <a:solidFill>
                  <a:srgbClr val="FFFFFF"/>
                </a:solidFill>
              </a:defRPr>
            </a:pPr>
          </a:p>
        </p:txBody>
      </p:sp>
      <p:sp>
        <p:nvSpPr>
          <p:cNvPr id="295" name="Striped Right Arrow 11"/>
          <p:cNvSpPr/>
          <p:nvPr/>
        </p:nvSpPr>
        <p:spPr>
          <a:xfrm rot="5876309">
            <a:off x="13817413" y="10563453"/>
            <a:ext cx="2954908" cy="17415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00"/>
                </a:moveTo>
                <a:lnTo>
                  <a:pt x="398" y="5400"/>
                </a:lnTo>
                <a:lnTo>
                  <a:pt x="398" y="16200"/>
                </a:lnTo>
                <a:lnTo>
                  <a:pt x="0" y="16200"/>
                </a:lnTo>
                <a:close/>
                <a:moveTo>
                  <a:pt x="796" y="5400"/>
                </a:moveTo>
                <a:lnTo>
                  <a:pt x="1591" y="5400"/>
                </a:lnTo>
                <a:lnTo>
                  <a:pt x="1591" y="16200"/>
                </a:lnTo>
                <a:lnTo>
                  <a:pt x="796" y="16200"/>
                </a:lnTo>
                <a:close/>
                <a:moveTo>
                  <a:pt x="1989" y="5400"/>
                </a:moveTo>
                <a:lnTo>
                  <a:pt x="15235" y="5400"/>
                </a:lnTo>
                <a:lnTo>
                  <a:pt x="15235" y="0"/>
                </a:lnTo>
                <a:lnTo>
                  <a:pt x="21600" y="10800"/>
                </a:lnTo>
                <a:lnTo>
                  <a:pt x="15235" y="21600"/>
                </a:lnTo>
                <a:lnTo>
                  <a:pt x="15235" y="16200"/>
                </a:lnTo>
                <a:lnTo>
                  <a:pt x="1989" y="16200"/>
                </a:lnTo>
                <a:close/>
              </a:path>
            </a:pathLst>
          </a:custGeom>
          <a:ln w="76200">
            <a:solidFill>
              <a:schemeClr val="accent1">
                <a:alpha val="39000"/>
              </a:schemeClr>
            </a:solidFill>
            <a:miter/>
          </a:ln>
          <a:effectLst>
            <a:outerShdw sx="100000" sy="100000" kx="0" ky="0" algn="b" rotWithShape="0" blurRad="76200" dist="38100" dir="5400000">
              <a:srgbClr val="000000">
                <a:alpha val="35000"/>
              </a:srgbClr>
            </a:outerShdw>
          </a:effectLst>
        </p:spPr>
        <p:txBody>
          <a:bodyPr tIns="91439" bIns="91439" anchor="ctr"/>
          <a:lstStyle/>
          <a:p>
            <a:pPr algn="ctr">
              <a:defRPr>
                <a:solidFill>
                  <a:srgbClr val="FFFFFF"/>
                </a:solidFill>
              </a:defRPr>
            </a:pPr>
          </a:p>
        </p:txBody>
      </p:sp>
      <p:sp>
        <p:nvSpPr>
          <p:cNvPr id="296" name="Striped Right Arrow 12"/>
          <p:cNvSpPr/>
          <p:nvPr/>
        </p:nvSpPr>
        <p:spPr>
          <a:xfrm rot="13991856">
            <a:off x="11963465" y="4195915"/>
            <a:ext cx="3477669" cy="18795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00"/>
                </a:moveTo>
                <a:lnTo>
                  <a:pt x="365" y="5400"/>
                </a:lnTo>
                <a:lnTo>
                  <a:pt x="365" y="16200"/>
                </a:lnTo>
                <a:lnTo>
                  <a:pt x="0" y="16200"/>
                </a:lnTo>
                <a:close/>
                <a:moveTo>
                  <a:pt x="730" y="5400"/>
                </a:moveTo>
                <a:lnTo>
                  <a:pt x="1459" y="5400"/>
                </a:lnTo>
                <a:lnTo>
                  <a:pt x="1459" y="16200"/>
                </a:lnTo>
                <a:lnTo>
                  <a:pt x="730" y="16200"/>
                </a:lnTo>
                <a:close/>
                <a:moveTo>
                  <a:pt x="1824" y="5400"/>
                </a:moveTo>
                <a:lnTo>
                  <a:pt x="15763" y="5400"/>
                </a:lnTo>
                <a:lnTo>
                  <a:pt x="15763" y="0"/>
                </a:lnTo>
                <a:lnTo>
                  <a:pt x="21600" y="10800"/>
                </a:lnTo>
                <a:lnTo>
                  <a:pt x="15763" y="21600"/>
                </a:lnTo>
                <a:lnTo>
                  <a:pt x="15763" y="16200"/>
                </a:lnTo>
                <a:lnTo>
                  <a:pt x="1824" y="16200"/>
                </a:lnTo>
                <a:close/>
              </a:path>
            </a:pathLst>
          </a:custGeom>
          <a:ln w="76200">
            <a:solidFill>
              <a:schemeClr val="accent1">
                <a:alpha val="39000"/>
              </a:schemeClr>
            </a:solidFill>
            <a:miter/>
          </a:ln>
          <a:effectLst>
            <a:outerShdw sx="100000" sy="100000" kx="0" ky="0" algn="b" rotWithShape="0" blurRad="76200" dist="38100" dir="5400000">
              <a:srgbClr val="000000">
                <a:alpha val="35000"/>
              </a:srgbClr>
            </a:outerShdw>
          </a:effectLst>
        </p:spPr>
        <p:txBody>
          <a:bodyPr tIns="91439" bIns="91439" anchor="ctr"/>
          <a:lstStyle/>
          <a:p>
            <a:pPr algn="ctr">
              <a:defRPr>
                <a:solidFill>
                  <a:srgbClr val="FFFFFF"/>
                </a:solidFill>
              </a:defRPr>
            </a:pPr>
          </a:p>
        </p:txBody>
      </p:sp>
      <p:sp>
        <p:nvSpPr>
          <p:cNvPr id="297" name="Circular Arrow 17"/>
          <p:cNvSpPr/>
          <p:nvPr/>
        </p:nvSpPr>
        <p:spPr>
          <a:xfrm rot="17214529">
            <a:off x="4928601" y="7123602"/>
            <a:ext cx="2806311" cy="1073158"/>
          </a:xfrm>
          <a:custGeom>
            <a:avLst/>
            <a:gdLst/>
            <a:ahLst/>
            <a:cxnLst>
              <a:cxn ang="0">
                <a:pos x="wd2" y="hd2"/>
              </a:cxn>
              <a:cxn ang="5400000">
                <a:pos x="wd2" y="hd2"/>
              </a:cxn>
              <a:cxn ang="10800000">
                <a:pos x="wd2" y="hd2"/>
              </a:cxn>
              <a:cxn ang="16200000">
                <a:pos x="wd2" y="hd2"/>
              </a:cxn>
            </a:cxnLst>
            <a:rect l="0" t="0" r="r" b="b"/>
            <a:pathLst>
              <a:path w="21600" h="20183" fill="norm" stroke="1" extrusionOk="0">
                <a:moveTo>
                  <a:pt x="0" y="17214"/>
                </a:moveTo>
                <a:cubicBezTo>
                  <a:pt x="784" y="6191"/>
                  <a:pt x="5695" y="-1417"/>
                  <a:pt x="10969" y="223"/>
                </a:cubicBezTo>
                <a:cubicBezTo>
                  <a:pt x="14559" y="1339"/>
                  <a:pt x="17546" y="6571"/>
                  <a:pt x="18701" y="13765"/>
                </a:cubicBezTo>
                <a:lnTo>
                  <a:pt x="21600" y="13765"/>
                </a:lnTo>
                <a:lnTo>
                  <a:pt x="17791" y="20183"/>
                </a:lnTo>
                <a:lnTo>
                  <a:pt x="12721" y="13765"/>
                </a:lnTo>
                <a:lnTo>
                  <a:pt x="15530" y="13765"/>
                </a:lnTo>
                <a:cubicBezTo>
                  <a:pt x="13707" y="7341"/>
                  <a:pt x="9551" y="5006"/>
                  <a:pt x="6248" y="8551"/>
                </a:cubicBezTo>
                <a:cubicBezTo>
                  <a:pt x="4406" y="10528"/>
                  <a:pt x="3135" y="14045"/>
                  <a:pt x="2802" y="18086"/>
                </a:cubicBezTo>
                <a:close/>
              </a:path>
            </a:pathLst>
          </a:custGeom>
          <a:ln w="12700">
            <a:solidFill>
              <a:schemeClr val="accent1">
                <a:alpha val="77000"/>
              </a:schemeClr>
            </a:solidFill>
          </a:ln>
          <a:effectLst>
            <a:outerShdw sx="100000" sy="100000" kx="0" ky="0" algn="b" rotWithShape="0" blurRad="76200" dist="38100" dir="5400000">
              <a:srgbClr val="000000">
                <a:alpha val="35000"/>
              </a:srgbClr>
            </a:outerShdw>
          </a:effectLst>
        </p:spPr>
        <p:txBody>
          <a:bodyPr tIns="91439" bIns="91439" anchor="ctr"/>
          <a:lstStyle/>
          <a:p>
            <a:pPr algn="ctr"/>
          </a:p>
        </p:txBody>
      </p:sp>
      <p:sp>
        <p:nvSpPr>
          <p:cNvPr id="298" name="Circular Arrow 18"/>
          <p:cNvSpPr/>
          <p:nvPr/>
        </p:nvSpPr>
        <p:spPr>
          <a:xfrm rot="5058051">
            <a:off x="7464890" y="7605534"/>
            <a:ext cx="2806311" cy="1073158"/>
          </a:xfrm>
          <a:custGeom>
            <a:avLst/>
            <a:gdLst/>
            <a:ahLst/>
            <a:cxnLst>
              <a:cxn ang="0">
                <a:pos x="wd2" y="hd2"/>
              </a:cxn>
              <a:cxn ang="5400000">
                <a:pos x="wd2" y="hd2"/>
              </a:cxn>
              <a:cxn ang="10800000">
                <a:pos x="wd2" y="hd2"/>
              </a:cxn>
              <a:cxn ang="16200000">
                <a:pos x="wd2" y="hd2"/>
              </a:cxn>
            </a:cxnLst>
            <a:rect l="0" t="0" r="r" b="b"/>
            <a:pathLst>
              <a:path w="21600" h="20183" fill="norm" stroke="1" extrusionOk="0">
                <a:moveTo>
                  <a:pt x="0" y="17214"/>
                </a:moveTo>
                <a:cubicBezTo>
                  <a:pt x="784" y="6191"/>
                  <a:pt x="5695" y="-1417"/>
                  <a:pt x="10969" y="223"/>
                </a:cubicBezTo>
                <a:cubicBezTo>
                  <a:pt x="14559" y="1339"/>
                  <a:pt x="17546" y="6571"/>
                  <a:pt x="18701" y="13765"/>
                </a:cubicBezTo>
                <a:lnTo>
                  <a:pt x="21600" y="13765"/>
                </a:lnTo>
                <a:lnTo>
                  <a:pt x="17791" y="20183"/>
                </a:lnTo>
                <a:lnTo>
                  <a:pt x="12721" y="13765"/>
                </a:lnTo>
                <a:lnTo>
                  <a:pt x="15530" y="13765"/>
                </a:lnTo>
                <a:cubicBezTo>
                  <a:pt x="13707" y="7341"/>
                  <a:pt x="9551" y="5006"/>
                  <a:pt x="6248" y="8551"/>
                </a:cubicBezTo>
                <a:cubicBezTo>
                  <a:pt x="4406" y="10528"/>
                  <a:pt x="3135" y="14045"/>
                  <a:pt x="2802" y="18086"/>
                </a:cubicBezTo>
                <a:close/>
              </a:path>
            </a:pathLst>
          </a:custGeom>
          <a:ln w="12700">
            <a:solidFill>
              <a:schemeClr val="accent1">
                <a:alpha val="77000"/>
              </a:schemeClr>
            </a:solidFill>
          </a:ln>
          <a:effectLst>
            <a:outerShdw sx="100000" sy="100000" kx="0" ky="0" algn="b" rotWithShape="0" blurRad="76200" dist="38100" dir="5400000">
              <a:srgbClr val="000000">
                <a:alpha val="35000"/>
              </a:srgbClr>
            </a:outerShdw>
          </a:effectLst>
        </p:spPr>
        <p:txBody>
          <a:bodyPr tIns="91439" bIns="91439" anchor="ctr"/>
          <a:lstStyle/>
          <a:p>
            <a:pPr algn="ctr"/>
          </a:p>
        </p:txBody>
      </p:sp>
      <p:sp>
        <p:nvSpPr>
          <p:cNvPr id="299" name="Circular Arrow 19"/>
          <p:cNvSpPr/>
          <p:nvPr/>
        </p:nvSpPr>
        <p:spPr>
          <a:xfrm rot="4185013">
            <a:off x="14130771" y="4989845"/>
            <a:ext cx="2806311" cy="1073157"/>
          </a:xfrm>
          <a:custGeom>
            <a:avLst/>
            <a:gdLst/>
            <a:ahLst/>
            <a:cxnLst>
              <a:cxn ang="0">
                <a:pos x="wd2" y="hd2"/>
              </a:cxn>
              <a:cxn ang="5400000">
                <a:pos x="wd2" y="hd2"/>
              </a:cxn>
              <a:cxn ang="10800000">
                <a:pos x="wd2" y="hd2"/>
              </a:cxn>
              <a:cxn ang="16200000">
                <a:pos x="wd2" y="hd2"/>
              </a:cxn>
            </a:cxnLst>
            <a:rect l="0" t="0" r="r" b="b"/>
            <a:pathLst>
              <a:path w="21600" h="20183" fill="norm" stroke="1" extrusionOk="0">
                <a:moveTo>
                  <a:pt x="0" y="17214"/>
                </a:moveTo>
                <a:cubicBezTo>
                  <a:pt x="784" y="6191"/>
                  <a:pt x="5695" y="-1417"/>
                  <a:pt x="10969" y="223"/>
                </a:cubicBezTo>
                <a:cubicBezTo>
                  <a:pt x="14559" y="1339"/>
                  <a:pt x="17546" y="6571"/>
                  <a:pt x="18701" y="13765"/>
                </a:cubicBezTo>
                <a:lnTo>
                  <a:pt x="21600" y="13765"/>
                </a:lnTo>
                <a:lnTo>
                  <a:pt x="17791" y="20183"/>
                </a:lnTo>
                <a:lnTo>
                  <a:pt x="12721" y="13765"/>
                </a:lnTo>
                <a:lnTo>
                  <a:pt x="15530" y="13765"/>
                </a:lnTo>
                <a:cubicBezTo>
                  <a:pt x="13707" y="7341"/>
                  <a:pt x="9551" y="5006"/>
                  <a:pt x="6248" y="8551"/>
                </a:cubicBezTo>
                <a:cubicBezTo>
                  <a:pt x="4406" y="10528"/>
                  <a:pt x="3135" y="14045"/>
                  <a:pt x="2802" y="18086"/>
                </a:cubicBezTo>
                <a:close/>
              </a:path>
            </a:pathLst>
          </a:custGeom>
          <a:ln w="12700">
            <a:solidFill>
              <a:schemeClr val="accent1">
                <a:alpha val="77000"/>
              </a:schemeClr>
            </a:solidFill>
          </a:ln>
          <a:effectLst>
            <a:outerShdw sx="100000" sy="100000" kx="0" ky="0" algn="b" rotWithShape="0" blurRad="76200" dist="38100" dir="5400000">
              <a:srgbClr val="000000">
                <a:alpha val="35000"/>
              </a:srgbClr>
            </a:outerShdw>
          </a:effectLst>
        </p:spPr>
        <p:txBody>
          <a:bodyPr tIns="91439" bIns="91439" anchor="ctr"/>
          <a:lstStyle/>
          <a:p>
            <a:pPr algn="ctr"/>
          </a:p>
        </p:txBody>
      </p:sp>
      <p:sp>
        <p:nvSpPr>
          <p:cNvPr id="300" name="Circular Arrow 20"/>
          <p:cNvSpPr/>
          <p:nvPr/>
        </p:nvSpPr>
        <p:spPr>
          <a:xfrm rot="14513214">
            <a:off x="11820731" y="6252369"/>
            <a:ext cx="2806312" cy="1073158"/>
          </a:xfrm>
          <a:custGeom>
            <a:avLst/>
            <a:gdLst/>
            <a:ahLst/>
            <a:cxnLst>
              <a:cxn ang="0">
                <a:pos x="wd2" y="hd2"/>
              </a:cxn>
              <a:cxn ang="5400000">
                <a:pos x="wd2" y="hd2"/>
              </a:cxn>
              <a:cxn ang="10800000">
                <a:pos x="wd2" y="hd2"/>
              </a:cxn>
              <a:cxn ang="16200000">
                <a:pos x="wd2" y="hd2"/>
              </a:cxn>
            </a:cxnLst>
            <a:rect l="0" t="0" r="r" b="b"/>
            <a:pathLst>
              <a:path w="21600" h="20183" fill="norm" stroke="1" extrusionOk="0">
                <a:moveTo>
                  <a:pt x="0" y="17214"/>
                </a:moveTo>
                <a:cubicBezTo>
                  <a:pt x="784" y="6191"/>
                  <a:pt x="5695" y="-1417"/>
                  <a:pt x="10969" y="223"/>
                </a:cubicBezTo>
                <a:cubicBezTo>
                  <a:pt x="14559" y="1339"/>
                  <a:pt x="17546" y="6571"/>
                  <a:pt x="18701" y="13765"/>
                </a:cubicBezTo>
                <a:lnTo>
                  <a:pt x="21600" y="13765"/>
                </a:lnTo>
                <a:lnTo>
                  <a:pt x="17791" y="20183"/>
                </a:lnTo>
                <a:lnTo>
                  <a:pt x="12721" y="13765"/>
                </a:lnTo>
                <a:lnTo>
                  <a:pt x="15530" y="13765"/>
                </a:lnTo>
                <a:cubicBezTo>
                  <a:pt x="13707" y="7341"/>
                  <a:pt x="9551" y="5006"/>
                  <a:pt x="6248" y="8551"/>
                </a:cubicBezTo>
                <a:cubicBezTo>
                  <a:pt x="4406" y="10528"/>
                  <a:pt x="3135" y="14045"/>
                  <a:pt x="2802" y="18086"/>
                </a:cubicBezTo>
                <a:close/>
              </a:path>
            </a:pathLst>
          </a:custGeom>
          <a:ln w="12700">
            <a:solidFill>
              <a:schemeClr val="accent1">
                <a:alpha val="77000"/>
              </a:schemeClr>
            </a:solidFill>
          </a:ln>
          <a:effectLst>
            <a:outerShdw sx="100000" sy="100000" kx="0" ky="0" algn="b" rotWithShape="0" blurRad="76200" dist="38100" dir="5400000">
              <a:srgbClr val="000000">
                <a:alpha val="35000"/>
              </a:srgbClr>
            </a:outerShdw>
          </a:effectLst>
        </p:spPr>
        <p:txBody>
          <a:bodyPr tIns="91439" bIns="91439" anchor="ctr"/>
          <a:lstStyle/>
          <a:p>
            <a:pPr algn="ctr"/>
          </a:p>
        </p:txBody>
      </p:sp>
      <p:sp>
        <p:nvSpPr>
          <p:cNvPr id="301" name="TextBox 21"/>
          <p:cNvSpPr txBox="1"/>
          <p:nvPr/>
        </p:nvSpPr>
        <p:spPr>
          <a:xfrm>
            <a:off x="6048460" y="7255498"/>
            <a:ext cx="2994552" cy="16052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lvl1pPr algn="ctr">
              <a:defRPr sz="4800">
                <a:solidFill>
                  <a:srgbClr val="403152"/>
                </a:solidFill>
              </a:defRPr>
            </a:lvl1pPr>
          </a:lstStyle>
          <a:p>
            <a:pPr/>
            <a:r>
              <a:t>bonding capital</a:t>
            </a:r>
          </a:p>
        </p:txBody>
      </p:sp>
      <p:sp>
        <p:nvSpPr>
          <p:cNvPr id="302" name="TextBox 22"/>
          <p:cNvSpPr txBox="1"/>
          <p:nvPr/>
        </p:nvSpPr>
        <p:spPr>
          <a:xfrm>
            <a:off x="13999161" y="6781993"/>
            <a:ext cx="2994552" cy="16052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algn="ctr">
              <a:defRPr sz="4800">
                <a:solidFill>
                  <a:srgbClr val="403152"/>
                </a:solidFill>
              </a:defRPr>
            </a:pPr>
            <a:r>
              <a:t>bridging</a:t>
            </a:r>
          </a:p>
          <a:p>
            <a:pPr algn="ctr">
              <a:defRPr sz="4800">
                <a:solidFill>
                  <a:srgbClr val="403152"/>
                </a:solidFill>
              </a:defRPr>
            </a:pPr>
            <a:r>
              <a:t>capital</a:t>
            </a:r>
          </a:p>
        </p:txBody>
      </p:sp>
      <p:sp>
        <p:nvSpPr>
          <p:cNvPr id="303" name="Title 3"/>
          <p:cNvSpPr txBox="1"/>
          <p:nvPr/>
        </p:nvSpPr>
        <p:spPr>
          <a:xfrm>
            <a:off x="1338583" y="855124"/>
            <a:ext cx="6016627" cy="2735839"/>
          </a:xfrm>
          <a:prstGeom prst="rect">
            <a:avLst/>
          </a:prstGeom>
          <a:ln w="25400">
            <a:miter lim="400000"/>
          </a:ln>
          <a:extLst>
            <a:ext uri="{C572A759-6A51-4108-AA02-DFA0A04FC94B}">
              <ma14:wrappingTextBoxFlag xmlns:ma14="http://schemas.microsoft.com/office/mac/drawingml/2011/main" val="1"/>
            </a:ext>
          </a:extLst>
        </p:spPr>
        <p:txBody>
          <a:bodyPr tIns="91439" bIns="91439" anchor="b">
            <a:normAutofit fontScale="100000" lnSpcReduction="0"/>
          </a:bodyPr>
          <a:lstStyle>
            <a:lvl1pPr algn="ctr">
              <a:defRPr b="1" sz="7200"/>
            </a:lvl1pPr>
          </a:lstStyle>
          <a:p>
            <a:pPr/>
            <a:r>
              <a:t>Cultivating Community</a:t>
            </a:r>
          </a:p>
        </p:txBody>
      </p:sp>
      <p:sp>
        <p:nvSpPr>
          <p:cNvPr id="304" name="Title 3"/>
          <p:cNvSpPr txBox="1"/>
          <p:nvPr/>
        </p:nvSpPr>
        <p:spPr>
          <a:xfrm>
            <a:off x="7544667" y="815246"/>
            <a:ext cx="12880694" cy="2138687"/>
          </a:xfrm>
          <a:prstGeom prst="rect">
            <a:avLst/>
          </a:prstGeom>
          <a:ln w="25400">
            <a:miter lim="400000"/>
          </a:ln>
          <a:extLst>
            <a:ext uri="{C572A759-6A51-4108-AA02-DFA0A04FC94B}">
              <ma14:wrappingTextBoxFlag xmlns:ma14="http://schemas.microsoft.com/office/mac/drawingml/2011/main" val="1"/>
            </a:ext>
          </a:extLst>
        </p:spPr>
        <p:txBody>
          <a:bodyPr tIns="91439" bIns="91439" anchor="b">
            <a:normAutofit fontScale="100000" lnSpcReduction="0"/>
          </a:bodyPr>
          <a:lstStyle/>
          <a:p>
            <a:pPr algn="ctr">
              <a:defRPr b="1" sz="4800"/>
            </a:pPr>
            <a:r>
              <a:t>Relationships </a:t>
            </a:r>
            <a:r>
              <a:rPr b="0"/>
              <a:t>need tending - </a:t>
            </a:r>
            <a:endParaRPr sz="4000"/>
          </a:p>
          <a:p>
            <a:pPr algn="ctr">
              <a:defRPr sz="4800"/>
            </a:pPr>
            <a:r>
              <a:t>internally</a:t>
            </a:r>
            <a:r>
              <a:rPr b="1"/>
              <a:t> </a:t>
            </a:r>
            <a:r>
              <a:t>and externally</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6" name="Title 3"/>
          <p:cNvSpPr txBox="1"/>
          <p:nvPr>
            <p:ph type="title"/>
          </p:nvPr>
        </p:nvSpPr>
        <p:spPr>
          <a:xfrm>
            <a:off x="7311806" y="2267524"/>
            <a:ext cx="12196036" cy="9616648"/>
          </a:xfrm>
          <a:prstGeom prst="rect">
            <a:avLst/>
          </a:prstGeom>
        </p:spPr>
        <p:txBody>
          <a:bodyPr/>
          <a:lstStyle/>
          <a:p>
            <a:pPr algn="ctr">
              <a:defRPr sz="6400"/>
            </a:pPr>
            <a:r>
              <a:t>Creating Community</a:t>
            </a:r>
          </a:p>
          <a:p>
            <a:pPr algn="ctr">
              <a:defRPr b="0" sz="5100"/>
            </a:pPr>
          </a:p>
          <a:p>
            <a:pPr algn="ctr">
              <a:defRPr b="0" sz="5100"/>
            </a:pPr>
            <a:r>
              <a:rPr b="1"/>
              <a:t>Internal - </a:t>
            </a:r>
            <a:r>
              <a:t>1 minute write down all the relationships to tend that would creating bonding capital. Share your list with a partner and consolidate your answers. As a table name the top 10. </a:t>
            </a:r>
            <a:endParaRPr b="1"/>
          </a:p>
          <a:p>
            <a:pPr algn="ctr">
              <a:defRPr b="0" sz="5100"/>
            </a:pPr>
            <a:r>
              <a:rPr b="1"/>
              <a:t>External - </a:t>
            </a:r>
            <a:r>
              <a:t>repeat with creating bridging capital.</a:t>
            </a:r>
          </a:p>
        </p:txBody>
      </p:sp>
      <p:sp>
        <p:nvSpPr>
          <p:cNvPr id="307" name="Straight Connector 6"/>
          <p:cNvSpPr/>
          <p:nvPr/>
        </p:nvSpPr>
        <p:spPr>
          <a:xfrm flipH="1">
            <a:off x="7180288" y="511115"/>
            <a:ext cx="1" cy="11706227"/>
          </a:xfrm>
          <a:prstGeom prst="line">
            <a:avLst/>
          </a:prstGeom>
          <a:ln w="50800">
            <a:solidFill>
              <a:srgbClr val="558ED5"/>
            </a:solidFill>
          </a:ln>
          <a:effectLst>
            <a:outerShdw sx="100000" sy="100000" kx="0" ky="0" algn="b" rotWithShape="0" blurRad="76200" dist="38100" dir="5400000">
              <a:srgbClr val="000000">
                <a:alpha val="38000"/>
              </a:srgbClr>
            </a:outerShdw>
          </a:effectLst>
        </p:spPr>
        <p:txBody>
          <a:bodyPr tIns="91439" bIns="91439"/>
          <a:lstStyle/>
          <a:p>
            <a:pPr/>
          </a:p>
        </p:txBody>
      </p:sp>
      <p:pic>
        <p:nvPicPr>
          <p:cNvPr id="308" name="Content Placeholder 6" descr="Content Placeholder 6"/>
          <p:cNvPicPr>
            <a:picLocks noChangeAspect="1"/>
          </p:cNvPicPr>
          <p:nvPr/>
        </p:nvPicPr>
        <p:blipFill>
          <a:blip r:embed="rId2">
            <a:extLst/>
          </a:blip>
          <a:stretch>
            <a:fillRect/>
          </a:stretch>
        </p:blipFill>
        <p:spPr>
          <a:xfrm>
            <a:off x="999010" y="2584185"/>
            <a:ext cx="4995864" cy="2910086"/>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10" name="Picture 1" descr="Picture 1"/>
          <p:cNvPicPr>
            <a:picLocks noChangeAspect="1"/>
          </p:cNvPicPr>
          <p:nvPr/>
        </p:nvPicPr>
        <p:blipFill>
          <a:blip r:embed="rId2">
            <a:extLst/>
          </a:blip>
          <a:stretch>
            <a:fillRect/>
          </a:stretch>
        </p:blipFill>
        <p:spPr>
          <a:xfrm>
            <a:off x="11861986" y="4906302"/>
            <a:ext cx="7569201" cy="4292601"/>
          </a:xfrm>
          <a:prstGeom prst="rect">
            <a:avLst/>
          </a:prstGeom>
          <a:ln w="12700">
            <a:miter lim="400000"/>
          </a:ln>
        </p:spPr>
      </p:pic>
      <p:pic>
        <p:nvPicPr>
          <p:cNvPr id="311" name="Picture 3" descr="Picture 3"/>
          <p:cNvPicPr>
            <a:picLocks noChangeAspect="1"/>
          </p:cNvPicPr>
          <p:nvPr/>
        </p:nvPicPr>
        <p:blipFill>
          <a:blip r:embed="rId3">
            <a:extLst/>
          </a:blip>
          <a:stretch>
            <a:fillRect/>
          </a:stretch>
        </p:blipFill>
        <p:spPr>
          <a:xfrm>
            <a:off x="8184758" y="1013917"/>
            <a:ext cx="5080001" cy="2946401"/>
          </a:xfrm>
          <a:prstGeom prst="rect">
            <a:avLst/>
          </a:prstGeom>
          <a:ln w="12700">
            <a:miter lim="400000"/>
          </a:ln>
        </p:spPr>
      </p:pic>
      <p:sp>
        <p:nvSpPr>
          <p:cNvPr id="312" name="Straight Connector 6"/>
          <p:cNvSpPr/>
          <p:nvPr/>
        </p:nvSpPr>
        <p:spPr>
          <a:xfrm flipH="1">
            <a:off x="7040351" y="546099"/>
            <a:ext cx="1" cy="11706228"/>
          </a:xfrm>
          <a:prstGeom prst="line">
            <a:avLst/>
          </a:prstGeom>
          <a:ln w="50800">
            <a:solidFill>
              <a:srgbClr val="558ED5"/>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313" name="Title 3"/>
          <p:cNvSpPr txBox="1"/>
          <p:nvPr>
            <p:ph type="title"/>
          </p:nvPr>
        </p:nvSpPr>
        <p:spPr>
          <a:xfrm>
            <a:off x="11244952" y="2677379"/>
            <a:ext cx="8716473" cy="2663436"/>
          </a:xfrm>
          <a:prstGeom prst="rect">
            <a:avLst/>
          </a:prstGeom>
        </p:spPr>
        <p:txBody>
          <a:bodyPr/>
          <a:lstStyle/>
          <a:p>
            <a:pPr algn="ctr">
              <a:defRPr b="0" sz="5000"/>
            </a:pPr>
            <a:br/>
            <a:r>
              <a:t>Are you risking today for the sake of a vital future?</a:t>
            </a:r>
          </a:p>
        </p:txBody>
      </p:sp>
      <p:sp>
        <p:nvSpPr>
          <p:cNvPr id="314" name="Title 3"/>
          <p:cNvSpPr txBox="1"/>
          <p:nvPr/>
        </p:nvSpPr>
        <p:spPr>
          <a:xfrm>
            <a:off x="638899" y="785154"/>
            <a:ext cx="6016627" cy="3403928"/>
          </a:xfrm>
          <a:prstGeom prst="rect">
            <a:avLst/>
          </a:prstGeom>
          <a:ln w="25400">
            <a:miter lim="400000"/>
          </a:ln>
          <a:extLst>
            <a:ext uri="{C572A759-6A51-4108-AA02-DFA0A04FC94B}">
              <ma14:wrappingTextBoxFlag xmlns:ma14="http://schemas.microsoft.com/office/mac/drawingml/2011/main" val="1"/>
            </a:ext>
          </a:extLst>
        </p:spPr>
        <p:txBody>
          <a:bodyPr tIns="91439" bIns="91439" anchor="b">
            <a:normAutofit fontScale="100000" lnSpcReduction="0"/>
          </a:bodyPr>
          <a:lstStyle>
            <a:lvl1pPr algn="ctr" defTabSz="859536">
              <a:defRPr b="1" sz="7237"/>
            </a:lvl1pPr>
          </a:lstStyle>
          <a:p>
            <a:pPr/>
            <a:r>
              <a:t>Learning Community</a:t>
            </a:r>
          </a:p>
        </p:txBody>
      </p:sp>
      <p:sp>
        <p:nvSpPr>
          <p:cNvPr id="315" name="Title 3"/>
          <p:cNvSpPr txBox="1"/>
          <p:nvPr/>
        </p:nvSpPr>
        <p:spPr>
          <a:xfrm>
            <a:off x="9702554" y="9859798"/>
            <a:ext cx="10980433" cy="2800283"/>
          </a:xfrm>
          <a:prstGeom prst="rect">
            <a:avLst/>
          </a:prstGeom>
          <a:ln w="25400">
            <a:miter lim="400000"/>
          </a:ln>
          <a:extLst>
            <a:ext uri="{C572A759-6A51-4108-AA02-DFA0A04FC94B}">
              <ma14:wrappingTextBoxFlag xmlns:ma14="http://schemas.microsoft.com/office/mac/drawingml/2011/main" val="1"/>
            </a:ext>
          </a:extLst>
        </p:spPr>
        <p:txBody>
          <a:bodyPr tIns="91439" bIns="91439" anchor="b">
            <a:normAutofit fontScale="100000" lnSpcReduction="0"/>
          </a:bodyPr>
          <a:lstStyle/>
          <a:p>
            <a:pPr algn="ctr">
              <a:defRPr sz="5600"/>
            </a:pPr>
            <a:r>
              <a:t>Eye to the Future</a:t>
            </a:r>
            <a:endParaRPr b="1"/>
          </a:p>
          <a:p>
            <a:pPr algn="ctr">
              <a:defRPr sz="5600"/>
            </a:pPr>
            <a:r>
              <a:t>Open posture</a:t>
            </a:r>
            <a:endParaRPr b="1" sz="4000"/>
          </a:p>
          <a:p>
            <a:pPr algn="ctr">
              <a:defRPr sz="5600"/>
            </a:pPr>
            <a:r>
              <a:t>Collective Intelligence</a:t>
            </a:r>
          </a:p>
        </p:txBody>
      </p:sp>
      <p:sp>
        <p:nvSpPr>
          <p:cNvPr id="316" name="Title 3"/>
          <p:cNvSpPr txBox="1"/>
          <p:nvPr/>
        </p:nvSpPr>
        <p:spPr>
          <a:xfrm>
            <a:off x="394009" y="2975100"/>
            <a:ext cx="6016627" cy="2735840"/>
          </a:xfrm>
          <a:prstGeom prst="rect">
            <a:avLst/>
          </a:prstGeom>
          <a:ln w="25400">
            <a:miter lim="400000"/>
          </a:ln>
          <a:extLst>
            <a:ext uri="{C572A759-6A51-4108-AA02-DFA0A04FC94B}">
              <ma14:wrappingTextBoxFlag xmlns:ma14="http://schemas.microsoft.com/office/mac/drawingml/2011/main" val="1"/>
            </a:ext>
          </a:extLst>
        </p:spPr>
        <p:txBody>
          <a:bodyPr tIns="91439" bIns="91439" anchor="b">
            <a:normAutofit fontScale="100000" lnSpcReduction="0"/>
          </a:bodyPr>
          <a:lstStyle/>
          <a:p>
            <a:pPr algn="ctr">
              <a:defRPr sz="4800"/>
            </a:pPr>
            <a:r>
              <a:t>Becoming</a:t>
            </a:r>
            <a:endParaRPr b="1" sz="4000"/>
          </a:p>
          <a:p>
            <a:pPr algn="ctr">
              <a:defRPr b="1" sz="4800"/>
            </a:pPr>
            <a:r>
              <a:t>agile </a:t>
            </a:r>
            <a:r>
              <a:rPr b="0"/>
              <a:t>and</a:t>
            </a:r>
            <a:r>
              <a:t> experimenting</a:t>
            </a:r>
            <a:r>
              <a:rPr b="0"/>
              <a:t>.</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8" name="Title 3"/>
          <p:cNvSpPr txBox="1"/>
          <p:nvPr>
            <p:ph type="title"/>
          </p:nvPr>
        </p:nvSpPr>
        <p:spPr>
          <a:xfrm>
            <a:off x="7311806" y="2267524"/>
            <a:ext cx="14219654" cy="9616648"/>
          </a:xfrm>
          <a:prstGeom prst="rect">
            <a:avLst/>
          </a:prstGeom>
        </p:spPr>
        <p:txBody>
          <a:bodyPr/>
          <a:lstStyle/>
          <a:p>
            <a:pPr algn="ctr" defTabSz="868680">
              <a:defRPr sz="6080"/>
            </a:pPr>
            <a:r>
              <a:t>Learning Community</a:t>
            </a:r>
          </a:p>
          <a:p>
            <a:pPr algn="ctr" defTabSz="868680">
              <a:defRPr b="0" sz="4845"/>
            </a:pPr>
          </a:p>
          <a:p>
            <a:pPr algn="ctr" defTabSz="868680">
              <a:defRPr i="1" sz="4845"/>
            </a:pPr>
            <a:r>
              <a:t>What do you need to learn and why? </a:t>
            </a:r>
          </a:p>
          <a:p>
            <a:pPr algn="ctr" defTabSz="868680">
              <a:defRPr b="0" sz="4845"/>
            </a:pPr>
            <a:r>
              <a:t>Pick one area and develop it further.</a:t>
            </a:r>
          </a:p>
          <a:p>
            <a:pPr algn="ctr" defTabSz="868680">
              <a:defRPr b="0" sz="4845"/>
            </a:pPr>
            <a:r>
              <a:t>How could you learn about it? </a:t>
            </a:r>
          </a:p>
          <a:p>
            <a:pPr algn="ctr" defTabSz="868680">
              <a:defRPr b="0" sz="4845"/>
            </a:pPr>
            <a:r>
              <a:t>Who could help you learn it?</a:t>
            </a:r>
          </a:p>
          <a:p>
            <a:pPr algn="ctr" defTabSz="868680">
              <a:defRPr b="0" sz="4845"/>
            </a:pPr>
            <a:r>
              <a:t> How would you feed the learning into the system?</a:t>
            </a:r>
          </a:p>
          <a:p>
            <a:pPr algn="ctr" defTabSz="868680">
              <a:defRPr b="0" sz="4845"/>
            </a:pPr>
            <a:r>
              <a:t>Who should be apart of this learning?</a:t>
            </a:r>
          </a:p>
          <a:p>
            <a:pPr algn="ctr" defTabSz="868680">
              <a:defRPr b="0" sz="4845"/>
            </a:pPr>
            <a:r>
              <a:t>How would you assess it that learning was helping you cultivate a culture of call?</a:t>
            </a:r>
          </a:p>
          <a:p>
            <a:pPr algn="ctr" defTabSz="868680">
              <a:defRPr b="0" sz="4845"/>
            </a:pPr>
            <a:r>
              <a:t>Think of one experiment you could do to test it.</a:t>
            </a:r>
          </a:p>
        </p:txBody>
      </p:sp>
      <p:sp>
        <p:nvSpPr>
          <p:cNvPr id="319" name="Straight Connector 6"/>
          <p:cNvSpPr/>
          <p:nvPr/>
        </p:nvSpPr>
        <p:spPr>
          <a:xfrm flipH="1">
            <a:off x="7180288" y="511115"/>
            <a:ext cx="1" cy="11706227"/>
          </a:xfrm>
          <a:prstGeom prst="line">
            <a:avLst/>
          </a:prstGeom>
          <a:ln w="50800">
            <a:solidFill>
              <a:srgbClr val="558ED5"/>
            </a:solidFill>
          </a:ln>
          <a:effectLst>
            <a:outerShdw sx="100000" sy="100000" kx="0" ky="0" algn="b" rotWithShape="0" blurRad="76200" dist="38100" dir="5400000">
              <a:srgbClr val="000000">
                <a:alpha val="38000"/>
              </a:srgbClr>
            </a:outerShdw>
          </a:effectLst>
        </p:spPr>
        <p:txBody>
          <a:bodyPr tIns="91439" bIns="91439"/>
          <a:lstStyle/>
          <a:p>
            <a:pPr/>
          </a:p>
        </p:txBody>
      </p:sp>
      <p:pic>
        <p:nvPicPr>
          <p:cNvPr id="320" name="Content Placeholder 6" descr="Content Placeholder 6"/>
          <p:cNvPicPr>
            <a:picLocks noChangeAspect="1"/>
          </p:cNvPicPr>
          <p:nvPr/>
        </p:nvPicPr>
        <p:blipFill>
          <a:blip r:embed="rId2">
            <a:extLst/>
          </a:blip>
          <a:stretch>
            <a:fillRect/>
          </a:stretch>
        </p:blipFill>
        <p:spPr>
          <a:xfrm>
            <a:off x="999010" y="2596885"/>
            <a:ext cx="4995864" cy="2910086"/>
          </a:xfrm>
          <a:prstGeom prst="rect">
            <a:avLst/>
          </a:prstGeom>
          <a:ln w="12700">
            <a:miter lim="400000"/>
          </a:ln>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2" name="Title 3"/>
          <p:cNvSpPr txBox="1"/>
          <p:nvPr>
            <p:ph type="title"/>
          </p:nvPr>
        </p:nvSpPr>
        <p:spPr>
          <a:xfrm>
            <a:off x="7311806" y="2267524"/>
            <a:ext cx="14219654" cy="9616648"/>
          </a:xfrm>
          <a:prstGeom prst="rect">
            <a:avLst/>
          </a:prstGeom>
        </p:spPr>
        <p:txBody>
          <a:bodyPr/>
          <a:lstStyle/>
          <a:p>
            <a:pPr algn="ctr">
              <a:defRPr sz="6400"/>
            </a:pPr>
            <a:r>
              <a:t>Learning Community</a:t>
            </a:r>
          </a:p>
          <a:p>
            <a:pPr algn="ctr">
              <a:defRPr b="0" sz="5100"/>
            </a:pPr>
          </a:p>
          <a:p>
            <a:pPr algn="ctr">
              <a:defRPr i="1" sz="5100"/>
            </a:pPr>
            <a:r>
              <a:t>Name practices that you could embrace that would help you become curious and continual learners about cultivating a culture of call.</a:t>
            </a:r>
          </a:p>
        </p:txBody>
      </p:sp>
      <p:sp>
        <p:nvSpPr>
          <p:cNvPr id="323" name="Straight Connector 6"/>
          <p:cNvSpPr/>
          <p:nvPr/>
        </p:nvSpPr>
        <p:spPr>
          <a:xfrm flipH="1">
            <a:off x="7180288" y="511115"/>
            <a:ext cx="1" cy="11706227"/>
          </a:xfrm>
          <a:prstGeom prst="line">
            <a:avLst/>
          </a:prstGeom>
          <a:ln w="50800">
            <a:solidFill>
              <a:srgbClr val="558ED5"/>
            </a:solidFill>
          </a:ln>
          <a:effectLst>
            <a:outerShdw sx="100000" sy="100000" kx="0" ky="0" algn="b" rotWithShape="0" blurRad="76200" dist="38100" dir="5400000">
              <a:srgbClr val="000000">
                <a:alpha val="38000"/>
              </a:srgbClr>
            </a:outerShdw>
          </a:effectLst>
        </p:spPr>
        <p:txBody>
          <a:bodyPr tIns="91439" bIns="91439"/>
          <a:lstStyle/>
          <a:p>
            <a:pPr/>
          </a:p>
        </p:txBody>
      </p:sp>
      <p:pic>
        <p:nvPicPr>
          <p:cNvPr id="324" name="Content Placeholder 6" descr="Content Placeholder 6"/>
          <p:cNvPicPr>
            <a:picLocks noChangeAspect="1"/>
          </p:cNvPicPr>
          <p:nvPr/>
        </p:nvPicPr>
        <p:blipFill>
          <a:blip r:embed="rId2">
            <a:extLst/>
          </a:blip>
          <a:stretch>
            <a:fillRect/>
          </a:stretch>
        </p:blipFill>
        <p:spPr>
          <a:xfrm>
            <a:off x="999010" y="2596885"/>
            <a:ext cx="4995864" cy="2910086"/>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26" name="Picture 3" descr="Picture 3"/>
          <p:cNvPicPr>
            <a:picLocks noChangeAspect="1"/>
          </p:cNvPicPr>
          <p:nvPr/>
        </p:nvPicPr>
        <p:blipFill>
          <a:blip r:embed="rId2">
            <a:extLst/>
          </a:blip>
          <a:stretch>
            <a:fillRect/>
          </a:stretch>
        </p:blipFill>
        <p:spPr>
          <a:xfrm>
            <a:off x="1753583" y="1056899"/>
            <a:ext cx="18288001" cy="9006869"/>
          </a:xfrm>
          <a:prstGeom prst="rect">
            <a:avLst/>
          </a:prstGeom>
          <a:ln w="12700">
            <a:miter lim="400000"/>
          </a:ln>
        </p:spPr>
      </p:pic>
      <p:sp>
        <p:nvSpPr>
          <p:cNvPr id="327" name="Title 1"/>
          <p:cNvSpPr txBox="1"/>
          <p:nvPr>
            <p:ph type="ctrTitle"/>
          </p:nvPr>
        </p:nvSpPr>
        <p:spPr>
          <a:xfrm>
            <a:off x="2705902" y="4090308"/>
            <a:ext cx="16383364" cy="2940051"/>
          </a:xfrm>
          <a:prstGeom prst="rect">
            <a:avLst/>
          </a:prstGeom>
        </p:spPr>
        <p:txBody>
          <a:bodyPr/>
          <a:lstStyle>
            <a:lvl1pPr>
              <a:defRPr b="1" sz="7400">
                <a:latin typeface="Calibri Light"/>
                <a:ea typeface="Calibri Light"/>
                <a:cs typeface="Calibri Light"/>
                <a:sym typeface="Calibri Light"/>
              </a:defRPr>
            </a:lvl1pPr>
          </a:lstStyle>
          <a:p>
            <a:pPr/>
            <a:r>
              <a:t>Imagining a Shared Future</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9" name="Title 1"/>
          <p:cNvSpPr txBox="1"/>
          <p:nvPr>
            <p:ph type="title"/>
          </p:nvPr>
        </p:nvSpPr>
        <p:spPr>
          <a:xfrm>
            <a:off x="4616069" y="1391560"/>
            <a:ext cx="18346381" cy="1676401"/>
          </a:xfrm>
          <a:prstGeom prst="rect">
            <a:avLst/>
          </a:prstGeom>
        </p:spPr>
        <p:txBody>
          <a:bodyPr/>
          <a:lstStyle>
            <a:lvl1pPr defTabSz="758951">
              <a:defRPr sz="7304">
                <a:latin typeface="Candara"/>
                <a:ea typeface="Candara"/>
                <a:cs typeface="Candara"/>
                <a:sym typeface="Candara"/>
              </a:defRPr>
            </a:lvl1pPr>
          </a:lstStyle>
          <a:p>
            <a:pPr/>
            <a:r>
              <a:t>Looking into the Future in Disruptive Times</a:t>
            </a:r>
          </a:p>
        </p:txBody>
      </p:sp>
      <p:sp>
        <p:nvSpPr>
          <p:cNvPr id="330" name="Content Placeholder 2"/>
          <p:cNvSpPr txBox="1"/>
          <p:nvPr>
            <p:ph type="body" idx="1"/>
          </p:nvPr>
        </p:nvSpPr>
        <p:spPr>
          <a:xfrm>
            <a:off x="4810173" y="3067960"/>
            <a:ext cx="17846989" cy="8382001"/>
          </a:xfrm>
          <a:prstGeom prst="rect">
            <a:avLst/>
          </a:prstGeom>
        </p:spPr>
        <p:txBody>
          <a:bodyPr/>
          <a:lstStyle/>
          <a:p>
            <a:pPr lvl="1" marL="853820" indent="-474344" defTabSz="758951">
              <a:spcBef>
                <a:spcPts val="1400"/>
              </a:spcBef>
              <a:buChar char="•"/>
              <a:defRPr sz="5976"/>
            </a:pPr>
            <a:r>
              <a:rPr b="1"/>
              <a:t>Strategic Planning</a:t>
            </a:r>
            <a:r>
              <a:t> - as we know it - has its limitations in a non-stable environment.</a:t>
            </a:r>
          </a:p>
          <a:p>
            <a:pPr lvl="1" marL="853820" indent="-474344" defTabSz="758951">
              <a:spcBef>
                <a:spcPts val="1400"/>
              </a:spcBef>
              <a:buChar char="•"/>
              <a:defRPr sz="5976"/>
            </a:pPr>
            <a:r>
              <a:rPr b="1"/>
              <a:t>Organizational foresight</a:t>
            </a:r>
            <a:r>
              <a:t> is as important as ever.</a:t>
            </a:r>
          </a:p>
          <a:p>
            <a:pPr lvl="1" marL="853820" indent="-474344" defTabSz="758951">
              <a:spcBef>
                <a:spcPts val="1400"/>
              </a:spcBef>
              <a:buChar char="•"/>
              <a:defRPr sz="5976"/>
            </a:pPr>
            <a:r>
              <a:rPr b="1"/>
              <a:t>Defining and understanding the challenges</a:t>
            </a:r>
            <a:r>
              <a:t> we face is critical, takes time, and needs more of our attention.</a:t>
            </a:r>
          </a:p>
          <a:p>
            <a:pPr lvl="1" marL="853820" indent="-474344" defTabSz="758951">
              <a:spcBef>
                <a:spcPts val="1400"/>
              </a:spcBef>
              <a:buChar char="•"/>
              <a:defRPr sz="5976"/>
            </a:pPr>
            <a:r>
              <a:rPr b="1"/>
              <a:t>Discovering “more than one” way</a:t>
            </a:r>
            <a:r>
              <a:t> forward prepares us to be more nimble in the moment.</a:t>
            </a:r>
          </a:p>
        </p:txBody>
      </p:sp>
      <p:pic>
        <p:nvPicPr>
          <p:cNvPr id="331" name="Picture 3" descr="Picture 3"/>
          <p:cNvPicPr>
            <a:picLocks noChangeAspect="1"/>
          </p:cNvPicPr>
          <p:nvPr/>
        </p:nvPicPr>
        <p:blipFill>
          <a:blip r:embed="rId3">
            <a:extLst/>
          </a:blip>
          <a:srcRect l="25000" t="30662" r="0" b="32987"/>
          <a:stretch>
            <a:fillRect/>
          </a:stretch>
        </p:blipFill>
        <p:spPr>
          <a:xfrm rot="16200000">
            <a:off x="-4970388" y="5220965"/>
            <a:ext cx="13716003" cy="3274075"/>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35" name="Picture 5" descr="Picture 5"/>
          <p:cNvPicPr>
            <a:picLocks noChangeAspect="1"/>
          </p:cNvPicPr>
          <p:nvPr/>
        </p:nvPicPr>
        <p:blipFill>
          <a:blip r:embed="rId3">
            <a:extLst/>
          </a:blip>
          <a:srcRect l="25000" t="30662" r="0" b="32987"/>
          <a:stretch>
            <a:fillRect/>
          </a:stretch>
        </p:blipFill>
        <p:spPr>
          <a:xfrm rot="16200000">
            <a:off x="-5075340" y="5220962"/>
            <a:ext cx="13716002" cy="3274075"/>
          </a:xfrm>
          <a:prstGeom prst="rect">
            <a:avLst/>
          </a:prstGeom>
          <a:ln w="12700">
            <a:miter lim="400000"/>
          </a:ln>
        </p:spPr>
      </p:pic>
      <p:sp>
        <p:nvSpPr>
          <p:cNvPr id="336" name="Title 1"/>
          <p:cNvSpPr txBox="1"/>
          <p:nvPr>
            <p:ph type="title"/>
          </p:nvPr>
        </p:nvSpPr>
        <p:spPr>
          <a:xfrm>
            <a:off x="3962400" y="2835275"/>
            <a:ext cx="16459200" cy="2286001"/>
          </a:xfrm>
          <a:prstGeom prst="rect">
            <a:avLst/>
          </a:prstGeom>
        </p:spPr>
        <p:txBody>
          <a:bodyPr/>
          <a:lstStyle>
            <a:lvl1pPr algn="r">
              <a:defRPr sz="8000">
                <a:solidFill>
                  <a:srgbClr val="403152"/>
                </a:solidFill>
                <a:latin typeface="Candara"/>
                <a:ea typeface="Candara"/>
                <a:cs typeface="Candara"/>
                <a:sym typeface="Candara"/>
              </a:defRPr>
            </a:lvl1pPr>
          </a:lstStyle>
          <a:p>
            <a:pPr/>
            <a:r>
              <a:t>3 Practices for Exploring the Future</a:t>
            </a:r>
          </a:p>
        </p:txBody>
      </p:sp>
      <p:sp>
        <p:nvSpPr>
          <p:cNvPr id="337" name="Content Placeholder 2"/>
          <p:cNvSpPr txBox="1"/>
          <p:nvPr>
            <p:ph type="body" sz="half" idx="1"/>
          </p:nvPr>
        </p:nvSpPr>
        <p:spPr>
          <a:xfrm>
            <a:off x="4305300" y="5361433"/>
            <a:ext cx="18728747" cy="6992493"/>
          </a:xfrm>
          <a:prstGeom prst="rect">
            <a:avLst/>
          </a:prstGeom>
        </p:spPr>
        <p:txBody>
          <a:bodyPr/>
          <a:lstStyle/>
          <a:p>
            <a:pPr lvl="1" marL="0" indent="228600" algn="r">
              <a:spcBef>
                <a:spcPts val="1200"/>
              </a:spcBef>
              <a:buSzTx/>
              <a:buFontTx/>
              <a:buNone/>
            </a:pPr>
            <a:r>
              <a:t>Scenario Planning</a:t>
            </a:r>
            <a:endParaRPr sz="5600"/>
          </a:p>
          <a:p>
            <a:pPr lvl="1" marL="0" indent="228600" algn="r">
              <a:spcBef>
                <a:spcPts val="1200"/>
              </a:spcBef>
              <a:buSzTx/>
              <a:buFontTx/>
              <a:buNone/>
            </a:pPr>
            <a:r>
              <a:t>Trends, Innovations, and  Paradigm Shifts - T.I.P.S</a:t>
            </a:r>
            <a:endParaRPr sz="5600"/>
          </a:p>
          <a:p>
            <a:pPr lvl="1" marL="0" indent="228600" algn="r">
              <a:spcBef>
                <a:spcPts val="1200"/>
              </a:spcBef>
              <a:buSzTx/>
              <a:buFontTx/>
              <a:buNone/>
            </a:pPr>
            <a:r>
              <a:t>Implications Wheel</a:t>
            </a:r>
            <a:endParaRPr sz="5600"/>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41" name="Picture 8" descr="Picture 8"/>
          <p:cNvPicPr>
            <a:picLocks noChangeAspect="1"/>
          </p:cNvPicPr>
          <p:nvPr/>
        </p:nvPicPr>
        <p:blipFill>
          <a:blip r:embed="rId2">
            <a:extLst/>
          </a:blip>
          <a:srcRect l="25000" t="30662" r="0" b="32987"/>
          <a:stretch>
            <a:fillRect/>
          </a:stretch>
        </p:blipFill>
        <p:spPr>
          <a:xfrm rot="16200000">
            <a:off x="-5005372" y="5220962"/>
            <a:ext cx="13716003" cy="3274075"/>
          </a:xfrm>
          <a:prstGeom prst="rect">
            <a:avLst/>
          </a:prstGeom>
          <a:ln w="12700">
            <a:miter lim="400000"/>
          </a:ln>
        </p:spPr>
      </p:pic>
      <p:sp>
        <p:nvSpPr>
          <p:cNvPr id="342" name="Title 1"/>
          <p:cNvSpPr txBox="1"/>
          <p:nvPr>
            <p:ph type="title"/>
          </p:nvPr>
        </p:nvSpPr>
        <p:spPr>
          <a:xfrm>
            <a:off x="3814640" y="11541714"/>
            <a:ext cx="16057687" cy="1971963"/>
          </a:xfrm>
          <a:prstGeom prst="rect">
            <a:avLst/>
          </a:prstGeom>
        </p:spPr>
        <p:txBody>
          <a:bodyPr/>
          <a:lstStyle>
            <a:lvl1pPr>
              <a:defRPr b="0" cap="none" sz="7200">
                <a:latin typeface="Calibri Light"/>
                <a:ea typeface="Calibri Light"/>
                <a:cs typeface="Calibri Light"/>
                <a:sym typeface="Calibri Light"/>
              </a:defRPr>
            </a:lvl1pPr>
          </a:lstStyle>
          <a:p>
            <a:pPr/>
            <a:r>
              <a:t>Scenario Planning</a:t>
            </a:r>
          </a:p>
        </p:txBody>
      </p:sp>
      <p:sp>
        <p:nvSpPr>
          <p:cNvPr id="343" name="Line"/>
          <p:cNvSpPr/>
          <p:nvPr/>
        </p:nvSpPr>
        <p:spPr>
          <a:xfrm flipV="1">
            <a:off x="10706692" y="2022392"/>
            <a:ext cx="1" cy="7960686"/>
          </a:xfrm>
          <a:prstGeom prst="line">
            <a:avLst/>
          </a:prstGeom>
          <a:ln w="50800">
            <a:solidFill>
              <a:schemeClr val="accent1"/>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344" name="Line"/>
          <p:cNvSpPr/>
          <p:nvPr/>
        </p:nvSpPr>
        <p:spPr>
          <a:xfrm flipH="1" flipV="1">
            <a:off x="6585773" y="5736034"/>
            <a:ext cx="8241840" cy="1"/>
          </a:xfrm>
          <a:prstGeom prst="line">
            <a:avLst/>
          </a:prstGeom>
          <a:ln w="50800">
            <a:solidFill>
              <a:schemeClr val="accent1"/>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345" name="Title 1"/>
          <p:cNvSpPr txBox="1"/>
          <p:nvPr/>
        </p:nvSpPr>
        <p:spPr>
          <a:xfrm>
            <a:off x="18678500" y="1033512"/>
            <a:ext cx="4753106" cy="11453779"/>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algn="ctr" defTabSz="822959">
              <a:defRPr sz="5940">
                <a:latin typeface="Calibri Light"/>
                <a:ea typeface="Calibri Light"/>
                <a:cs typeface="Calibri Light"/>
                <a:sym typeface="Calibri Light"/>
              </a:defRPr>
            </a:pPr>
            <a:r>
              <a:t>Take two dimensions of an issue,</a:t>
            </a:r>
          </a:p>
          <a:p>
            <a:pPr algn="ctr" defTabSz="822959">
              <a:defRPr sz="5940">
                <a:latin typeface="Calibri Light"/>
                <a:ea typeface="Calibri Light"/>
                <a:cs typeface="Calibri Light"/>
                <a:sym typeface="Calibri Light"/>
              </a:defRPr>
            </a:pPr>
            <a:r>
              <a:t>Place one on the horizontal axis and the other on the vertical axis.</a:t>
            </a:r>
          </a:p>
          <a:p>
            <a:pPr algn="ctr" defTabSz="822959">
              <a:defRPr sz="5940">
                <a:latin typeface="Calibri Light"/>
                <a:ea typeface="Calibri Light"/>
                <a:cs typeface="Calibri Light"/>
                <a:sym typeface="Calibri Light"/>
              </a:defRPr>
            </a:pPr>
            <a:r>
              <a:t>Then complete the four quadrants.</a:t>
            </a:r>
          </a:p>
        </p:txBody>
      </p:sp>
      <p:sp>
        <p:nvSpPr>
          <p:cNvPr id="346" name="Credential…"/>
          <p:cNvSpPr txBox="1"/>
          <p:nvPr/>
        </p:nvSpPr>
        <p:spPr>
          <a:xfrm>
            <a:off x="3753682" y="5377894"/>
            <a:ext cx="2474437" cy="12496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algn="ctr"/>
            <a:r>
              <a:t>Credential</a:t>
            </a:r>
          </a:p>
          <a:p>
            <a:pPr algn="ctr"/>
            <a:r>
              <a:t>Vetting</a:t>
            </a:r>
          </a:p>
        </p:txBody>
      </p:sp>
      <p:sp>
        <p:nvSpPr>
          <p:cNvPr id="347" name="Traditional…"/>
          <p:cNvSpPr txBox="1"/>
          <p:nvPr/>
        </p:nvSpPr>
        <p:spPr>
          <a:xfrm>
            <a:off x="9508877" y="782025"/>
            <a:ext cx="2671113" cy="12496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algn="ctr"/>
            <a:r>
              <a:t>Traditional </a:t>
            </a:r>
          </a:p>
          <a:p>
            <a:pPr algn="ctr"/>
            <a:r>
              <a:t>methods</a:t>
            </a:r>
          </a:p>
        </p:txBody>
      </p:sp>
      <p:sp>
        <p:nvSpPr>
          <p:cNvPr id="348" name="Innovative…"/>
          <p:cNvSpPr txBox="1"/>
          <p:nvPr/>
        </p:nvSpPr>
        <p:spPr>
          <a:xfrm>
            <a:off x="9587681" y="9973764"/>
            <a:ext cx="2454569" cy="12496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algn="ctr"/>
            <a:r>
              <a:t>Innovative</a:t>
            </a:r>
          </a:p>
          <a:p>
            <a:pPr algn="ctr"/>
            <a:r>
              <a:t>Methods</a:t>
            </a:r>
          </a:p>
        </p:txBody>
      </p:sp>
      <p:sp>
        <p:nvSpPr>
          <p:cNvPr id="349" name="Competency…"/>
          <p:cNvSpPr txBox="1"/>
          <p:nvPr/>
        </p:nvSpPr>
        <p:spPr>
          <a:xfrm>
            <a:off x="15185267" y="5111194"/>
            <a:ext cx="2868014" cy="12496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algn="ctr"/>
            <a:r>
              <a:t>Competency</a:t>
            </a:r>
          </a:p>
          <a:p>
            <a:pPr algn="ctr"/>
            <a:r>
              <a:t>Vetting</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51" name="Picture 8" descr="Picture 8"/>
          <p:cNvPicPr>
            <a:picLocks noChangeAspect="1"/>
          </p:cNvPicPr>
          <p:nvPr/>
        </p:nvPicPr>
        <p:blipFill>
          <a:blip r:embed="rId2">
            <a:extLst/>
          </a:blip>
          <a:srcRect l="25000" t="30662" r="0" b="32987"/>
          <a:stretch>
            <a:fillRect/>
          </a:stretch>
        </p:blipFill>
        <p:spPr>
          <a:xfrm rot="16200000">
            <a:off x="-5005372" y="5220962"/>
            <a:ext cx="13716003" cy="3274075"/>
          </a:xfrm>
          <a:prstGeom prst="rect">
            <a:avLst/>
          </a:prstGeom>
          <a:ln w="12700">
            <a:miter lim="400000"/>
          </a:ln>
        </p:spPr>
      </p:pic>
      <p:sp>
        <p:nvSpPr>
          <p:cNvPr id="352" name="Title 1"/>
          <p:cNvSpPr txBox="1"/>
          <p:nvPr>
            <p:ph type="title"/>
          </p:nvPr>
        </p:nvSpPr>
        <p:spPr>
          <a:xfrm>
            <a:off x="3814640" y="11541714"/>
            <a:ext cx="17659309" cy="1971963"/>
          </a:xfrm>
          <a:prstGeom prst="rect">
            <a:avLst/>
          </a:prstGeom>
        </p:spPr>
        <p:txBody>
          <a:bodyPr/>
          <a:lstStyle>
            <a:lvl1pPr defTabSz="886968">
              <a:defRPr b="0" cap="none" sz="6984">
                <a:latin typeface="Calibri Light"/>
                <a:ea typeface="Calibri Light"/>
                <a:cs typeface="Calibri Light"/>
                <a:sym typeface="Calibri Light"/>
              </a:defRPr>
            </a:lvl1pPr>
          </a:lstStyle>
          <a:p>
            <a:pPr/>
            <a:r>
              <a:t>Trends, Innovation, Paradigm Shifts - T.I.P.S.</a:t>
            </a:r>
          </a:p>
        </p:txBody>
      </p:sp>
      <p:sp>
        <p:nvSpPr>
          <p:cNvPr id="353" name="Oval"/>
          <p:cNvSpPr/>
          <p:nvPr/>
        </p:nvSpPr>
        <p:spPr>
          <a:xfrm>
            <a:off x="10034640" y="4784547"/>
            <a:ext cx="4314721" cy="4146906"/>
          </a:xfrm>
          <a:prstGeom prst="ellipse">
            <a:avLst/>
          </a:prstGeom>
          <a:solidFill>
            <a:srgbClr val="FFFFFF"/>
          </a:solidFill>
          <a:ln w="50800">
            <a:solidFill>
              <a:schemeClr val="accent1"/>
            </a:solidFill>
          </a:ln>
          <a:effectLst>
            <a:outerShdw sx="100000" sy="100000" kx="0" ky="0" algn="b" rotWithShape="0" blurRad="76200" dist="38100" dir="5400000">
              <a:srgbClr val="000000">
                <a:alpha val="35000"/>
              </a:srgbClr>
            </a:outerShdw>
          </a:effectLst>
        </p:spPr>
        <p:txBody>
          <a:bodyPr tIns="91439" bIns="91439" anchor="ctr"/>
          <a:lstStyle/>
          <a:p>
            <a:pPr/>
          </a:p>
        </p:txBody>
      </p:sp>
      <p:sp>
        <p:nvSpPr>
          <p:cNvPr id="354" name="Oval"/>
          <p:cNvSpPr/>
          <p:nvPr/>
        </p:nvSpPr>
        <p:spPr>
          <a:xfrm>
            <a:off x="10766985" y="5525229"/>
            <a:ext cx="2850030" cy="2665543"/>
          </a:xfrm>
          <a:prstGeom prst="ellipse">
            <a:avLst/>
          </a:prstGeom>
          <a:solidFill>
            <a:srgbClr val="FFFFFF"/>
          </a:solidFill>
          <a:ln w="50800">
            <a:solidFill>
              <a:schemeClr val="accent1"/>
            </a:solidFill>
          </a:ln>
          <a:effectLst>
            <a:outerShdw sx="100000" sy="100000" kx="0" ky="0" algn="b" rotWithShape="0" blurRad="76200" dist="38100" dir="5400000">
              <a:srgbClr val="000000">
                <a:alpha val="35000"/>
              </a:srgbClr>
            </a:outerShdw>
          </a:effectLst>
        </p:spPr>
        <p:txBody>
          <a:bodyPr tIns="91439" bIns="91439" anchor="ctr"/>
          <a:lstStyle/>
          <a:p>
            <a:pPr/>
          </a:p>
        </p:txBody>
      </p:sp>
      <p:sp>
        <p:nvSpPr>
          <p:cNvPr id="355" name="Circle"/>
          <p:cNvSpPr/>
          <p:nvPr/>
        </p:nvSpPr>
        <p:spPr>
          <a:xfrm>
            <a:off x="11557000" y="6223000"/>
            <a:ext cx="1270000" cy="1270000"/>
          </a:xfrm>
          <a:prstGeom prst="ellipse">
            <a:avLst/>
          </a:prstGeom>
          <a:solidFill>
            <a:srgbClr val="FFFFFF"/>
          </a:solidFill>
          <a:ln w="50800">
            <a:solidFill>
              <a:schemeClr val="accent1"/>
            </a:solidFill>
          </a:ln>
          <a:effectLst>
            <a:outerShdw sx="100000" sy="100000" kx="0" ky="0" algn="b" rotWithShape="0" blurRad="76200" dist="38100" dir="5400000">
              <a:srgbClr val="000000">
                <a:alpha val="35000"/>
              </a:srgbClr>
            </a:outerShdw>
          </a:effectLst>
        </p:spPr>
        <p:txBody>
          <a:bodyPr tIns="91439" bIns="91439" anchor="ctr"/>
          <a:lstStyle/>
          <a:p>
            <a:pPr/>
          </a:p>
        </p:txBody>
      </p:sp>
      <p:sp>
        <p:nvSpPr>
          <p:cNvPr id="356" name="Line"/>
          <p:cNvSpPr/>
          <p:nvPr/>
        </p:nvSpPr>
        <p:spPr>
          <a:xfrm flipV="1">
            <a:off x="12136293" y="3430420"/>
            <a:ext cx="111413" cy="6855160"/>
          </a:xfrm>
          <a:prstGeom prst="line">
            <a:avLst/>
          </a:prstGeom>
          <a:ln w="50800">
            <a:solidFill>
              <a:schemeClr val="accent1"/>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357" name="Line"/>
          <p:cNvSpPr/>
          <p:nvPr/>
        </p:nvSpPr>
        <p:spPr>
          <a:xfrm flipH="1" flipV="1">
            <a:off x="9612591" y="4662839"/>
            <a:ext cx="5158817" cy="4390322"/>
          </a:xfrm>
          <a:prstGeom prst="line">
            <a:avLst/>
          </a:prstGeom>
          <a:ln w="50800">
            <a:solidFill>
              <a:schemeClr val="accent1"/>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358" name="Line"/>
          <p:cNvSpPr/>
          <p:nvPr/>
        </p:nvSpPr>
        <p:spPr>
          <a:xfrm flipV="1">
            <a:off x="10110612" y="4196565"/>
            <a:ext cx="4588494" cy="4934763"/>
          </a:xfrm>
          <a:prstGeom prst="line">
            <a:avLst/>
          </a:prstGeom>
          <a:ln w="50800">
            <a:solidFill>
              <a:schemeClr val="accent1"/>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359" name="Technology"/>
          <p:cNvSpPr txBox="1"/>
          <p:nvPr/>
        </p:nvSpPr>
        <p:spPr>
          <a:xfrm>
            <a:off x="7169198" y="6499859"/>
            <a:ext cx="2459927" cy="7162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a:r>
              <a:t>Technology</a:t>
            </a:r>
          </a:p>
        </p:txBody>
      </p:sp>
      <p:sp>
        <p:nvSpPr>
          <p:cNvPr id="360" name="Education"/>
          <p:cNvSpPr txBox="1"/>
          <p:nvPr/>
        </p:nvSpPr>
        <p:spPr>
          <a:xfrm>
            <a:off x="14754876" y="6499859"/>
            <a:ext cx="2218378" cy="7162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a:r>
              <a:t>Education</a:t>
            </a:r>
          </a:p>
        </p:txBody>
      </p:sp>
      <p:sp>
        <p:nvSpPr>
          <p:cNvPr id="361" name="Demographics"/>
          <p:cNvSpPr txBox="1"/>
          <p:nvPr/>
        </p:nvSpPr>
        <p:spPr>
          <a:xfrm>
            <a:off x="8905472" y="9520802"/>
            <a:ext cx="3043928" cy="7162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a:r>
              <a:t>Demographics</a:t>
            </a:r>
          </a:p>
        </p:txBody>
      </p:sp>
      <p:sp>
        <p:nvSpPr>
          <p:cNvPr id="362" name="Economics"/>
          <p:cNvSpPr txBox="1"/>
          <p:nvPr/>
        </p:nvSpPr>
        <p:spPr>
          <a:xfrm>
            <a:off x="12434599" y="9530057"/>
            <a:ext cx="2328661" cy="7162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a:r>
              <a:t>Economics</a:t>
            </a:r>
          </a:p>
        </p:txBody>
      </p:sp>
      <p:sp>
        <p:nvSpPr>
          <p:cNvPr id="363" name="Cultural Shifts"/>
          <p:cNvSpPr txBox="1"/>
          <p:nvPr/>
        </p:nvSpPr>
        <p:spPr>
          <a:xfrm>
            <a:off x="9104648" y="3478917"/>
            <a:ext cx="3110677" cy="7162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a:r>
              <a:t>Cultural Shifts</a:t>
            </a:r>
          </a:p>
        </p:txBody>
      </p:sp>
      <p:sp>
        <p:nvSpPr>
          <p:cNvPr id="364" name="Spirituality"/>
          <p:cNvSpPr txBox="1"/>
          <p:nvPr/>
        </p:nvSpPr>
        <p:spPr>
          <a:xfrm>
            <a:off x="12368966" y="3466217"/>
            <a:ext cx="2451890" cy="7162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a:r>
              <a:t>Spirituality</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66" name="Picture 8" descr="Picture 8"/>
          <p:cNvPicPr>
            <a:picLocks noChangeAspect="1"/>
          </p:cNvPicPr>
          <p:nvPr/>
        </p:nvPicPr>
        <p:blipFill>
          <a:blip r:embed="rId2">
            <a:extLst/>
          </a:blip>
          <a:srcRect l="25000" t="30662" r="0" b="32987"/>
          <a:stretch>
            <a:fillRect/>
          </a:stretch>
        </p:blipFill>
        <p:spPr>
          <a:xfrm rot="16200000">
            <a:off x="-5005372" y="5220962"/>
            <a:ext cx="13716003" cy="3274075"/>
          </a:xfrm>
          <a:prstGeom prst="rect">
            <a:avLst/>
          </a:prstGeom>
          <a:ln w="12700">
            <a:miter lim="400000"/>
          </a:ln>
        </p:spPr>
      </p:pic>
      <p:sp>
        <p:nvSpPr>
          <p:cNvPr id="367" name="Title 1"/>
          <p:cNvSpPr txBox="1"/>
          <p:nvPr>
            <p:ph type="title"/>
          </p:nvPr>
        </p:nvSpPr>
        <p:spPr>
          <a:xfrm>
            <a:off x="3814640" y="11540023"/>
            <a:ext cx="17659309" cy="1971963"/>
          </a:xfrm>
          <a:prstGeom prst="rect">
            <a:avLst/>
          </a:prstGeom>
        </p:spPr>
        <p:txBody>
          <a:bodyPr/>
          <a:lstStyle>
            <a:lvl1pPr>
              <a:defRPr b="0" cap="none" sz="7200">
                <a:latin typeface="Calibri Light"/>
                <a:ea typeface="Calibri Light"/>
                <a:cs typeface="Calibri Light"/>
                <a:sym typeface="Calibri Light"/>
              </a:defRPr>
            </a:lvl1pPr>
          </a:lstStyle>
          <a:p>
            <a:pPr/>
            <a:r>
              <a:t>Implications Wheel</a:t>
            </a:r>
          </a:p>
        </p:txBody>
      </p:sp>
      <p:sp>
        <p:nvSpPr>
          <p:cNvPr id="368" name="Oval"/>
          <p:cNvSpPr/>
          <p:nvPr/>
        </p:nvSpPr>
        <p:spPr>
          <a:xfrm>
            <a:off x="4715269" y="6055800"/>
            <a:ext cx="4848592" cy="2775005"/>
          </a:xfrm>
          <a:prstGeom prst="ellipse">
            <a:avLst/>
          </a:prstGeom>
          <a:solidFill>
            <a:srgbClr val="FFFFFF"/>
          </a:solidFill>
          <a:ln w="50800">
            <a:solidFill>
              <a:schemeClr val="accent1"/>
            </a:solidFill>
          </a:ln>
          <a:effectLst>
            <a:outerShdw sx="100000" sy="100000" kx="0" ky="0" algn="b" rotWithShape="0" blurRad="76200" dist="38100" dir="5400000">
              <a:srgbClr val="000000">
                <a:alpha val="35000"/>
              </a:srgbClr>
            </a:outerShdw>
          </a:effectLst>
        </p:spPr>
        <p:txBody>
          <a:bodyPr tIns="91439" bIns="91439" anchor="ctr"/>
          <a:lstStyle/>
          <a:p>
            <a:pPr/>
          </a:p>
        </p:txBody>
      </p:sp>
      <p:sp>
        <p:nvSpPr>
          <p:cNvPr id="369" name="Line"/>
          <p:cNvSpPr/>
          <p:nvPr/>
        </p:nvSpPr>
        <p:spPr>
          <a:xfrm flipV="1">
            <a:off x="7564992" y="3676129"/>
            <a:ext cx="525763" cy="2356559"/>
          </a:xfrm>
          <a:prstGeom prst="line">
            <a:avLst/>
          </a:prstGeom>
          <a:ln w="50800">
            <a:solidFill>
              <a:schemeClr val="accent1"/>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370" name="No longer requiring CPE for ordination"/>
          <p:cNvSpPr txBox="1"/>
          <p:nvPr/>
        </p:nvSpPr>
        <p:spPr>
          <a:xfrm>
            <a:off x="5723076" y="6551762"/>
            <a:ext cx="3274220" cy="17830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a:r>
              <a:t>No longer requiring CPE for ordination</a:t>
            </a:r>
          </a:p>
        </p:txBody>
      </p:sp>
      <p:sp>
        <p:nvSpPr>
          <p:cNvPr id="371" name="Oval"/>
          <p:cNvSpPr/>
          <p:nvPr/>
        </p:nvSpPr>
        <p:spPr>
          <a:xfrm>
            <a:off x="6976306" y="2089646"/>
            <a:ext cx="4848593" cy="2775006"/>
          </a:xfrm>
          <a:prstGeom prst="ellipse">
            <a:avLst/>
          </a:prstGeom>
          <a:solidFill>
            <a:srgbClr val="FFFFFF"/>
          </a:solidFill>
          <a:ln w="50800">
            <a:solidFill>
              <a:schemeClr val="accent1"/>
            </a:solidFill>
          </a:ln>
          <a:effectLst>
            <a:outerShdw sx="100000" sy="100000" kx="0" ky="0" algn="b" rotWithShape="0" blurRad="76200" dist="38100" dir="5400000">
              <a:srgbClr val="000000">
                <a:alpha val="35000"/>
              </a:srgbClr>
            </a:outerShdw>
          </a:effectLst>
        </p:spPr>
        <p:txBody>
          <a:bodyPr tIns="91439" bIns="91439" anchor="ctr"/>
          <a:lstStyle/>
          <a:p>
            <a:pPr/>
          </a:p>
        </p:txBody>
      </p:sp>
      <p:sp>
        <p:nvSpPr>
          <p:cNvPr id="372" name="Oval"/>
          <p:cNvSpPr/>
          <p:nvPr/>
        </p:nvSpPr>
        <p:spPr>
          <a:xfrm>
            <a:off x="838937" y="1761851"/>
            <a:ext cx="4848592" cy="2775006"/>
          </a:xfrm>
          <a:prstGeom prst="ellipse">
            <a:avLst/>
          </a:prstGeom>
          <a:solidFill>
            <a:srgbClr val="FFFFFF"/>
          </a:solidFill>
          <a:ln w="50800">
            <a:solidFill>
              <a:schemeClr val="accent1"/>
            </a:solidFill>
          </a:ln>
          <a:effectLst>
            <a:outerShdw sx="100000" sy="100000" kx="0" ky="0" algn="b" rotWithShape="0" blurRad="76200" dist="38100" dir="5400000">
              <a:srgbClr val="000000">
                <a:alpha val="35000"/>
              </a:srgbClr>
            </a:outerShdw>
          </a:effectLst>
        </p:spPr>
        <p:txBody>
          <a:bodyPr tIns="91439" bIns="91439" anchor="ctr"/>
          <a:lstStyle/>
          <a:p>
            <a:pPr/>
          </a:p>
        </p:txBody>
      </p:sp>
      <p:sp>
        <p:nvSpPr>
          <p:cNvPr id="373" name="Line"/>
          <p:cNvSpPr/>
          <p:nvPr/>
        </p:nvSpPr>
        <p:spPr>
          <a:xfrm flipH="1" flipV="1">
            <a:off x="8357691" y="8630695"/>
            <a:ext cx="2085823" cy="1482500"/>
          </a:xfrm>
          <a:prstGeom prst="line">
            <a:avLst/>
          </a:prstGeom>
          <a:ln w="50800">
            <a:solidFill>
              <a:schemeClr val="accent1"/>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374" name="Line"/>
          <p:cNvSpPr/>
          <p:nvPr/>
        </p:nvSpPr>
        <p:spPr>
          <a:xfrm flipV="1">
            <a:off x="9463294" y="5772648"/>
            <a:ext cx="2189367" cy="1408165"/>
          </a:xfrm>
          <a:prstGeom prst="line">
            <a:avLst/>
          </a:prstGeom>
          <a:ln w="50800">
            <a:solidFill>
              <a:schemeClr val="accent1"/>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375" name="Line"/>
          <p:cNvSpPr/>
          <p:nvPr/>
        </p:nvSpPr>
        <p:spPr>
          <a:xfrm flipH="1" flipV="1">
            <a:off x="3634952" y="4623482"/>
            <a:ext cx="1322526" cy="2235890"/>
          </a:xfrm>
          <a:prstGeom prst="line">
            <a:avLst/>
          </a:prstGeom>
          <a:ln w="50800">
            <a:solidFill>
              <a:schemeClr val="accent1"/>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376" name="Oval"/>
          <p:cNvSpPr/>
          <p:nvPr/>
        </p:nvSpPr>
        <p:spPr>
          <a:xfrm>
            <a:off x="10814718" y="4105794"/>
            <a:ext cx="4848593" cy="2775006"/>
          </a:xfrm>
          <a:prstGeom prst="ellipse">
            <a:avLst/>
          </a:prstGeom>
          <a:solidFill>
            <a:srgbClr val="FFFFFF"/>
          </a:solidFill>
          <a:ln w="50800">
            <a:solidFill>
              <a:schemeClr val="accent1"/>
            </a:solidFill>
          </a:ln>
          <a:effectLst>
            <a:outerShdw sx="100000" sy="100000" kx="0" ky="0" algn="b" rotWithShape="0" blurRad="76200" dist="38100" dir="5400000">
              <a:srgbClr val="000000">
                <a:alpha val="35000"/>
              </a:srgbClr>
            </a:outerShdw>
          </a:effectLst>
        </p:spPr>
        <p:txBody>
          <a:bodyPr tIns="91439" bIns="91439" anchor="ctr"/>
          <a:lstStyle/>
          <a:p>
            <a:pPr/>
          </a:p>
        </p:txBody>
      </p:sp>
      <p:sp>
        <p:nvSpPr>
          <p:cNvPr id="377" name="Oval"/>
          <p:cNvSpPr/>
          <p:nvPr/>
        </p:nvSpPr>
        <p:spPr>
          <a:xfrm>
            <a:off x="10219997" y="8968600"/>
            <a:ext cx="4848593" cy="2775006"/>
          </a:xfrm>
          <a:prstGeom prst="ellipse">
            <a:avLst/>
          </a:prstGeom>
          <a:solidFill>
            <a:srgbClr val="FFFFFF"/>
          </a:solidFill>
          <a:ln w="50800">
            <a:solidFill>
              <a:schemeClr val="accent1"/>
            </a:solidFill>
          </a:ln>
          <a:effectLst>
            <a:outerShdw sx="100000" sy="100000" kx="0" ky="0" algn="b" rotWithShape="0" blurRad="76200" dist="38100" dir="5400000">
              <a:srgbClr val="000000">
                <a:alpha val="35000"/>
              </a:srgbClr>
            </a:outerShdw>
          </a:effectLst>
        </p:spPr>
        <p:txBody>
          <a:bodyPr tIns="91439" bIns="91439" anchor="ctr"/>
          <a:lstStyle/>
          <a:p>
            <a:pPr/>
          </a:p>
        </p:txBody>
      </p:sp>
      <p:sp>
        <p:nvSpPr>
          <p:cNvPr id="378" name="Oval"/>
          <p:cNvSpPr/>
          <p:nvPr/>
        </p:nvSpPr>
        <p:spPr>
          <a:xfrm>
            <a:off x="13694854" y="1370697"/>
            <a:ext cx="3223419" cy="1732281"/>
          </a:xfrm>
          <a:prstGeom prst="ellipse">
            <a:avLst/>
          </a:prstGeom>
          <a:ln w="50800">
            <a:solidFill>
              <a:srgbClr val="8C3A38"/>
            </a:solidFill>
          </a:ln>
          <a:effectLst>
            <a:outerShdw sx="100000" sy="100000" kx="0" ky="0" algn="b" rotWithShape="0" blurRad="76200" dist="38100" dir="5400000">
              <a:srgbClr val="000000">
                <a:alpha val="35000"/>
              </a:srgbClr>
            </a:outerShdw>
          </a:effectLst>
        </p:spPr>
        <p:txBody>
          <a:bodyPr tIns="91439" bIns="91439" anchor="ctr"/>
          <a:lstStyle/>
          <a:p>
            <a:pPr>
              <a:defRPr>
                <a:solidFill>
                  <a:srgbClr val="FFFFFF"/>
                </a:solidFill>
              </a:defRPr>
            </a:pPr>
          </a:p>
        </p:txBody>
      </p:sp>
      <p:sp>
        <p:nvSpPr>
          <p:cNvPr id="379" name="Oval"/>
          <p:cNvSpPr/>
          <p:nvPr/>
        </p:nvSpPr>
        <p:spPr>
          <a:xfrm>
            <a:off x="18387883" y="2165846"/>
            <a:ext cx="2727675" cy="1967016"/>
          </a:xfrm>
          <a:prstGeom prst="ellipse">
            <a:avLst/>
          </a:prstGeom>
          <a:ln w="50800">
            <a:solidFill>
              <a:srgbClr val="8C3A38"/>
            </a:solidFill>
          </a:ln>
          <a:effectLst>
            <a:outerShdw sx="100000" sy="100000" kx="0" ky="0" algn="b" rotWithShape="0" blurRad="76200" dist="38100" dir="5400000">
              <a:srgbClr val="000000">
                <a:alpha val="35000"/>
              </a:srgbClr>
            </a:outerShdw>
          </a:effectLst>
        </p:spPr>
        <p:txBody>
          <a:bodyPr tIns="91439" bIns="91439" anchor="ctr"/>
          <a:lstStyle/>
          <a:p>
            <a:pPr>
              <a:defRPr>
                <a:solidFill>
                  <a:srgbClr val="FFFFFF"/>
                </a:solidFill>
              </a:defRPr>
            </a:pPr>
          </a:p>
        </p:txBody>
      </p:sp>
      <p:sp>
        <p:nvSpPr>
          <p:cNvPr id="380" name="Oval"/>
          <p:cNvSpPr/>
          <p:nvPr/>
        </p:nvSpPr>
        <p:spPr>
          <a:xfrm>
            <a:off x="18877663" y="4796368"/>
            <a:ext cx="2955072" cy="1732281"/>
          </a:xfrm>
          <a:prstGeom prst="ellipse">
            <a:avLst/>
          </a:prstGeom>
          <a:ln w="50800">
            <a:solidFill>
              <a:srgbClr val="8C3A38"/>
            </a:solidFill>
          </a:ln>
          <a:effectLst>
            <a:outerShdw sx="100000" sy="100000" kx="0" ky="0" algn="b" rotWithShape="0" blurRad="76200" dist="38100" dir="5400000">
              <a:srgbClr val="000000">
                <a:alpha val="35000"/>
              </a:srgbClr>
            </a:outerShdw>
          </a:effectLst>
        </p:spPr>
        <p:txBody>
          <a:bodyPr tIns="91439" bIns="91439" anchor="ctr"/>
          <a:lstStyle/>
          <a:p>
            <a:pPr>
              <a:defRPr>
                <a:solidFill>
                  <a:srgbClr val="FFFFFF"/>
                </a:solidFill>
              </a:defRPr>
            </a:pPr>
          </a:p>
        </p:txBody>
      </p:sp>
      <p:sp>
        <p:nvSpPr>
          <p:cNvPr id="381" name="Oval"/>
          <p:cNvSpPr/>
          <p:nvPr/>
        </p:nvSpPr>
        <p:spPr>
          <a:xfrm>
            <a:off x="15979457" y="7333492"/>
            <a:ext cx="3204931" cy="1860992"/>
          </a:xfrm>
          <a:prstGeom prst="ellipse">
            <a:avLst/>
          </a:prstGeom>
          <a:ln w="50800">
            <a:solidFill>
              <a:srgbClr val="8C3A38"/>
            </a:solidFill>
          </a:ln>
          <a:effectLst>
            <a:outerShdw sx="100000" sy="100000" kx="0" ky="0" algn="b" rotWithShape="0" blurRad="76200" dist="38100" dir="5400000">
              <a:srgbClr val="000000">
                <a:alpha val="35000"/>
              </a:srgbClr>
            </a:outerShdw>
          </a:effectLst>
        </p:spPr>
        <p:txBody>
          <a:bodyPr tIns="91439" bIns="91439" anchor="ctr"/>
          <a:lstStyle/>
          <a:p>
            <a:pPr>
              <a:defRPr>
                <a:solidFill>
                  <a:srgbClr val="FFFFFF"/>
                </a:solidFill>
              </a:defRPr>
            </a:pPr>
          </a:p>
        </p:txBody>
      </p:sp>
      <p:sp>
        <p:nvSpPr>
          <p:cNvPr id="382" name="Line"/>
          <p:cNvSpPr/>
          <p:nvPr/>
        </p:nvSpPr>
        <p:spPr>
          <a:xfrm flipV="1">
            <a:off x="15642564" y="3992598"/>
            <a:ext cx="3255732" cy="1251146"/>
          </a:xfrm>
          <a:prstGeom prst="line">
            <a:avLst/>
          </a:prstGeom>
          <a:ln w="50800">
            <a:solidFill>
              <a:schemeClr val="accent2"/>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383" name="Line"/>
          <p:cNvSpPr/>
          <p:nvPr/>
        </p:nvSpPr>
        <p:spPr>
          <a:xfrm>
            <a:off x="15069880" y="6366999"/>
            <a:ext cx="1469580" cy="1469580"/>
          </a:xfrm>
          <a:prstGeom prst="line">
            <a:avLst/>
          </a:prstGeom>
          <a:ln w="50800">
            <a:solidFill>
              <a:schemeClr val="accent2"/>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384" name="Line"/>
          <p:cNvSpPr/>
          <p:nvPr/>
        </p:nvSpPr>
        <p:spPr>
          <a:xfrm>
            <a:off x="15642564" y="5876566"/>
            <a:ext cx="3255731" cy="1"/>
          </a:xfrm>
          <a:prstGeom prst="line">
            <a:avLst/>
          </a:prstGeom>
          <a:ln w="50800">
            <a:solidFill>
              <a:schemeClr val="accent2"/>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385" name="Line"/>
          <p:cNvSpPr/>
          <p:nvPr/>
        </p:nvSpPr>
        <p:spPr>
          <a:xfrm flipV="1">
            <a:off x="14278771" y="2927776"/>
            <a:ext cx="275377" cy="1251146"/>
          </a:xfrm>
          <a:prstGeom prst="line">
            <a:avLst/>
          </a:prstGeom>
          <a:ln w="50800">
            <a:solidFill>
              <a:schemeClr val="accent2"/>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386" name="Oval"/>
          <p:cNvSpPr/>
          <p:nvPr/>
        </p:nvSpPr>
        <p:spPr>
          <a:xfrm>
            <a:off x="19754834" y="7412925"/>
            <a:ext cx="1821501" cy="1319850"/>
          </a:xfrm>
          <a:prstGeom prst="ellipse">
            <a:avLst/>
          </a:prstGeom>
          <a:ln w="50800">
            <a:solidFill>
              <a:srgbClr val="FF40FF"/>
            </a:solidFill>
          </a:ln>
          <a:effectLst>
            <a:outerShdw sx="100000" sy="100000" kx="0" ky="0" algn="b" rotWithShape="0" blurRad="76200" dist="38100" dir="5400000">
              <a:srgbClr val="000000">
                <a:alpha val="35000"/>
              </a:srgbClr>
            </a:outerShdw>
          </a:effectLst>
        </p:spPr>
        <p:txBody>
          <a:bodyPr tIns="91439" bIns="91439" anchor="ctr"/>
          <a:lstStyle/>
          <a:p>
            <a:pPr>
              <a:defRPr>
                <a:solidFill>
                  <a:srgbClr val="FFFFFF"/>
                </a:solidFill>
              </a:defRPr>
            </a:pPr>
          </a:p>
        </p:txBody>
      </p:sp>
      <p:sp>
        <p:nvSpPr>
          <p:cNvPr id="387" name="Oval"/>
          <p:cNvSpPr/>
          <p:nvPr/>
        </p:nvSpPr>
        <p:spPr>
          <a:xfrm>
            <a:off x="21824176" y="7834928"/>
            <a:ext cx="1767348" cy="1319850"/>
          </a:xfrm>
          <a:prstGeom prst="ellipse">
            <a:avLst/>
          </a:prstGeom>
          <a:ln w="50800">
            <a:solidFill>
              <a:srgbClr val="FF40FF"/>
            </a:solidFill>
          </a:ln>
          <a:effectLst>
            <a:outerShdw sx="100000" sy="100000" kx="0" ky="0" algn="b" rotWithShape="0" blurRad="76200" dist="38100" dir="5400000">
              <a:srgbClr val="000000">
                <a:alpha val="35000"/>
              </a:srgbClr>
            </a:outerShdw>
          </a:effectLst>
        </p:spPr>
        <p:txBody>
          <a:bodyPr tIns="91439" bIns="91439" anchor="ctr"/>
          <a:lstStyle/>
          <a:p>
            <a:pPr>
              <a:defRPr>
                <a:solidFill>
                  <a:srgbClr val="FFFFFF"/>
                </a:solidFill>
              </a:defRPr>
            </a:pPr>
          </a:p>
        </p:txBody>
      </p:sp>
      <p:sp>
        <p:nvSpPr>
          <p:cNvPr id="388" name="Oval"/>
          <p:cNvSpPr/>
          <p:nvPr/>
        </p:nvSpPr>
        <p:spPr>
          <a:xfrm>
            <a:off x="22045479" y="5901301"/>
            <a:ext cx="1821501" cy="1319850"/>
          </a:xfrm>
          <a:prstGeom prst="ellipse">
            <a:avLst/>
          </a:prstGeom>
          <a:ln w="50800">
            <a:solidFill>
              <a:srgbClr val="FF40FF"/>
            </a:solidFill>
          </a:ln>
          <a:effectLst>
            <a:outerShdw sx="100000" sy="100000" kx="0" ky="0" algn="b" rotWithShape="0" blurRad="76200" dist="38100" dir="5400000">
              <a:srgbClr val="000000">
                <a:alpha val="35000"/>
              </a:srgbClr>
            </a:outerShdw>
          </a:effectLst>
        </p:spPr>
        <p:txBody>
          <a:bodyPr tIns="91439" bIns="91439" anchor="ctr"/>
          <a:lstStyle/>
          <a:p>
            <a:pPr>
              <a:defRPr>
                <a:solidFill>
                  <a:srgbClr val="FFFFFF"/>
                </a:solidFill>
              </a:defRPr>
            </a:pPr>
          </a:p>
        </p:txBody>
      </p:sp>
      <p:sp>
        <p:nvSpPr>
          <p:cNvPr id="389" name="Oval"/>
          <p:cNvSpPr/>
          <p:nvPr/>
        </p:nvSpPr>
        <p:spPr>
          <a:xfrm>
            <a:off x="22045479" y="3555243"/>
            <a:ext cx="1821501" cy="1732281"/>
          </a:xfrm>
          <a:prstGeom prst="ellipse">
            <a:avLst/>
          </a:prstGeom>
          <a:ln w="50800">
            <a:solidFill>
              <a:srgbClr val="FF40FF"/>
            </a:solidFill>
          </a:ln>
          <a:effectLst>
            <a:outerShdw sx="100000" sy="100000" kx="0" ky="0" algn="b" rotWithShape="0" blurRad="76200" dist="38100" dir="5400000">
              <a:srgbClr val="000000">
                <a:alpha val="35000"/>
              </a:srgbClr>
            </a:outerShdw>
          </a:effectLst>
        </p:spPr>
        <p:txBody>
          <a:bodyPr tIns="91439" bIns="91439" anchor="ctr"/>
          <a:lstStyle/>
          <a:p>
            <a:pPr>
              <a:defRPr>
                <a:solidFill>
                  <a:srgbClr val="FFFFFF"/>
                </a:solidFill>
              </a:defRPr>
            </a:pPr>
          </a:p>
        </p:txBody>
      </p:sp>
      <p:sp>
        <p:nvSpPr>
          <p:cNvPr id="390" name="Line"/>
          <p:cNvSpPr/>
          <p:nvPr/>
        </p:nvSpPr>
        <p:spPr>
          <a:xfrm>
            <a:off x="20783060" y="6366999"/>
            <a:ext cx="1469580" cy="1469580"/>
          </a:xfrm>
          <a:prstGeom prst="line">
            <a:avLst/>
          </a:prstGeom>
          <a:ln w="50800">
            <a:solidFill>
              <a:srgbClr val="FF40FF"/>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391" name="Line"/>
          <p:cNvSpPr/>
          <p:nvPr/>
        </p:nvSpPr>
        <p:spPr>
          <a:xfrm flipV="1">
            <a:off x="21516649" y="4642308"/>
            <a:ext cx="650867" cy="424201"/>
          </a:xfrm>
          <a:prstGeom prst="line">
            <a:avLst/>
          </a:prstGeom>
          <a:ln w="50800">
            <a:solidFill>
              <a:srgbClr val="FF40FF"/>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392" name="Line"/>
          <p:cNvSpPr/>
          <p:nvPr/>
        </p:nvSpPr>
        <p:spPr>
          <a:xfrm>
            <a:off x="20280344" y="6366999"/>
            <a:ext cx="149711" cy="982002"/>
          </a:xfrm>
          <a:prstGeom prst="line">
            <a:avLst/>
          </a:prstGeom>
          <a:ln w="50800">
            <a:solidFill>
              <a:srgbClr val="FF40FF"/>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393" name="Line"/>
          <p:cNvSpPr/>
          <p:nvPr/>
        </p:nvSpPr>
        <p:spPr>
          <a:xfrm>
            <a:off x="21516650" y="6123210"/>
            <a:ext cx="650867" cy="228894"/>
          </a:xfrm>
          <a:prstGeom prst="line">
            <a:avLst/>
          </a:prstGeom>
          <a:ln w="50800">
            <a:solidFill>
              <a:srgbClr val="FF40FF"/>
            </a:solidFill>
          </a:ln>
          <a:effectLst>
            <a:outerShdw sx="100000" sy="100000" kx="0" ky="0" algn="b" rotWithShape="0" blurRad="76200" dist="38100" dir="5400000">
              <a:srgbClr val="000000">
                <a:alpha val="38000"/>
              </a:srgbClr>
            </a:outerShdw>
          </a:effectLst>
        </p:spPr>
        <p:txBody>
          <a:bodyPr tIns="91439" bIns="91439"/>
          <a:lstStyle/>
          <a:p>
            <a:pPr/>
          </a:p>
        </p:txBody>
      </p:sp>
      <p:sp>
        <p:nvSpPr>
          <p:cNvPr id="394" name="Candidates would be less self-aware"/>
          <p:cNvSpPr txBox="1"/>
          <p:nvPr/>
        </p:nvSpPr>
        <p:spPr>
          <a:xfrm>
            <a:off x="11722051" y="4601756"/>
            <a:ext cx="3274219" cy="17830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a:r>
              <a:t>Candidates would be less self-aware</a:t>
            </a:r>
          </a:p>
        </p:txBody>
      </p:sp>
      <p:sp>
        <p:nvSpPr>
          <p:cNvPr id="395" name="Candidates could get into misconduct"/>
          <p:cNvSpPr txBox="1"/>
          <p:nvPr/>
        </p:nvSpPr>
        <p:spPr>
          <a:xfrm>
            <a:off x="18718090" y="4735106"/>
            <a:ext cx="3274219" cy="15163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lvl1pPr algn="ctr">
              <a:defRPr sz="3000"/>
            </a:lvl1pPr>
          </a:lstStyle>
          <a:p>
            <a:pPr/>
            <a:r>
              <a:t>Candidates could get into misconduct</a:t>
            </a:r>
          </a:p>
        </p:txBody>
      </p:sp>
      <p:sp>
        <p:nvSpPr>
          <p:cNvPr id="396" name="Synod could be sued"/>
          <p:cNvSpPr txBox="1"/>
          <p:nvPr/>
        </p:nvSpPr>
        <p:spPr>
          <a:xfrm>
            <a:off x="21798776" y="5876566"/>
            <a:ext cx="2232619" cy="17830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lvl1pPr algn="ctr"/>
          </a:lstStyle>
          <a:p>
            <a:pPr/>
            <a:r>
              <a:t>Synod could be sued</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38100" dir="5400000">
              <a:srgbClr val="000000">
                <a:alpha val="35000"/>
              </a:srgbClr>
            </a:outerShdw>
          </a:effectLst>
        </a:effectStyle>
        <a:effectStyle>
          <a:effectLst>
            <a:outerShdw sx="100000" sy="100000" kx="0" ky="0" algn="b" rotWithShape="0" blurRad="76200" dist="38100" dir="5400000">
              <a:srgbClr val="000000">
                <a:alpha val="35000"/>
              </a:srgbClr>
            </a:outerShdw>
          </a:effectLst>
        </a:effectStyle>
        <a:effectStyle>
          <a:effectLst>
            <a:outerShdw sx="100000" sy="100000" kx="0" ky="0" algn="b" rotWithShape="0" blurRad="76200" dist="381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50800" cap="flat">
          <a:solidFill>
            <a:schemeClr val="accent1"/>
          </a:solidFill>
          <a:prstDash val="solid"/>
          <a:round/>
        </a:ln>
        <a:effectLst>
          <a:outerShdw sx="100000" sy="100000" kx="0" ky="0" algn="b" rotWithShape="0" blurRad="76200" dist="38100" dir="5400000">
            <a:srgbClr val="000000">
              <a:alpha val="35000"/>
            </a:srgbClr>
          </a:outerShdw>
        </a:effectLst>
        <a:sp3d/>
      </a:spPr>
      <a:bodyPr rot="0" spcFirstLastPara="1" vertOverflow="overflow" horzOverflow="overflow" vert="horz" wrap="square" lIns="91439" tIns="91439" rIns="91439" bIns="9143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50800" cap="flat">
          <a:solidFill>
            <a:schemeClr val="accent1"/>
          </a:solidFill>
          <a:prstDash val="solid"/>
          <a:round/>
        </a:ln>
        <a:effectLst>
          <a:outerShdw sx="100000" sy="100000" kx="0" ky="0" algn="b" rotWithShape="0" blurRad="76200" dist="381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38100" dir="5400000">
              <a:srgbClr val="000000">
                <a:alpha val="35000"/>
              </a:srgbClr>
            </a:outerShdw>
          </a:effectLst>
        </a:effectStyle>
        <a:effectStyle>
          <a:effectLst>
            <a:outerShdw sx="100000" sy="100000" kx="0" ky="0" algn="b" rotWithShape="0" blurRad="76200" dist="38100" dir="5400000">
              <a:srgbClr val="000000">
                <a:alpha val="35000"/>
              </a:srgbClr>
            </a:outerShdw>
          </a:effectLst>
        </a:effectStyle>
        <a:effectStyle>
          <a:effectLst>
            <a:outerShdw sx="100000" sy="100000" kx="0" ky="0" algn="b" rotWithShape="0" blurRad="76200" dist="381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50800" cap="flat">
          <a:solidFill>
            <a:schemeClr val="accent1"/>
          </a:solidFill>
          <a:prstDash val="solid"/>
          <a:round/>
        </a:ln>
        <a:effectLst>
          <a:outerShdw sx="100000" sy="100000" kx="0" ky="0" algn="b" rotWithShape="0" blurRad="76200" dist="38100" dir="5400000">
            <a:srgbClr val="000000">
              <a:alpha val="35000"/>
            </a:srgbClr>
          </a:outerShdw>
        </a:effectLst>
        <a:sp3d/>
      </a:spPr>
      <a:bodyPr rot="0" spcFirstLastPara="1" vertOverflow="overflow" horzOverflow="overflow" vert="horz" wrap="square" lIns="91439" tIns="91439" rIns="91439" bIns="9143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50800" cap="flat">
          <a:solidFill>
            <a:schemeClr val="accent1"/>
          </a:solidFill>
          <a:prstDash val="solid"/>
          <a:round/>
        </a:ln>
        <a:effectLst>
          <a:outerShdw sx="100000" sy="100000" kx="0" ky="0" algn="b" rotWithShape="0" blurRad="76200" dist="381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