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6" r:id="rId5"/>
    <p:sldId id="268" r:id="rId6"/>
    <p:sldId id="259" r:id="rId7"/>
    <p:sldId id="264" r:id="rId8"/>
    <p:sldId id="265" r:id="rId9"/>
    <p:sldId id="261" r:id="rId10"/>
    <p:sldId id="262" r:id="rId11"/>
    <p:sldId id="263"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1" d="100"/>
          <a:sy n="61" d="100"/>
        </p:scale>
        <p:origin x="-4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F69941-82FF-B248-A2E6-EDF9C36B42E9}" type="datetimeFigureOut">
              <a:rPr lang="en-US" smtClean="0"/>
              <a:t>9/23/17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3501215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69941-82FF-B248-A2E6-EDF9C36B42E9}" type="datetimeFigureOut">
              <a:rPr lang="en-US" smtClean="0"/>
              <a:t>9/23/17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1362872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F69941-82FF-B248-A2E6-EDF9C36B42E9}" type="datetimeFigureOut">
              <a:rPr lang="en-US" smtClean="0"/>
              <a:t>9/23/17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414437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F69941-82FF-B248-A2E6-EDF9C36B42E9}" type="datetimeFigureOut">
              <a:rPr lang="en-US" smtClean="0"/>
              <a:t>9/23/17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2462236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F69941-82FF-B248-A2E6-EDF9C36B42E9}" type="datetimeFigureOut">
              <a:rPr lang="en-US" smtClean="0"/>
              <a:t>9/23/17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1608098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F69941-82FF-B248-A2E6-EDF9C36B42E9}" type="datetimeFigureOut">
              <a:rPr lang="en-US" smtClean="0"/>
              <a:t>9/23/17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652621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69941-82FF-B248-A2E6-EDF9C36B42E9}" type="datetimeFigureOut">
              <a:rPr lang="en-US" smtClean="0"/>
              <a:t>9/23/17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38196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69941-82FF-B248-A2E6-EDF9C36B42E9}" type="datetimeFigureOut">
              <a:rPr lang="en-US" smtClean="0"/>
              <a:t>9/23/17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2444799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69941-82FF-B248-A2E6-EDF9C36B42E9}" type="datetimeFigureOut">
              <a:rPr lang="en-US" smtClean="0"/>
              <a:t>9/23/17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8318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69941-82FF-B248-A2E6-EDF9C36B42E9}" type="datetimeFigureOut">
              <a:rPr lang="en-US" smtClean="0"/>
              <a:t>9/23/17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3170385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69941-82FF-B248-A2E6-EDF9C36B42E9}" type="datetimeFigureOut">
              <a:rPr lang="en-US" smtClean="0"/>
              <a:t>9/23/17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BBD99-C8BF-5A41-9281-8DA70E2448B5}" type="slidenum">
              <a:rPr lang="en-US" smtClean="0"/>
              <a:t>‹#›</a:t>
            </a:fld>
            <a:endParaRPr lang="en-US"/>
          </a:p>
        </p:txBody>
      </p:sp>
    </p:spTree>
    <p:extLst>
      <p:ext uri="{BB962C8B-B14F-4D97-AF65-F5344CB8AC3E}">
        <p14:creationId xmlns:p14="http://schemas.microsoft.com/office/powerpoint/2010/main" val="24641166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F69941-82FF-B248-A2E6-EDF9C36B42E9}" type="datetimeFigureOut">
              <a:rPr lang="en-US" smtClean="0"/>
              <a:t>9/23/17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0BBD99-C8BF-5A41-9281-8DA70E2448B5}" type="slidenum">
              <a:rPr lang="en-US" smtClean="0"/>
              <a:t>‹#›</a:t>
            </a:fld>
            <a:endParaRPr lang="en-US"/>
          </a:p>
        </p:txBody>
      </p:sp>
    </p:spTree>
    <p:extLst>
      <p:ext uri="{BB962C8B-B14F-4D97-AF65-F5344CB8AC3E}">
        <p14:creationId xmlns:p14="http://schemas.microsoft.com/office/powerpoint/2010/main" val="2678148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youtu.be/9WEe3cIXQbQ" TargetMode="Externa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tergeneration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19" y="586366"/>
            <a:ext cx="7530728" cy="3765364"/>
          </a:xfrm>
          <a:prstGeom prst="rect">
            <a:avLst/>
          </a:prstGeom>
        </p:spPr>
      </p:pic>
      <p:sp>
        <p:nvSpPr>
          <p:cNvPr id="2" name="Title 1"/>
          <p:cNvSpPr>
            <a:spLocks noGrp="1"/>
          </p:cNvSpPr>
          <p:nvPr>
            <p:ph type="ctrTitle"/>
          </p:nvPr>
        </p:nvSpPr>
        <p:spPr>
          <a:xfrm>
            <a:off x="444128" y="1819561"/>
            <a:ext cx="7772400" cy="1470025"/>
          </a:xfrm>
        </p:spPr>
        <p:txBody>
          <a:bodyPr/>
          <a:lstStyle/>
          <a:p>
            <a:r>
              <a:rPr lang="en-US" b="1" dirty="0" smtClean="0">
                <a:solidFill>
                  <a:schemeClr val="bg1"/>
                </a:solidFill>
              </a:rPr>
              <a:t>Leading All Generation</a:t>
            </a:r>
            <a:endParaRPr lang="en-US" b="1" dirty="0">
              <a:solidFill>
                <a:schemeClr val="bg1"/>
              </a:solidFill>
            </a:endParaRPr>
          </a:p>
        </p:txBody>
      </p:sp>
      <p:sp>
        <p:nvSpPr>
          <p:cNvPr id="3" name="Subtitle 2"/>
          <p:cNvSpPr>
            <a:spLocks noGrp="1"/>
          </p:cNvSpPr>
          <p:nvPr>
            <p:ph type="subTitle" idx="1"/>
          </p:nvPr>
        </p:nvSpPr>
        <p:spPr>
          <a:xfrm>
            <a:off x="1371600" y="4592823"/>
            <a:ext cx="6400800" cy="707764"/>
          </a:xfrm>
        </p:spPr>
        <p:txBody>
          <a:bodyPr/>
          <a:lstStyle/>
          <a:p>
            <a:r>
              <a:rPr lang="en-US" dirty="0" smtClean="0"/>
              <a:t>Terri Martinson </a:t>
            </a:r>
            <a:r>
              <a:rPr lang="en-US" dirty="0" smtClean="0"/>
              <a:t>Elton, </a:t>
            </a:r>
            <a:r>
              <a:rPr lang="en-US" dirty="0" err="1" smtClean="0"/>
              <a:t>Phd</a:t>
            </a:r>
            <a:endParaRPr lang="en-US" dirty="0"/>
          </a:p>
        </p:txBody>
      </p:sp>
    </p:spTree>
    <p:extLst>
      <p:ext uri="{BB962C8B-B14F-4D97-AF65-F5344CB8AC3E}">
        <p14:creationId xmlns:p14="http://schemas.microsoft.com/office/powerpoint/2010/main" val="5931519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cture-Engagement.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6714" y="3731727"/>
            <a:ext cx="4318000" cy="1628637"/>
          </a:xfrm>
          <a:prstGeom prst="rect">
            <a:avLst/>
          </a:prstGeom>
        </p:spPr>
      </p:pic>
      <p:pic>
        <p:nvPicPr>
          <p:cNvPr id="4" name="Picture 3" descr="map.png"/>
          <p:cNvPicPr>
            <a:picLocks noChangeAspect="1"/>
          </p:cNvPicPr>
          <p:nvPr/>
        </p:nvPicPr>
        <p:blipFill rotWithShape="1">
          <a:blip r:embed="rId3">
            <a:extLst>
              <a:ext uri="{28A0092B-C50C-407E-A947-70E740481C1C}">
                <a14:useLocalDpi xmlns:a14="http://schemas.microsoft.com/office/drawing/2010/main" val="0"/>
              </a:ext>
            </a:extLst>
          </a:blip>
          <a:srcRect b="40483"/>
          <a:stretch/>
        </p:blipFill>
        <p:spPr>
          <a:xfrm>
            <a:off x="846551" y="249044"/>
            <a:ext cx="7220585" cy="3038314"/>
          </a:xfrm>
          <a:prstGeom prst="rect">
            <a:avLst/>
          </a:prstGeom>
        </p:spPr>
      </p:pic>
      <p:sp>
        <p:nvSpPr>
          <p:cNvPr id="3" name="Content Placeholder 2"/>
          <p:cNvSpPr>
            <a:spLocks noGrp="1"/>
          </p:cNvSpPr>
          <p:nvPr>
            <p:ph idx="1"/>
          </p:nvPr>
        </p:nvSpPr>
        <p:spPr>
          <a:xfrm>
            <a:off x="457200" y="1674908"/>
            <a:ext cx="8229600" cy="4426625"/>
          </a:xfrm>
        </p:spPr>
        <p:txBody>
          <a:bodyPr>
            <a:normAutofit/>
          </a:bodyPr>
          <a:lstStyle/>
          <a:p>
            <a:pPr marL="0" indent="0" algn="ctr">
              <a:buNone/>
            </a:pPr>
            <a:r>
              <a:rPr lang="en-US" dirty="0"/>
              <a:t>Leading on purpose </a:t>
            </a:r>
            <a:r>
              <a:rPr lang="en-US" dirty="0" smtClean="0"/>
              <a:t>and</a:t>
            </a:r>
          </a:p>
          <a:p>
            <a:pPr marL="0" indent="0" algn="ctr">
              <a:buNone/>
            </a:pPr>
            <a:endParaRPr lang="en-US" dirty="0"/>
          </a:p>
          <a:p>
            <a:pPr marL="0" indent="0" algn="ctr">
              <a:buNone/>
            </a:pPr>
            <a:endParaRPr lang="en-US" dirty="0" smtClean="0"/>
          </a:p>
          <a:p>
            <a:pPr marL="0" indent="0" algn="ctr">
              <a:buNone/>
            </a:pPr>
            <a:r>
              <a:rPr lang="en-US" dirty="0" smtClean="0"/>
              <a:t>engaged </a:t>
            </a:r>
            <a:r>
              <a:rPr lang="en-US" dirty="0"/>
              <a:t>and connected </a:t>
            </a:r>
            <a:r>
              <a:rPr lang="en-US" dirty="0" smtClean="0"/>
              <a:t>includes</a:t>
            </a:r>
          </a:p>
          <a:p>
            <a:pPr marL="0" indent="0" algn="ctr">
              <a:buNone/>
            </a:pPr>
            <a:r>
              <a:rPr lang="en-US" dirty="0" smtClean="0"/>
              <a:t> </a:t>
            </a:r>
          </a:p>
          <a:p>
            <a:pPr marL="0" indent="0" algn="ctr">
              <a:buNone/>
            </a:pPr>
            <a:endParaRPr lang="en-US" dirty="0" smtClean="0"/>
          </a:p>
          <a:p>
            <a:pPr marL="0" indent="0" algn="ctr">
              <a:buNone/>
            </a:pPr>
            <a:r>
              <a:rPr lang="en-US" b="1" dirty="0" smtClean="0"/>
              <a:t>being </a:t>
            </a:r>
            <a:r>
              <a:rPr lang="en-US" b="1" dirty="0"/>
              <a:t>attentive to </a:t>
            </a:r>
            <a:r>
              <a:rPr lang="en-US" b="1" i="1" dirty="0"/>
              <a:t>all generations</a:t>
            </a:r>
            <a:r>
              <a:rPr lang="en-US" b="1" dirty="0"/>
              <a:t>.</a:t>
            </a:r>
            <a:r>
              <a:rPr lang="en-US" dirty="0"/>
              <a:t> </a:t>
            </a:r>
          </a:p>
        </p:txBody>
      </p:sp>
    </p:spTree>
    <p:extLst>
      <p:ext uri="{BB962C8B-B14F-4D97-AF65-F5344CB8AC3E}">
        <p14:creationId xmlns:p14="http://schemas.microsoft.com/office/powerpoint/2010/main" val="42622470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Generations United</a:t>
            </a:r>
            <a:endParaRPr lang="en-US" dirty="0"/>
          </a:p>
        </p:txBody>
      </p:sp>
      <p:sp>
        <p:nvSpPr>
          <p:cNvPr id="3" name="Content Placeholder 2"/>
          <p:cNvSpPr>
            <a:spLocks noGrp="1"/>
          </p:cNvSpPr>
          <p:nvPr>
            <p:ph idx="1"/>
          </p:nvPr>
        </p:nvSpPr>
        <p:spPr>
          <a:xfrm>
            <a:off x="1062098" y="5618522"/>
            <a:ext cx="6731156" cy="846468"/>
          </a:xfrm>
        </p:spPr>
        <p:txBody>
          <a:bodyPr>
            <a:normAutofit/>
          </a:bodyPr>
          <a:lstStyle/>
          <a:p>
            <a:pPr marL="0" indent="0" algn="ctr">
              <a:buNone/>
            </a:pPr>
            <a:r>
              <a:rPr lang="en-US" sz="2400" dirty="0" smtClean="0">
                <a:hlinkClick r:id="rId2"/>
              </a:rPr>
              <a:t>https://youtu.be/9WEe3cIXQbQ</a:t>
            </a:r>
            <a:endParaRPr lang="en-US" sz="2400" dirty="0"/>
          </a:p>
        </p:txBody>
      </p:sp>
      <p:sp>
        <p:nvSpPr>
          <p:cNvPr id="4" name="Rectangle 3"/>
          <p:cNvSpPr/>
          <p:nvPr/>
        </p:nvSpPr>
        <p:spPr>
          <a:xfrm>
            <a:off x="3219831" y="1218406"/>
            <a:ext cx="2056973" cy="369332"/>
          </a:xfrm>
          <a:prstGeom prst="rect">
            <a:avLst/>
          </a:prstGeom>
        </p:spPr>
        <p:txBody>
          <a:bodyPr wrap="none">
            <a:spAutoFit/>
          </a:bodyPr>
          <a:lstStyle/>
          <a:p>
            <a:r>
              <a:rPr lang="en-US" dirty="0" smtClean="0"/>
              <a:t>http://</a:t>
            </a:r>
            <a:r>
              <a:rPr lang="en-US" dirty="0" err="1" smtClean="0"/>
              <a:t>www.gu.org</a:t>
            </a:r>
            <a:r>
              <a:rPr lang="en-US" dirty="0" smtClean="0"/>
              <a:t>/</a:t>
            </a:r>
            <a:endParaRPr lang="en-US" dirty="0"/>
          </a:p>
        </p:txBody>
      </p:sp>
      <p:pic>
        <p:nvPicPr>
          <p:cNvPr id="5" name="Picture 4" descr="Screen Shot 2017-09-22 at 9.16.2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098" y="1742604"/>
            <a:ext cx="6731156" cy="3801481"/>
          </a:xfrm>
          <a:prstGeom prst="rect">
            <a:avLst/>
          </a:prstGeom>
        </p:spPr>
      </p:pic>
    </p:spTree>
    <p:extLst>
      <p:ext uri="{BB962C8B-B14F-4D97-AF65-F5344CB8AC3E}">
        <p14:creationId xmlns:p14="http://schemas.microsoft.com/office/powerpoint/2010/main" val="25178467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Deuteronomy 6:4-9</a:t>
            </a:r>
            <a:endParaRPr lang="en-US" dirty="0"/>
          </a:p>
        </p:txBody>
      </p:sp>
      <p:sp>
        <p:nvSpPr>
          <p:cNvPr id="3" name="Content Placeholder 2"/>
          <p:cNvSpPr>
            <a:spLocks noGrp="1"/>
          </p:cNvSpPr>
          <p:nvPr>
            <p:ph idx="1"/>
          </p:nvPr>
        </p:nvSpPr>
        <p:spPr>
          <a:xfrm>
            <a:off x="2191073" y="1600200"/>
            <a:ext cx="6554549" cy="4525963"/>
          </a:xfrm>
        </p:spPr>
        <p:txBody>
          <a:bodyPr>
            <a:normAutofit fontScale="85000" lnSpcReduction="20000"/>
          </a:bodyPr>
          <a:lstStyle/>
          <a:p>
            <a:pPr marL="0" indent="0">
              <a:buNone/>
            </a:pPr>
            <a:r>
              <a:rPr lang="en-US" dirty="0" smtClean="0"/>
              <a:t>Hear O Israel, The LORD is our God, the LORD alone. You shall love the LORD your God with all your heart, and with all your soul, and with all your might. Keep these words that I am commanding you today in your heart. Recite them to your children and talk about them when you are at home and when you are away, when you lie down and when you rise. Bind them as a sign on your hand, fix them as an emblem on your forehead, and write them on the doorposts of your house and on your gates.</a:t>
            </a:r>
            <a:endParaRPr lang="en-US" dirty="0"/>
          </a:p>
        </p:txBody>
      </p:sp>
      <p:pic>
        <p:nvPicPr>
          <p:cNvPr id="4" name="Picture 3" descr="call.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918" y="2689655"/>
            <a:ext cx="1797155" cy="1938598"/>
          </a:xfrm>
          <a:prstGeom prst="rect">
            <a:avLst/>
          </a:prstGeom>
        </p:spPr>
      </p:pic>
    </p:spTree>
    <p:extLst>
      <p:ext uri="{BB962C8B-B14F-4D97-AF65-F5344CB8AC3E}">
        <p14:creationId xmlns:p14="http://schemas.microsoft.com/office/powerpoint/2010/main" val="40944672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urch-is-peop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279" y="744611"/>
            <a:ext cx="2373416" cy="2755616"/>
          </a:xfrm>
          <a:prstGeom prst="rect">
            <a:avLst/>
          </a:prstGeom>
        </p:spPr>
      </p:pic>
      <p:pic>
        <p:nvPicPr>
          <p:cNvPr id="5" name="Picture 4" descr="church03.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273" y="1102412"/>
            <a:ext cx="3186975" cy="5357968"/>
          </a:xfrm>
          <a:prstGeom prst="rect">
            <a:avLst/>
          </a:prstGeom>
        </p:spPr>
      </p:pic>
      <p:pic>
        <p:nvPicPr>
          <p:cNvPr id="6" name="Picture 5" descr="church.home.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4083" y="4088120"/>
            <a:ext cx="3175000" cy="2095500"/>
          </a:xfrm>
          <a:prstGeom prst="rect">
            <a:avLst/>
          </a:prstGeom>
        </p:spPr>
      </p:pic>
      <p:sp>
        <p:nvSpPr>
          <p:cNvPr id="7" name="TextBox 6"/>
          <p:cNvSpPr txBox="1"/>
          <p:nvPr/>
        </p:nvSpPr>
        <p:spPr>
          <a:xfrm>
            <a:off x="2113561" y="944848"/>
            <a:ext cx="1920714" cy="2308324"/>
          </a:xfrm>
          <a:prstGeom prst="rect">
            <a:avLst/>
          </a:prstGeom>
          <a:noFill/>
        </p:spPr>
        <p:txBody>
          <a:bodyPr wrap="square" rtlCol="0">
            <a:spAutoFit/>
          </a:bodyPr>
          <a:lstStyle/>
          <a:p>
            <a:pPr algn="ctr"/>
            <a:r>
              <a:rPr lang="en-US" b="1" dirty="0" smtClean="0"/>
              <a:t>dispenser of  religious services, led by ordained pastor. </a:t>
            </a:r>
          </a:p>
          <a:p>
            <a:pPr algn="ctr"/>
            <a:r>
              <a:rPr lang="en-US" b="1" dirty="0"/>
              <a:t>C</a:t>
            </a:r>
            <a:r>
              <a:rPr lang="en-US" b="1" dirty="0" smtClean="0"/>
              <a:t>enter is worship with various programs to carry out ministry.</a:t>
            </a:r>
            <a:endParaRPr lang="en-US" b="1" dirty="0"/>
          </a:p>
        </p:txBody>
      </p:sp>
      <p:sp>
        <p:nvSpPr>
          <p:cNvPr id="8" name="TextBox 7"/>
          <p:cNvSpPr txBox="1"/>
          <p:nvPr/>
        </p:nvSpPr>
        <p:spPr>
          <a:xfrm>
            <a:off x="270594" y="282946"/>
            <a:ext cx="2784107" cy="584776"/>
          </a:xfrm>
          <a:prstGeom prst="rect">
            <a:avLst/>
          </a:prstGeom>
          <a:noFill/>
        </p:spPr>
        <p:txBody>
          <a:bodyPr wrap="square" rtlCol="0">
            <a:spAutoFit/>
          </a:bodyPr>
          <a:lstStyle/>
          <a:p>
            <a:r>
              <a:rPr lang="en-US" sz="3200" b="1" dirty="0" smtClean="0"/>
              <a:t>Church as</a:t>
            </a:r>
            <a:r>
              <a:rPr lang="mr-IN" sz="3200" b="1" dirty="0" smtClean="0"/>
              <a:t>…</a:t>
            </a:r>
            <a:endParaRPr lang="en-US" sz="3200" b="1" dirty="0"/>
          </a:p>
        </p:txBody>
      </p:sp>
      <p:sp>
        <p:nvSpPr>
          <p:cNvPr id="9" name="TextBox 8"/>
          <p:cNvSpPr txBox="1"/>
          <p:nvPr/>
        </p:nvSpPr>
        <p:spPr>
          <a:xfrm>
            <a:off x="5665488" y="1102412"/>
            <a:ext cx="2631707" cy="923330"/>
          </a:xfrm>
          <a:prstGeom prst="rect">
            <a:avLst/>
          </a:prstGeom>
          <a:noFill/>
        </p:spPr>
        <p:txBody>
          <a:bodyPr wrap="square" rtlCol="0">
            <a:spAutoFit/>
          </a:bodyPr>
          <a:lstStyle/>
          <a:p>
            <a:pPr algn="ctr"/>
            <a:r>
              <a:rPr lang="en-US" b="1" dirty="0" smtClean="0"/>
              <a:t>community of people, gathered for worship and sharing ministry. </a:t>
            </a:r>
            <a:endParaRPr lang="en-US" b="1" dirty="0"/>
          </a:p>
        </p:txBody>
      </p:sp>
      <p:sp>
        <p:nvSpPr>
          <p:cNvPr id="10" name="TextBox 9"/>
          <p:cNvSpPr txBox="1"/>
          <p:nvPr/>
        </p:nvSpPr>
        <p:spPr>
          <a:xfrm>
            <a:off x="4001713" y="4510834"/>
            <a:ext cx="1859147" cy="1754327"/>
          </a:xfrm>
          <a:prstGeom prst="rect">
            <a:avLst/>
          </a:prstGeom>
          <a:noFill/>
        </p:spPr>
        <p:txBody>
          <a:bodyPr wrap="square" rtlCol="0">
            <a:spAutoFit/>
          </a:bodyPr>
          <a:lstStyle/>
          <a:p>
            <a:pPr algn="ctr"/>
            <a:r>
              <a:rPr lang="en-US" b="1" dirty="0"/>
              <a:t>p</a:t>
            </a:r>
            <a:r>
              <a:rPr lang="en-US" b="1" dirty="0" smtClean="0"/>
              <a:t>eople of faith gathered and scattered seeking to discover a Christian way of life. </a:t>
            </a:r>
            <a:endParaRPr lang="en-US" b="1" dirty="0"/>
          </a:p>
        </p:txBody>
      </p:sp>
      <p:sp>
        <p:nvSpPr>
          <p:cNvPr id="11" name="TextBox 10"/>
          <p:cNvSpPr txBox="1"/>
          <p:nvPr/>
        </p:nvSpPr>
        <p:spPr>
          <a:xfrm>
            <a:off x="330274" y="1388686"/>
            <a:ext cx="1346704" cy="369332"/>
          </a:xfrm>
          <a:prstGeom prst="rect">
            <a:avLst/>
          </a:prstGeom>
          <a:noFill/>
        </p:spPr>
        <p:txBody>
          <a:bodyPr wrap="square" rtlCol="0">
            <a:spAutoFit/>
          </a:bodyPr>
          <a:lstStyle/>
          <a:p>
            <a:pPr algn="ctr"/>
            <a:r>
              <a:rPr lang="en-US" b="1" dirty="0" smtClean="0">
                <a:solidFill>
                  <a:srgbClr val="FF0000"/>
                </a:solidFill>
              </a:rPr>
              <a:t>place</a:t>
            </a:r>
            <a:endParaRPr lang="en-US" b="1" dirty="0">
              <a:solidFill>
                <a:srgbClr val="FF0000"/>
              </a:solidFill>
            </a:endParaRPr>
          </a:p>
        </p:txBody>
      </p:sp>
      <p:sp>
        <p:nvSpPr>
          <p:cNvPr id="12" name="TextBox 11"/>
          <p:cNvSpPr txBox="1"/>
          <p:nvPr/>
        </p:nvSpPr>
        <p:spPr>
          <a:xfrm>
            <a:off x="6791100" y="2550453"/>
            <a:ext cx="1346704" cy="369332"/>
          </a:xfrm>
          <a:prstGeom prst="rect">
            <a:avLst/>
          </a:prstGeom>
          <a:noFill/>
        </p:spPr>
        <p:txBody>
          <a:bodyPr wrap="square" rtlCol="0">
            <a:spAutoFit/>
          </a:bodyPr>
          <a:lstStyle/>
          <a:p>
            <a:pPr algn="ctr"/>
            <a:r>
              <a:rPr lang="en-US" b="1" dirty="0" smtClean="0">
                <a:solidFill>
                  <a:srgbClr val="FF0000"/>
                </a:solidFill>
              </a:rPr>
              <a:t>community</a:t>
            </a:r>
            <a:endParaRPr lang="en-US" b="1" dirty="0">
              <a:solidFill>
                <a:srgbClr val="FF0000"/>
              </a:solidFill>
            </a:endParaRPr>
          </a:p>
        </p:txBody>
      </p:sp>
      <p:sp>
        <p:nvSpPr>
          <p:cNvPr id="13" name="TextBox 12"/>
          <p:cNvSpPr txBox="1"/>
          <p:nvPr/>
        </p:nvSpPr>
        <p:spPr>
          <a:xfrm>
            <a:off x="4001713" y="3864503"/>
            <a:ext cx="1346704" cy="369332"/>
          </a:xfrm>
          <a:prstGeom prst="rect">
            <a:avLst/>
          </a:prstGeom>
          <a:noFill/>
        </p:spPr>
        <p:txBody>
          <a:bodyPr wrap="square" rtlCol="0">
            <a:spAutoFit/>
          </a:bodyPr>
          <a:lstStyle/>
          <a:p>
            <a:pPr algn="ctr"/>
            <a:r>
              <a:rPr lang="en-US" b="1" dirty="0" smtClean="0">
                <a:solidFill>
                  <a:srgbClr val="FF0000"/>
                </a:solidFill>
              </a:rPr>
              <a:t>way </a:t>
            </a:r>
            <a:r>
              <a:rPr lang="en-US" b="1" dirty="0" smtClean="0">
                <a:solidFill>
                  <a:srgbClr val="FF0000"/>
                </a:solidFill>
              </a:rPr>
              <a:t>of life</a:t>
            </a:r>
            <a:endParaRPr lang="en-US" b="1" dirty="0">
              <a:solidFill>
                <a:srgbClr val="FF0000"/>
              </a:solidFill>
            </a:endParaRPr>
          </a:p>
        </p:txBody>
      </p:sp>
      <p:sp>
        <p:nvSpPr>
          <p:cNvPr id="14" name="TextBox 13"/>
          <p:cNvSpPr txBox="1"/>
          <p:nvPr/>
        </p:nvSpPr>
        <p:spPr>
          <a:xfrm>
            <a:off x="2872788" y="238642"/>
            <a:ext cx="5886295" cy="523220"/>
          </a:xfrm>
          <a:prstGeom prst="rect">
            <a:avLst/>
          </a:prstGeom>
          <a:noFill/>
        </p:spPr>
        <p:txBody>
          <a:bodyPr wrap="square" rtlCol="0">
            <a:spAutoFit/>
          </a:bodyPr>
          <a:lstStyle/>
          <a:p>
            <a:r>
              <a:rPr lang="en-US" sz="2800" b="1" dirty="0" smtClean="0"/>
              <a:t>What </a:t>
            </a:r>
            <a:r>
              <a:rPr lang="en-US" sz="2800" b="1" dirty="0" smtClean="0"/>
              <a:t>view do you want to live into?</a:t>
            </a:r>
            <a:endParaRPr lang="en-US" sz="2800" b="1" dirty="0"/>
          </a:p>
        </p:txBody>
      </p:sp>
    </p:spTree>
    <p:extLst>
      <p:ext uri="{BB962C8B-B14F-4D97-AF65-F5344CB8AC3E}">
        <p14:creationId xmlns:p14="http://schemas.microsoft.com/office/powerpoint/2010/main" val="3620195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1115"/>
            <a:ext cx="8229600" cy="1742604"/>
          </a:xfrm>
        </p:spPr>
        <p:txBody>
          <a:bodyPr>
            <a:noAutofit/>
          </a:bodyPr>
          <a:lstStyle/>
          <a:p>
            <a:r>
              <a:rPr lang="en-US" sz="3200" dirty="0" smtClean="0"/>
              <a:t>As communities called to pass on faith across the generations, </a:t>
            </a:r>
            <a:r>
              <a:rPr lang="en-US" sz="3200" b="1" i="1" dirty="0" smtClean="0"/>
              <a:t>how might we embrace this call faithfully and with imagination?</a:t>
            </a:r>
            <a:endParaRPr lang="en-US" sz="3200" dirty="0"/>
          </a:p>
        </p:txBody>
      </p:sp>
      <p:sp>
        <p:nvSpPr>
          <p:cNvPr id="3" name="Content Placeholder 2"/>
          <p:cNvSpPr>
            <a:spLocks noGrp="1"/>
          </p:cNvSpPr>
          <p:nvPr>
            <p:ph idx="1"/>
          </p:nvPr>
        </p:nvSpPr>
        <p:spPr>
          <a:xfrm>
            <a:off x="457200" y="4233719"/>
            <a:ext cx="8229600" cy="1942530"/>
          </a:xfrm>
        </p:spPr>
        <p:txBody>
          <a:bodyPr/>
          <a:lstStyle/>
          <a:p>
            <a:pPr marL="0" indent="0" algn="ctr">
              <a:buNone/>
            </a:pPr>
            <a:r>
              <a:rPr lang="en-US" b="1" i="1" dirty="0" smtClean="0">
                <a:solidFill>
                  <a:srgbClr val="FF0000"/>
                </a:solidFill>
              </a:rPr>
              <a:t>Where are opportunities?</a:t>
            </a:r>
          </a:p>
          <a:p>
            <a:pPr marL="0" indent="0" algn="ctr">
              <a:buNone/>
            </a:pPr>
            <a:r>
              <a:rPr lang="en-US" b="1" i="1" dirty="0" smtClean="0">
                <a:solidFill>
                  <a:srgbClr val="FF0000"/>
                </a:solidFill>
              </a:rPr>
              <a:t>What obstacles exist?</a:t>
            </a:r>
          </a:p>
          <a:p>
            <a:pPr marL="0" indent="0" algn="ctr">
              <a:buNone/>
            </a:pPr>
            <a:r>
              <a:rPr lang="en-US" b="1" i="1" dirty="0" smtClean="0">
                <a:solidFill>
                  <a:srgbClr val="FF0000"/>
                </a:solidFill>
              </a:rPr>
              <a:t>What experiments might you engage?</a:t>
            </a:r>
            <a:endParaRPr lang="en-US" b="1" i="1" dirty="0">
              <a:solidFill>
                <a:srgbClr val="FF0000"/>
              </a:solidFill>
            </a:endParaRPr>
          </a:p>
        </p:txBody>
      </p:sp>
      <p:pic>
        <p:nvPicPr>
          <p:cNvPr id="4" name="Picture 3" descr="call.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1138" y="552517"/>
            <a:ext cx="1797155" cy="1938598"/>
          </a:xfrm>
          <a:prstGeom prst="rect">
            <a:avLst/>
          </a:prstGeom>
        </p:spPr>
      </p:pic>
    </p:spTree>
    <p:extLst>
      <p:ext uri="{BB962C8B-B14F-4D97-AF65-F5344CB8AC3E}">
        <p14:creationId xmlns:p14="http://schemas.microsoft.com/office/powerpoint/2010/main" val="40880313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89957" y="3212644"/>
            <a:ext cx="4038600" cy="1143000"/>
          </a:xfrm>
        </p:spPr>
        <p:txBody>
          <a:bodyPr>
            <a:normAutofit fontScale="90000"/>
          </a:bodyPr>
          <a:lstStyle/>
          <a:p>
            <a:r>
              <a:rPr lang="en-US" dirty="0" smtClean="0"/>
              <a:t>Trinity Lutheran, Owatonna, MN</a:t>
            </a:r>
            <a:endParaRPr lang="en-US" dirty="0"/>
          </a:p>
        </p:txBody>
      </p:sp>
      <p:pic>
        <p:nvPicPr>
          <p:cNvPr id="7" name="Content Placeholder 6" descr="IMG_0183.jp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190" b="2216"/>
          <a:stretch/>
        </p:blipFill>
        <p:spPr>
          <a:xfrm>
            <a:off x="457200" y="2390805"/>
            <a:ext cx="4038600" cy="2913794"/>
          </a:xfrm>
          <a:prstGeom prst="rect">
            <a:avLst/>
          </a:prstGeom>
          <a:ln>
            <a:noFill/>
          </a:ln>
          <a:effectLst>
            <a:softEdge rad="112500"/>
          </a:effectLst>
        </p:spPr>
      </p:pic>
      <p:sp>
        <p:nvSpPr>
          <p:cNvPr id="6" name="Content Placeholder 5"/>
          <p:cNvSpPr>
            <a:spLocks noGrp="1"/>
          </p:cNvSpPr>
          <p:nvPr>
            <p:ph sz="half" idx="2"/>
          </p:nvPr>
        </p:nvSpPr>
        <p:spPr>
          <a:xfrm>
            <a:off x="813820" y="728552"/>
            <a:ext cx="3369140" cy="1662253"/>
          </a:xfrm>
        </p:spPr>
        <p:txBody>
          <a:bodyPr/>
          <a:lstStyle/>
          <a:p>
            <a:pPr marL="0" indent="0" algn="ctr">
              <a:buNone/>
            </a:pPr>
            <a:r>
              <a:rPr lang="en-US" dirty="0" smtClean="0"/>
              <a:t>Trinity U intergenerational learning</a:t>
            </a:r>
            <a:endParaRPr lang="en-US" dirty="0"/>
          </a:p>
        </p:txBody>
      </p:sp>
    </p:spTree>
    <p:extLst>
      <p:ext uri="{BB962C8B-B14F-4D97-AF65-F5344CB8AC3E}">
        <p14:creationId xmlns:p14="http://schemas.microsoft.com/office/powerpoint/2010/main" val="18850118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35921" y="5304599"/>
            <a:ext cx="4038600" cy="1143000"/>
          </a:xfrm>
        </p:spPr>
        <p:txBody>
          <a:bodyPr>
            <a:normAutofit fontScale="90000"/>
          </a:bodyPr>
          <a:lstStyle/>
          <a:p>
            <a:r>
              <a:rPr lang="en-US" dirty="0" smtClean="0"/>
              <a:t>Zion Lutheran, Loveland, CO</a:t>
            </a:r>
            <a:endParaRPr lang="en-US" dirty="0"/>
          </a:p>
        </p:txBody>
      </p:sp>
      <p:sp>
        <p:nvSpPr>
          <p:cNvPr id="6" name="Content Placeholder 5"/>
          <p:cNvSpPr>
            <a:spLocks noGrp="1"/>
          </p:cNvSpPr>
          <p:nvPr>
            <p:ph sz="half" idx="2"/>
          </p:nvPr>
        </p:nvSpPr>
        <p:spPr>
          <a:xfrm>
            <a:off x="1253954" y="676149"/>
            <a:ext cx="2796473" cy="1089456"/>
          </a:xfrm>
        </p:spPr>
        <p:txBody>
          <a:bodyPr/>
          <a:lstStyle/>
          <a:p>
            <a:pPr marL="0" indent="0" algn="ctr">
              <a:buNone/>
            </a:pPr>
            <a:r>
              <a:rPr lang="en-US" dirty="0" smtClean="0"/>
              <a:t>Lenten Services</a:t>
            </a:r>
          </a:p>
          <a:p>
            <a:pPr marL="0" indent="0" algn="ctr">
              <a:buNone/>
            </a:pPr>
            <a:r>
              <a:rPr lang="en-US" dirty="0" smtClean="0"/>
              <a:t>Mentoring</a:t>
            </a:r>
            <a:endParaRPr lang="en-US" dirty="0"/>
          </a:p>
        </p:txBody>
      </p:sp>
      <p:pic>
        <p:nvPicPr>
          <p:cNvPr id="3" name="Content Placeholder 2" descr="intergen.jpg"/>
          <p:cNvPicPr>
            <a:picLocks noGrp="1" noChangeAspect="1"/>
          </p:cNvPicPr>
          <p:nvPr>
            <p:ph sz="half" idx="1"/>
          </p:nvPr>
        </p:nvPicPr>
        <p:blipFill>
          <a:blip r:embed="rId2">
            <a:extLst>
              <a:ext uri="{28A0092B-C50C-407E-A947-70E740481C1C}">
                <a14:useLocalDpi xmlns:a14="http://schemas.microsoft.com/office/drawing/2010/main" val="0"/>
              </a:ext>
            </a:extLst>
          </a:blip>
          <a:srcRect l="16673" r="16673"/>
          <a:stretch>
            <a:fillRect/>
          </a:stretch>
        </p:blipFill>
        <p:spPr>
          <a:xfrm>
            <a:off x="1276337" y="1840317"/>
            <a:ext cx="2630223" cy="2947628"/>
          </a:xfrm>
          <a:prstGeom prst="rect">
            <a:avLst/>
          </a:prstGeom>
          <a:ln>
            <a:noFill/>
          </a:ln>
          <a:effectLst>
            <a:softEdge rad="112500"/>
          </a:effectLst>
        </p:spPr>
      </p:pic>
      <p:pic>
        <p:nvPicPr>
          <p:cNvPr id="5" name="Picture 4" descr="unnamed-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800669"/>
            <a:ext cx="3946115" cy="2947628"/>
          </a:xfrm>
          <a:prstGeom prst="rect">
            <a:avLst/>
          </a:prstGeom>
          <a:ln>
            <a:noFill/>
          </a:ln>
          <a:effectLst>
            <a:softEdge rad="112500"/>
          </a:effectLst>
        </p:spPr>
      </p:pic>
      <p:sp>
        <p:nvSpPr>
          <p:cNvPr id="8" name="Content Placeholder 5"/>
          <p:cNvSpPr txBox="1">
            <a:spLocks/>
          </p:cNvSpPr>
          <p:nvPr/>
        </p:nvSpPr>
        <p:spPr>
          <a:xfrm>
            <a:off x="5168553" y="3888224"/>
            <a:ext cx="2796473" cy="108945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Arial"/>
              <a:buNone/>
            </a:pPr>
            <a:r>
              <a:rPr lang="en-US" dirty="0" smtClean="0"/>
              <a:t>Faith 5</a:t>
            </a:r>
          </a:p>
          <a:p>
            <a:pPr marL="0" indent="0" algn="ctr">
              <a:buFont typeface="Arial"/>
              <a:buNone/>
            </a:pPr>
            <a:r>
              <a:rPr lang="en-US" dirty="0" smtClean="0"/>
              <a:t>Worship</a:t>
            </a:r>
          </a:p>
        </p:txBody>
      </p:sp>
    </p:spTree>
    <p:extLst>
      <p:ext uri="{BB962C8B-B14F-4D97-AF65-F5344CB8AC3E}">
        <p14:creationId xmlns:p14="http://schemas.microsoft.com/office/powerpoint/2010/main" val="14576316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solidFill>
                  <a:srgbClr val="660066"/>
                </a:solidFill>
              </a:rPr>
              <a:t>Practices</a:t>
            </a:r>
            <a:r>
              <a:rPr lang="en-US" dirty="0" smtClean="0">
                <a:solidFill>
                  <a:srgbClr val="660066"/>
                </a:solidFill>
              </a:rPr>
              <a:t> </a:t>
            </a:r>
            <a:r>
              <a:rPr lang="mr-IN" dirty="0" smtClean="0">
                <a:solidFill>
                  <a:srgbClr val="660066"/>
                </a:solidFill>
              </a:rPr>
              <a:t>–</a:t>
            </a:r>
            <a:r>
              <a:rPr lang="en-US" dirty="0" smtClean="0">
                <a:solidFill>
                  <a:srgbClr val="660066"/>
                </a:solidFill>
              </a:rPr>
              <a:t> current and imaged</a:t>
            </a:r>
            <a:endParaRPr lang="en-US" dirty="0">
              <a:solidFill>
                <a:srgbClr val="660066"/>
              </a:solidFill>
            </a:endParaRPr>
          </a:p>
        </p:txBody>
      </p:sp>
      <p:sp>
        <p:nvSpPr>
          <p:cNvPr id="6" name="Content Placeholder 5"/>
          <p:cNvSpPr>
            <a:spLocks noGrp="1"/>
          </p:cNvSpPr>
          <p:nvPr>
            <p:ph idx="1"/>
          </p:nvPr>
        </p:nvSpPr>
        <p:spPr>
          <a:xfrm>
            <a:off x="457200" y="1600200"/>
            <a:ext cx="4714391" cy="2932368"/>
          </a:xfrm>
        </p:spPr>
        <p:txBody>
          <a:bodyPr>
            <a:normAutofit fontScale="92500" lnSpcReduction="20000"/>
          </a:bodyPr>
          <a:lstStyle/>
          <a:p>
            <a:r>
              <a:rPr lang="en-US" b="1" dirty="0" smtClean="0"/>
              <a:t>Fostering Christian Communities and Relationships</a:t>
            </a:r>
          </a:p>
          <a:p>
            <a:pPr lvl="1"/>
            <a:r>
              <a:rPr lang="en-US" dirty="0" smtClean="0"/>
              <a:t>Congregation-wide</a:t>
            </a:r>
          </a:p>
          <a:p>
            <a:pPr lvl="1"/>
            <a:r>
              <a:rPr lang="en-US" dirty="0" smtClean="0"/>
              <a:t>With Peers</a:t>
            </a:r>
          </a:p>
          <a:p>
            <a:pPr lvl="1"/>
            <a:r>
              <a:rPr lang="en-US" dirty="0" smtClean="0"/>
              <a:t>One-to-One</a:t>
            </a:r>
          </a:p>
          <a:p>
            <a:pPr lvl="1"/>
            <a:r>
              <a:rPr lang="en-US" dirty="0" smtClean="0"/>
              <a:t>Within households</a:t>
            </a:r>
          </a:p>
          <a:p>
            <a:pPr lvl="1"/>
            <a:endParaRPr lang="en-US" dirty="0" smtClean="0"/>
          </a:p>
        </p:txBody>
      </p:sp>
      <p:pic>
        <p:nvPicPr>
          <p:cNvPr id="7" name="Picture 6" descr="mentor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585" y="1537798"/>
            <a:ext cx="3264594" cy="2176396"/>
          </a:xfrm>
          <a:prstGeom prst="rect">
            <a:avLst/>
          </a:prstGeom>
        </p:spPr>
      </p:pic>
      <p:pic>
        <p:nvPicPr>
          <p:cNvPr id="9" name="Picture 8" descr="1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585" y="3681536"/>
            <a:ext cx="3264594" cy="2448446"/>
          </a:xfrm>
          <a:prstGeom prst="rect">
            <a:avLst/>
          </a:prstGeom>
        </p:spPr>
      </p:pic>
      <p:sp>
        <p:nvSpPr>
          <p:cNvPr id="8" name="Content Placeholder 2"/>
          <p:cNvSpPr txBox="1">
            <a:spLocks/>
          </p:cNvSpPr>
          <p:nvPr/>
        </p:nvSpPr>
        <p:spPr>
          <a:xfrm>
            <a:off x="457200" y="4706897"/>
            <a:ext cx="4373123" cy="14693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b="1" i="1" dirty="0" smtClean="0">
                <a:solidFill>
                  <a:srgbClr val="FF0000"/>
                </a:solidFill>
              </a:rPr>
              <a:t>What do you do well?</a:t>
            </a:r>
          </a:p>
          <a:p>
            <a:pPr marL="0" indent="0" algn="ctr">
              <a:buFont typeface="Arial"/>
              <a:buNone/>
            </a:pPr>
            <a:r>
              <a:rPr lang="en-US" b="1" i="1" dirty="0" smtClean="0">
                <a:solidFill>
                  <a:srgbClr val="FF0000"/>
                </a:solidFill>
              </a:rPr>
              <a:t>What could you try?</a:t>
            </a:r>
            <a:endParaRPr lang="en-US" b="1" i="1" dirty="0">
              <a:solidFill>
                <a:srgbClr val="FF0000"/>
              </a:solidFill>
            </a:endParaRPr>
          </a:p>
        </p:txBody>
      </p:sp>
    </p:spTree>
    <p:extLst>
      <p:ext uri="{BB962C8B-B14F-4D97-AF65-F5344CB8AC3E}">
        <p14:creationId xmlns:p14="http://schemas.microsoft.com/office/powerpoint/2010/main" val="4010887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200"/>
            <a:ext cx="4714391" cy="4876800"/>
          </a:xfrm>
        </p:spPr>
        <p:txBody>
          <a:bodyPr/>
          <a:lstStyle/>
          <a:p>
            <a:r>
              <a:rPr lang="en-US" b="1" dirty="0" smtClean="0"/>
              <a:t>Foster Christian practices </a:t>
            </a:r>
          </a:p>
          <a:p>
            <a:pPr lvl="1"/>
            <a:r>
              <a:rPr lang="en-US" sz="2400" dirty="0" smtClean="0"/>
              <a:t>Engaging Scripture</a:t>
            </a:r>
          </a:p>
          <a:p>
            <a:pPr lvl="1"/>
            <a:r>
              <a:rPr lang="en-US" sz="2400" dirty="0" smtClean="0"/>
              <a:t>Prayer</a:t>
            </a:r>
          </a:p>
          <a:p>
            <a:pPr lvl="1"/>
            <a:r>
              <a:rPr lang="en-US" sz="2400" dirty="0" smtClean="0"/>
              <a:t>Worship</a:t>
            </a:r>
          </a:p>
          <a:p>
            <a:pPr lvl="1"/>
            <a:r>
              <a:rPr lang="en-US" sz="2400" dirty="0" smtClean="0"/>
              <a:t>Learning about and talking about faith</a:t>
            </a:r>
          </a:p>
          <a:p>
            <a:pPr lvl="1"/>
            <a:r>
              <a:rPr lang="en-US" sz="2400" dirty="0" smtClean="0"/>
              <a:t>Service</a:t>
            </a:r>
          </a:p>
          <a:p>
            <a:pPr lvl="1"/>
            <a:endParaRPr lang="en-US" dirty="0" smtClean="0"/>
          </a:p>
          <a:p>
            <a:pPr lvl="1"/>
            <a:endParaRPr lang="en-US" dirty="0" smtClean="0"/>
          </a:p>
        </p:txBody>
      </p:sp>
      <p:pic>
        <p:nvPicPr>
          <p:cNvPr id="8" name="Picture 7" descr="worship-servi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586" y="3903492"/>
            <a:ext cx="3264594" cy="2448445"/>
          </a:xfrm>
          <a:prstGeom prst="rect">
            <a:avLst/>
          </a:prstGeom>
        </p:spPr>
      </p:pic>
      <p:pic>
        <p:nvPicPr>
          <p:cNvPr id="2" name="Picture 1" descr="acl20140917-140606-63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587" y="1499787"/>
            <a:ext cx="3264594" cy="2409271"/>
          </a:xfrm>
          <a:prstGeom prst="rect">
            <a:avLst/>
          </a:prstGeom>
        </p:spPr>
      </p:pic>
      <p:sp>
        <p:nvSpPr>
          <p:cNvPr id="7" name="Title 4"/>
          <p:cNvSpPr txBox="1">
            <a:spLocks/>
          </p:cNvSpPr>
          <p:nvPr/>
        </p:nvSpPr>
        <p:spPr>
          <a:xfrm>
            <a:off x="609600" y="32742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660066"/>
                </a:solidFill>
              </a:rPr>
              <a:t>Practices</a:t>
            </a:r>
            <a:r>
              <a:rPr lang="en-US" dirty="0" smtClean="0">
                <a:solidFill>
                  <a:srgbClr val="660066"/>
                </a:solidFill>
              </a:rPr>
              <a:t> </a:t>
            </a:r>
            <a:r>
              <a:rPr lang="mr-IN" dirty="0" smtClean="0">
                <a:solidFill>
                  <a:srgbClr val="660066"/>
                </a:solidFill>
              </a:rPr>
              <a:t>–</a:t>
            </a:r>
            <a:r>
              <a:rPr lang="en-US" dirty="0" smtClean="0">
                <a:solidFill>
                  <a:srgbClr val="660066"/>
                </a:solidFill>
              </a:rPr>
              <a:t> current and imaged</a:t>
            </a:r>
            <a:endParaRPr lang="en-US" dirty="0">
              <a:solidFill>
                <a:srgbClr val="660066"/>
              </a:solidFill>
            </a:endParaRPr>
          </a:p>
        </p:txBody>
      </p:sp>
      <p:sp>
        <p:nvSpPr>
          <p:cNvPr id="9" name="Content Placeholder 2"/>
          <p:cNvSpPr txBox="1">
            <a:spLocks/>
          </p:cNvSpPr>
          <p:nvPr/>
        </p:nvSpPr>
        <p:spPr>
          <a:xfrm>
            <a:off x="457200" y="5180073"/>
            <a:ext cx="4373123" cy="14693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b="1" i="1" dirty="0" smtClean="0">
                <a:solidFill>
                  <a:srgbClr val="FF0000"/>
                </a:solidFill>
              </a:rPr>
              <a:t>What do you do well?</a:t>
            </a:r>
          </a:p>
          <a:p>
            <a:pPr marL="0" indent="0" algn="ctr">
              <a:buFont typeface="Arial"/>
              <a:buNone/>
            </a:pPr>
            <a:r>
              <a:rPr lang="en-US" b="1" i="1" dirty="0" smtClean="0">
                <a:solidFill>
                  <a:srgbClr val="FF0000"/>
                </a:solidFill>
              </a:rPr>
              <a:t>What could you try?</a:t>
            </a:r>
            <a:endParaRPr lang="en-US" b="1" i="1" dirty="0">
              <a:solidFill>
                <a:srgbClr val="FF0000"/>
              </a:solidFill>
            </a:endParaRPr>
          </a:p>
        </p:txBody>
      </p:sp>
    </p:spTree>
    <p:extLst>
      <p:ext uri="{BB962C8B-B14F-4D97-AF65-F5344CB8AC3E}">
        <p14:creationId xmlns:p14="http://schemas.microsoft.com/office/powerpoint/2010/main" val="1833845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200"/>
            <a:ext cx="4714391" cy="4876800"/>
          </a:xfrm>
        </p:spPr>
        <p:txBody>
          <a:bodyPr/>
          <a:lstStyle/>
          <a:p>
            <a:r>
              <a:rPr lang="en-US" b="1" dirty="0" smtClean="0"/>
              <a:t>Empower and Equip</a:t>
            </a:r>
          </a:p>
          <a:p>
            <a:pPr lvl="1"/>
            <a:r>
              <a:rPr lang="en-US" dirty="0" smtClean="0"/>
              <a:t>Active participation</a:t>
            </a:r>
          </a:p>
          <a:p>
            <a:pPr lvl="1"/>
            <a:r>
              <a:rPr lang="en-US" dirty="0" smtClean="0"/>
              <a:t>Discover gifts and explore passions</a:t>
            </a:r>
          </a:p>
          <a:p>
            <a:pPr lvl="1"/>
            <a:r>
              <a:rPr lang="en-US" dirty="0" smtClean="0"/>
              <a:t>Opportunities to lead</a:t>
            </a:r>
          </a:p>
          <a:p>
            <a:pPr lvl="1"/>
            <a:r>
              <a:rPr lang="en-US" dirty="0" smtClean="0"/>
              <a:t>Places to exercise one’s voice</a:t>
            </a:r>
          </a:p>
          <a:p>
            <a:pPr lvl="1"/>
            <a:endParaRPr lang="en-US" dirty="0" smtClean="0"/>
          </a:p>
          <a:p>
            <a:pPr lvl="1"/>
            <a:endParaRPr lang="en-US" dirty="0" smtClean="0"/>
          </a:p>
        </p:txBody>
      </p:sp>
      <p:pic>
        <p:nvPicPr>
          <p:cNvPr id="3" name="Picture 2" descr="dream-19416870.jpg"/>
          <p:cNvPicPr>
            <a:picLocks noChangeAspect="1"/>
          </p:cNvPicPr>
          <p:nvPr/>
        </p:nvPicPr>
        <p:blipFill rotWithShape="1">
          <a:blip r:embed="rId2">
            <a:extLst>
              <a:ext uri="{28A0092B-C50C-407E-A947-70E740481C1C}">
                <a14:useLocalDpi xmlns:a14="http://schemas.microsoft.com/office/drawing/2010/main" val="0"/>
              </a:ext>
            </a:extLst>
          </a:blip>
          <a:srcRect l="8171" r="9407" b="21241"/>
          <a:stretch/>
        </p:blipFill>
        <p:spPr>
          <a:xfrm>
            <a:off x="4979719" y="3916485"/>
            <a:ext cx="4005870" cy="2726592"/>
          </a:xfrm>
          <a:prstGeom prst="rect">
            <a:avLst/>
          </a:prstGeom>
        </p:spPr>
      </p:pic>
      <p:pic>
        <p:nvPicPr>
          <p:cNvPr id="4" name="Picture 3" descr="grungem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854" y="1725556"/>
            <a:ext cx="2945097" cy="2208823"/>
          </a:xfrm>
          <a:prstGeom prst="rect">
            <a:avLst/>
          </a:prstGeom>
          <a:ln>
            <a:noFill/>
          </a:ln>
          <a:effectLst>
            <a:softEdge rad="112500"/>
          </a:effectLst>
        </p:spPr>
      </p:pic>
      <p:sp>
        <p:nvSpPr>
          <p:cNvPr id="7" name="Title 4"/>
          <p:cNvSpPr>
            <a:spLocks noGrp="1"/>
          </p:cNvSpPr>
          <p:nvPr>
            <p:ph type="title"/>
          </p:nvPr>
        </p:nvSpPr>
        <p:spPr>
          <a:xfrm>
            <a:off x="457200" y="274638"/>
            <a:ext cx="8229600" cy="1143000"/>
          </a:xfrm>
        </p:spPr>
        <p:txBody>
          <a:bodyPr/>
          <a:lstStyle/>
          <a:p>
            <a:r>
              <a:rPr lang="en-US" b="1" dirty="0" smtClean="0">
                <a:solidFill>
                  <a:srgbClr val="660066"/>
                </a:solidFill>
              </a:rPr>
              <a:t>Practices</a:t>
            </a:r>
            <a:r>
              <a:rPr lang="en-US" dirty="0" smtClean="0">
                <a:solidFill>
                  <a:srgbClr val="660066"/>
                </a:solidFill>
              </a:rPr>
              <a:t> </a:t>
            </a:r>
            <a:r>
              <a:rPr lang="mr-IN" dirty="0" smtClean="0">
                <a:solidFill>
                  <a:srgbClr val="660066"/>
                </a:solidFill>
              </a:rPr>
              <a:t>–</a:t>
            </a:r>
            <a:r>
              <a:rPr lang="en-US" dirty="0" smtClean="0">
                <a:solidFill>
                  <a:srgbClr val="660066"/>
                </a:solidFill>
              </a:rPr>
              <a:t> current and imaged</a:t>
            </a:r>
            <a:endParaRPr lang="en-US" dirty="0">
              <a:solidFill>
                <a:srgbClr val="660066"/>
              </a:solidFill>
            </a:endParaRPr>
          </a:p>
        </p:txBody>
      </p:sp>
      <p:sp>
        <p:nvSpPr>
          <p:cNvPr id="8" name="Content Placeholder 2"/>
          <p:cNvSpPr txBox="1">
            <a:spLocks/>
          </p:cNvSpPr>
          <p:nvPr/>
        </p:nvSpPr>
        <p:spPr>
          <a:xfrm>
            <a:off x="457200" y="5055553"/>
            <a:ext cx="4373123" cy="14693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b="1" i="1" dirty="0" smtClean="0">
                <a:solidFill>
                  <a:srgbClr val="FF0000"/>
                </a:solidFill>
              </a:rPr>
              <a:t>What do you do well?</a:t>
            </a:r>
          </a:p>
          <a:p>
            <a:pPr marL="0" indent="0" algn="ctr">
              <a:buFont typeface="Arial"/>
              <a:buNone/>
            </a:pPr>
            <a:r>
              <a:rPr lang="en-US" b="1" i="1" dirty="0" smtClean="0">
                <a:solidFill>
                  <a:srgbClr val="FF0000"/>
                </a:solidFill>
              </a:rPr>
              <a:t>What could you try?</a:t>
            </a:r>
            <a:endParaRPr lang="en-US" b="1" i="1" dirty="0">
              <a:solidFill>
                <a:srgbClr val="FF0000"/>
              </a:solidFill>
            </a:endParaRPr>
          </a:p>
        </p:txBody>
      </p:sp>
    </p:spTree>
    <p:extLst>
      <p:ext uri="{BB962C8B-B14F-4D97-AF65-F5344CB8AC3E}">
        <p14:creationId xmlns:p14="http://schemas.microsoft.com/office/powerpoint/2010/main" val="287974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cture-Engagement.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6714" y="3731727"/>
            <a:ext cx="4318000" cy="1628637"/>
          </a:xfrm>
          <a:prstGeom prst="rect">
            <a:avLst/>
          </a:prstGeom>
        </p:spPr>
      </p:pic>
      <p:pic>
        <p:nvPicPr>
          <p:cNvPr id="4" name="Picture 3" descr="map.png"/>
          <p:cNvPicPr>
            <a:picLocks noChangeAspect="1"/>
          </p:cNvPicPr>
          <p:nvPr/>
        </p:nvPicPr>
        <p:blipFill rotWithShape="1">
          <a:blip r:embed="rId3">
            <a:extLst>
              <a:ext uri="{28A0092B-C50C-407E-A947-70E740481C1C}">
                <a14:useLocalDpi xmlns:a14="http://schemas.microsoft.com/office/drawing/2010/main" val="0"/>
              </a:ext>
            </a:extLst>
          </a:blip>
          <a:srcRect b="40483"/>
          <a:stretch/>
        </p:blipFill>
        <p:spPr>
          <a:xfrm>
            <a:off x="846551" y="249044"/>
            <a:ext cx="7220585" cy="3038314"/>
          </a:xfrm>
          <a:prstGeom prst="rect">
            <a:avLst/>
          </a:prstGeom>
        </p:spPr>
      </p:pic>
      <p:sp>
        <p:nvSpPr>
          <p:cNvPr id="3" name="Content Placeholder 2"/>
          <p:cNvSpPr>
            <a:spLocks noGrp="1"/>
          </p:cNvSpPr>
          <p:nvPr>
            <p:ph idx="1"/>
          </p:nvPr>
        </p:nvSpPr>
        <p:spPr>
          <a:xfrm>
            <a:off x="457200" y="1674908"/>
            <a:ext cx="8229600" cy="4426625"/>
          </a:xfrm>
        </p:spPr>
        <p:txBody>
          <a:bodyPr>
            <a:normAutofit/>
          </a:bodyPr>
          <a:lstStyle/>
          <a:p>
            <a:pPr marL="0" indent="0" algn="ctr">
              <a:buNone/>
            </a:pPr>
            <a:r>
              <a:rPr lang="en-US" dirty="0"/>
              <a:t>Leading on purpose </a:t>
            </a:r>
            <a:r>
              <a:rPr lang="en-US" dirty="0" smtClean="0"/>
              <a:t>and</a:t>
            </a:r>
          </a:p>
          <a:p>
            <a:pPr marL="0" indent="0" algn="ctr">
              <a:buNone/>
            </a:pPr>
            <a:endParaRPr lang="en-US" dirty="0"/>
          </a:p>
          <a:p>
            <a:pPr marL="0" indent="0" algn="ctr">
              <a:buNone/>
            </a:pPr>
            <a:endParaRPr lang="en-US" dirty="0" smtClean="0"/>
          </a:p>
          <a:p>
            <a:pPr marL="0" indent="0" algn="ctr">
              <a:buNone/>
            </a:pPr>
            <a:r>
              <a:rPr lang="en-US" dirty="0" smtClean="0"/>
              <a:t>engaged </a:t>
            </a:r>
            <a:r>
              <a:rPr lang="en-US" dirty="0"/>
              <a:t>and connected </a:t>
            </a:r>
            <a:r>
              <a:rPr lang="en-US" dirty="0" smtClean="0"/>
              <a:t>includes</a:t>
            </a:r>
          </a:p>
          <a:p>
            <a:pPr marL="0" indent="0" algn="ctr">
              <a:buNone/>
            </a:pPr>
            <a:r>
              <a:rPr lang="en-US" dirty="0" smtClean="0"/>
              <a:t> </a:t>
            </a:r>
          </a:p>
          <a:p>
            <a:pPr marL="0" indent="0" algn="ctr">
              <a:buNone/>
            </a:pPr>
            <a:endParaRPr lang="en-US" dirty="0" smtClean="0"/>
          </a:p>
          <a:p>
            <a:pPr marL="0" indent="0" algn="ctr">
              <a:buNone/>
            </a:pPr>
            <a:r>
              <a:rPr lang="en-US" b="1" dirty="0" smtClean="0"/>
              <a:t>being </a:t>
            </a:r>
            <a:r>
              <a:rPr lang="en-US" b="1" dirty="0"/>
              <a:t>attentive to </a:t>
            </a:r>
            <a:r>
              <a:rPr lang="en-US" b="1" i="1" dirty="0"/>
              <a:t>all generations</a:t>
            </a:r>
            <a:r>
              <a:rPr lang="en-US" b="1" dirty="0"/>
              <a:t>.</a:t>
            </a:r>
            <a:r>
              <a:rPr lang="en-US" dirty="0"/>
              <a:t> </a:t>
            </a:r>
          </a:p>
        </p:txBody>
      </p:sp>
    </p:spTree>
    <p:extLst>
      <p:ext uri="{BB962C8B-B14F-4D97-AF65-F5344CB8AC3E}">
        <p14:creationId xmlns:p14="http://schemas.microsoft.com/office/powerpoint/2010/main" val="383078617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TotalTime>
  <Words>390</Words>
  <Application>Microsoft Macintosh PowerPoint</Application>
  <PresentationFormat>On-screen Show (4:3)</PresentationFormat>
  <Paragraphs>66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Leading All Generation</vt:lpstr>
      <vt:lpstr>PowerPoint Presentation</vt:lpstr>
      <vt:lpstr>Generations United</vt:lpstr>
      <vt:lpstr>Deuteronomy 6:4-9</vt:lpstr>
      <vt:lpstr>PowerPoint Presentation</vt:lpstr>
      <vt:lpstr>As communities called to pass on faith across the generations, how might we embrace this call faithfully and with imagination?</vt:lpstr>
      <vt:lpstr>Trinity Lutheran, Owatonna, MN</vt:lpstr>
      <vt:lpstr>Zion Lutheran, Loveland, CO</vt:lpstr>
      <vt:lpstr>Practices – current and imaged</vt:lpstr>
      <vt:lpstr>PowerPoint Presentation</vt:lpstr>
      <vt:lpstr>Practices – current and imaged</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All Generation</dc:title>
  <dc:creator>Terri Elton</dc:creator>
  <cp:lastModifiedBy>Terri Elton</cp:lastModifiedBy>
  <cp:revision>18</cp:revision>
  <dcterms:created xsi:type="dcterms:W3CDTF">2017-09-23T02:02:46Z</dcterms:created>
  <dcterms:modified xsi:type="dcterms:W3CDTF">2017-09-23T21:38:28Z</dcterms:modified>
</cp:coreProperties>
</file>