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9"/>
  </p:notesMasterIdLst>
  <p:sldIdLst>
    <p:sldId id="256" r:id="rId2"/>
    <p:sldId id="257" r:id="rId3"/>
    <p:sldId id="284" r:id="rId4"/>
    <p:sldId id="276" r:id="rId5"/>
    <p:sldId id="273" r:id="rId6"/>
    <p:sldId id="274" r:id="rId7"/>
    <p:sldId id="275" r:id="rId8"/>
    <p:sldId id="258" r:id="rId9"/>
    <p:sldId id="278" r:id="rId10"/>
    <p:sldId id="279" r:id="rId11"/>
    <p:sldId id="280" r:id="rId12"/>
    <p:sldId id="281" r:id="rId13"/>
    <p:sldId id="283" r:id="rId14"/>
    <p:sldId id="259" r:id="rId15"/>
    <p:sldId id="285" r:id="rId16"/>
    <p:sldId id="265" r:id="rId17"/>
    <p:sldId id="261" r:id="rId18"/>
    <p:sldId id="262" r:id="rId19"/>
    <p:sldId id="266" r:id="rId20"/>
    <p:sldId id="263" r:id="rId21"/>
    <p:sldId id="267" r:id="rId22"/>
    <p:sldId id="264" r:id="rId23"/>
    <p:sldId id="268" r:id="rId24"/>
    <p:sldId id="269" r:id="rId25"/>
    <p:sldId id="272" r:id="rId26"/>
    <p:sldId id="277" r:id="rId27"/>
    <p:sldId id="286" r:id="rId2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620"/>
    <p:restoredTop sz="94660"/>
  </p:normalViewPr>
  <p:slideViewPr>
    <p:cSldViewPr snapToGrid="0" snapToObjects="1">
      <p:cViewPr varScale="1">
        <p:scale>
          <a:sx n="75" d="100"/>
          <a:sy n="75" d="100"/>
        </p:scale>
        <p:origin x="-1104" y="-10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24"/>
    </p:cViewPr>
  </p:sorterViewPr>
  <p:gridSpacing cx="76200" cy="76200"/>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notesMaster" Target="notesMasters/notesMaster1.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printerSettings" Target="printerSettings/printerSettings1.bin"/><Relationship Id="rId31" Type="http://schemas.openxmlformats.org/officeDocument/2006/relationships/presProps" Target="presProps.xml"/><Relationship Id="rId32" Type="http://schemas.openxmlformats.org/officeDocument/2006/relationships/viewProps" Target="viewProps.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theme" Target="theme/theme1.xml"/><Relationship Id="rId34"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CBD6857-6347-364E-86C5-63C331A8E87C}" type="datetimeFigureOut">
              <a:rPr lang="en-US" smtClean="0"/>
              <a:t>9/11/17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48CFFA5-A7B1-AC4A-A1EE-717B314A5D70}" type="slidenum">
              <a:rPr lang="en-US" smtClean="0"/>
              <a:t>‹#›</a:t>
            </a:fld>
            <a:endParaRPr lang="en-US"/>
          </a:p>
        </p:txBody>
      </p:sp>
    </p:spTree>
    <p:extLst>
      <p:ext uri="{BB962C8B-B14F-4D97-AF65-F5344CB8AC3E}">
        <p14:creationId xmlns:p14="http://schemas.microsoft.com/office/powerpoint/2010/main" val="2023646289"/>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a:r>
              <a:rPr lang="en-US" sz="1200" dirty="0" smtClean="0"/>
              <a:t>Said another way, living in a networked society leaves ample opportunity for bridging relationships and not enough opportunities for cultivating bonding relationships. </a:t>
            </a:r>
            <a:endParaRPr lang="en-US" sz="1200" dirty="0"/>
          </a:p>
        </p:txBody>
      </p:sp>
      <p:sp>
        <p:nvSpPr>
          <p:cNvPr id="4" name="Slide Number Placeholder 3"/>
          <p:cNvSpPr>
            <a:spLocks noGrp="1"/>
          </p:cNvSpPr>
          <p:nvPr>
            <p:ph type="sldNum" sz="quarter" idx="10"/>
          </p:nvPr>
        </p:nvSpPr>
        <p:spPr/>
        <p:txBody>
          <a:bodyPr/>
          <a:lstStyle/>
          <a:p>
            <a:fld id="{17C72E53-D850-7549-928F-09E4D4E4FC63}" type="slidenum">
              <a:rPr lang="en-US" smtClean="0"/>
              <a:t>16</a:t>
            </a:fld>
            <a:endParaRPr lang="en-US"/>
          </a:p>
        </p:txBody>
      </p:sp>
    </p:spTree>
    <p:extLst>
      <p:ext uri="{BB962C8B-B14F-4D97-AF65-F5344CB8AC3E}">
        <p14:creationId xmlns:p14="http://schemas.microsoft.com/office/powerpoint/2010/main" val="30978638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a:r>
              <a:rPr lang="en-US" sz="1200" dirty="0" smtClean="0"/>
              <a:t>Said another way, living in a networked society leaves ample opportunity for bridging relationships and not enough opportunities for cultivating bonding relationships. </a:t>
            </a:r>
            <a:endParaRPr lang="en-US" sz="1200" dirty="0"/>
          </a:p>
        </p:txBody>
      </p:sp>
      <p:sp>
        <p:nvSpPr>
          <p:cNvPr id="4" name="Slide Number Placeholder 3"/>
          <p:cNvSpPr>
            <a:spLocks noGrp="1"/>
          </p:cNvSpPr>
          <p:nvPr>
            <p:ph type="sldNum" sz="quarter" idx="10"/>
          </p:nvPr>
        </p:nvSpPr>
        <p:spPr/>
        <p:txBody>
          <a:bodyPr/>
          <a:lstStyle/>
          <a:p>
            <a:fld id="{17C72E53-D850-7549-928F-09E4D4E4FC63}" type="slidenum">
              <a:rPr lang="en-US" smtClean="0"/>
              <a:t>17</a:t>
            </a:fld>
            <a:endParaRPr lang="en-US"/>
          </a:p>
        </p:txBody>
      </p:sp>
    </p:spTree>
    <p:extLst>
      <p:ext uri="{BB962C8B-B14F-4D97-AF65-F5344CB8AC3E}">
        <p14:creationId xmlns:p14="http://schemas.microsoft.com/office/powerpoint/2010/main" val="30978638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Selby, “Religious Leaders as Facilitators of Meaning Making,” 41-65.</a:t>
            </a:r>
            <a:endParaRPr lang="en-US" dirty="0"/>
          </a:p>
        </p:txBody>
      </p:sp>
      <p:sp>
        <p:nvSpPr>
          <p:cNvPr id="4" name="Slide Number Placeholder 3"/>
          <p:cNvSpPr>
            <a:spLocks noGrp="1"/>
          </p:cNvSpPr>
          <p:nvPr>
            <p:ph type="sldNum" sz="quarter" idx="10"/>
          </p:nvPr>
        </p:nvSpPr>
        <p:spPr/>
        <p:txBody>
          <a:bodyPr/>
          <a:lstStyle/>
          <a:p>
            <a:fld id="{17C72E53-D850-7549-928F-09E4D4E4FC63}" type="slidenum">
              <a:rPr lang="en-US" smtClean="0"/>
              <a:t>22</a:t>
            </a:fld>
            <a:endParaRPr lang="en-US"/>
          </a:p>
        </p:txBody>
      </p:sp>
    </p:spTree>
    <p:extLst>
      <p:ext uri="{BB962C8B-B14F-4D97-AF65-F5344CB8AC3E}">
        <p14:creationId xmlns:p14="http://schemas.microsoft.com/office/powerpoint/2010/main" val="24936813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Selby, “Religious Leaders as Facilitators of Meaning Making,” 41-65.</a:t>
            </a:r>
            <a:endParaRPr lang="en-US" dirty="0"/>
          </a:p>
        </p:txBody>
      </p:sp>
      <p:sp>
        <p:nvSpPr>
          <p:cNvPr id="4" name="Slide Number Placeholder 3"/>
          <p:cNvSpPr>
            <a:spLocks noGrp="1"/>
          </p:cNvSpPr>
          <p:nvPr>
            <p:ph type="sldNum" sz="quarter" idx="10"/>
          </p:nvPr>
        </p:nvSpPr>
        <p:spPr/>
        <p:txBody>
          <a:bodyPr/>
          <a:lstStyle/>
          <a:p>
            <a:fld id="{17C72E53-D850-7549-928F-09E4D4E4FC63}" type="slidenum">
              <a:rPr lang="en-US" smtClean="0"/>
              <a:t>23</a:t>
            </a:fld>
            <a:endParaRPr lang="en-US"/>
          </a:p>
        </p:txBody>
      </p:sp>
    </p:spTree>
    <p:extLst>
      <p:ext uri="{BB962C8B-B14F-4D97-AF65-F5344CB8AC3E}">
        <p14:creationId xmlns:p14="http://schemas.microsoft.com/office/powerpoint/2010/main" val="24936813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82B593C-7E7D-E74C-B9D5-74F5FE894808}" type="datetimeFigureOut">
              <a:rPr lang="en-US" smtClean="0"/>
              <a:t>9/11/17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0A0D89E-80E6-CB4C-924C-3A9365781F0B}" type="slidenum">
              <a:rPr lang="en-US" smtClean="0"/>
              <a:t>‹#›</a:t>
            </a:fld>
            <a:endParaRPr lang="en-US"/>
          </a:p>
        </p:txBody>
      </p:sp>
    </p:spTree>
    <p:extLst>
      <p:ext uri="{BB962C8B-B14F-4D97-AF65-F5344CB8AC3E}">
        <p14:creationId xmlns:p14="http://schemas.microsoft.com/office/powerpoint/2010/main" val="40897479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82B593C-7E7D-E74C-B9D5-74F5FE894808}" type="datetimeFigureOut">
              <a:rPr lang="en-US" smtClean="0"/>
              <a:t>9/11/17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0A0D89E-80E6-CB4C-924C-3A9365781F0B}" type="slidenum">
              <a:rPr lang="en-US" smtClean="0"/>
              <a:t>‹#›</a:t>
            </a:fld>
            <a:endParaRPr lang="en-US"/>
          </a:p>
        </p:txBody>
      </p:sp>
    </p:spTree>
    <p:extLst>
      <p:ext uri="{BB962C8B-B14F-4D97-AF65-F5344CB8AC3E}">
        <p14:creationId xmlns:p14="http://schemas.microsoft.com/office/powerpoint/2010/main" val="25363719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82B593C-7E7D-E74C-B9D5-74F5FE894808}" type="datetimeFigureOut">
              <a:rPr lang="en-US" smtClean="0"/>
              <a:t>9/11/17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0A0D89E-80E6-CB4C-924C-3A9365781F0B}" type="slidenum">
              <a:rPr lang="en-US" smtClean="0"/>
              <a:t>‹#›</a:t>
            </a:fld>
            <a:endParaRPr lang="en-US"/>
          </a:p>
        </p:txBody>
      </p:sp>
    </p:spTree>
    <p:extLst>
      <p:ext uri="{BB962C8B-B14F-4D97-AF65-F5344CB8AC3E}">
        <p14:creationId xmlns:p14="http://schemas.microsoft.com/office/powerpoint/2010/main" val="34867673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82B593C-7E7D-E74C-B9D5-74F5FE894808}" type="datetimeFigureOut">
              <a:rPr lang="en-US" smtClean="0"/>
              <a:t>9/11/17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0A0D89E-80E6-CB4C-924C-3A9365781F0B}" type="slidenum">
              <a:rPr lang="en-US" smtClean="0"/>
              <a:t>‹#›</a:t>
            </a:fld>
            <a:endParaRPr lang="en-US"/>
          </a:p>
        </p:txBody>
      </p:sp>
    </p:spTree>
    <p:extLst>
      <p:ext uri="{BB962C8B-B14F-4D97-AF65-F5344CB8AC3E}">
        <p14:creationId xmlns:p14="http://schemas.microsoft.com/office/powerpoint/2010/main" val="38409812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82B593C-7E7D-E74C-B9D5-74F5FE894808}" type="datetimeFigureOut">
              <a:rPr lang="en-US" smtClean="0"/>
              <a:t>9/11/17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0A0D89E-80E6-CB4C-924C-3A9365781F0B}" type="slidenum">
              <a:rPr lang="en-US" smtClean="0"/>
              <a:t>‹#›</a:t>
            </a:fld>
            <a:endParaRPr lang="en-US"/>
          </a:p>
        </p:txBody>
      </p:sp>
    </p:spTree>
    <p:extLst>
      <p:ext uri="{BB962C8B-B14F-4D97-AF65-F5344CB8AC3E}">
        <p14:creationId xmlns:p14="http://schemas.microsoft.com/office/powerpoint/2010/main" val="16410829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82B593C-7E7D-E74C-B9D5-74F5FE894808}" type="datetimeFigureOut">
              <a:rPr lang="en-US" smtClean="0"/>
              <a:t>9/11/17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0A0D89E-80E6-CB4C-924C-3A9365781F0B}" type="slidenum">
              <a:rPr lang="en-US" smtClean="0"/>
              <a:t>‹#›</a:t>
            </a:fld>
            <a:endParaRPr lang="en-US"/>
          </a:p>
        </p:txBody>
      </p:sp>
    </p:spTree>
    <p:extLst>
      <p:ext uri="{BB962C8B-B14F-4D97-AF65-F5344CB8AC3E}">
        <p14:creationId xmlns:p14="http://schemas.microsoft.com/office/powerpoint/2010/main" val="31776166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82B593C-7E7D-E74C-B9D5-74F5FE894808}" type="datetimeFigureOut">
              <a:rPr lang="en-US" smtClean="0"/>
              <a:t>9/11/17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0A0D89E-80E6-CB4C-924C-3A9365781F0B}" type="slidenum">
              <a:rPr lang="en-US" smtClean="0"/>
              <a:t>‹#›</a:t>
            </a:fld>
            <a:endParaRPr lang="en-US"/>
          </a:p>
        </p:txBody>
      </p:sp>
    </p:spTree>
    <p:extLst>
      <p:ext uri="{BB962C8B-B14F-4D97-AF65-F5344CB8AC3E}">
        <p14:creationId xmlns:p14="http://schemas.microsoft.com/office/powerpoint/2010/main" val="41384287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82B593C-7E7D-E74C-B9D5-74F5FE894808}" type="datetimeFigureOut">
              <a:rPr lang="en-US" smtClean="0"/>
              <a:t>9/11/17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0A0D89E-80E6-CB4C-924C-3A9365781F0B}" type="slidenum">
              <a:rPr lang="en-US" smtClean="0"/>
              <a:t>‹#›</a:t>
            </a:fld>
            <a:endParaRPr lang="en-US"/>
          </a:p>
        </p:txBody>
      </p:sp>
    </p:spTree>
    <p:extLst>
      <p:ext uri="{BB962C8B-B14F-4D97-AF65-F5344CB8AC3E}">
        <p14:creationId xmlns:p14="http://schemas.microsoft.com/office/powerpoint/2010/main" val="8383704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82B593C-7E7D-E74C-B9D5-74F5FE894808}" type="datetimeFigureOut">
              <a:rPr lang="en-US" smtClean="0"/>
              <a:t>9/11/17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0A0D89E-80E6-CB4C-924C-3A9365781F0B}" type="slidenum">
              <a:rPr lang="en-US" smtClean="0"/>
              <a:t>‹#›</a:t>
            </a:fld>
            <a:endParaRPr lang="en-US"/>
          </a:p>
        </p:txBody>
      </p:sp>
    </p:spTree>
    <p:extLst>
      <p:ext uri="{BB962C8B-B14F-4D97-AF65-F5344CB8AC3E}">
        <p14:creationId xmlns:p14="http://schemas.microsoft.com/office/powerpoint/2010/main" val="17866805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82B593C-7E7D-E74C-B9D5-74F5FE894808}" type="datetimeFigureOut">
              <a:rPr lang="en-US" smtClean="0"/>
              <a:t>9/11/17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0A0D89E-80E6-CB4C-924C-3A9365781F0B}" type="slidenum">
              <a:rPr lang="en-US" smtClean="0"/>
              <a:t>‹#›</a:t>
            </a:fld>
            <a:endParaRPr lang="en-US"/>
          </a:p>
        </p:txBody>
      </p:sp>
    </p:spTree>
    <p:extLst>
      <p:ext uri="{BB962C8B-B14F-4D97-AF65-F5344CB8AC3E}">
        <p14:creationId xmlns:p14="http://schemas.microsoft.com/office/powerpoint/2010/main" val="2628932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82B593C-7E7D-E74C-B9D5-74F5FE894808}" type="datetimeFigureOut">
              <a:rPr lang="en-US" smtClean="0"/>
              <a:t>9/11/17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0A0D89E-80E6-CB4C-924C-3A9365781F0B}" type="slidenum">
              <a:rPr lang="en-US" smtClean="0"/>
              <a:t>‹#›</a:t>
            </a:fld>
            <a:endParaRPr lang="en-US"/>
          </a:p>
        </p:txBody>
      </p:sp>
    </p:spTree>
    <p:extLst>
      <p:ext uri="{BB962C8B-B14F-4D97-AF65-F5344CB8AC3E}">
        <p14:creationId xmlns:p14="http://schemas.microsoft.com/office/powerpoint/2010/main" val="987912849"/>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82B593C-7E7D-E74C-B9D5-74F5FE894808}" type="datetimeFigureOut">
              <a:rPr lang="en-US" smtClean="0"/>
              <a:t>9/11/17</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0A0D89E-80E6-CB4C-924C-3A9365781F0B}" type="slidenum">
              <a:rPr lang="en-US" smtClean="0"/>
              <a:t>‹#›</a:t>
            </a:fld>
            <a:endParaRPr lang="en-US"/>
          </a:p>
        </p:txBody>
      </p:sp>
    </p:spTree>
    <p:extLst>
      <p:ext uri="{BB962C8B-B14F-4D97-AF65-F5344CB8AC3E}">
        <p14:creationId xmlns:p14="http://schemas.microsoft.com/office/powerpoint/2010/main" val="405158026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eg"/></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4" Type="http://schemas.openxmlformats.org/officeDocument/2006/relationships/image" Target="../media/image4.jpeg"/><Relationship Id="rId5" Type="http://schemas.openxmlformats.org/officeDocument/2006/relationships/image" Target="../media/image1.jpeg"/><Relationship Id="rId1" Type="http://schemas.openxmlformats.org/officeDocument/2006/relationships/slideLayout" Target="../slideLayouts/slideLayout2.xml"/><Relationship Id="rId2" Type="http://schemas.openxmlformats.org/officeDocument/2006/relationships/image" Target="../media/image2.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jpg"/></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4" Type="http://schemas.openxmlformats.org/officeDocument/2006/relationships/image" Target="../media/image13.jpeg"/><Relationship Id="rId1" Type="http://schemas.openxmlformats.org/officeDocument/2006/relationships/slideLayout" Target="../slideLayouts/slideLayout6.xml"/><Relationship Id="rId2" Type="http://schemas.openxmlformats.org/officeDocument/2006/relationships/image" Target="../media/image11.jpeg"/></Relationships>
</file>

<file path=ppt/slides/_rels/slide10.xml.rels><?xml version="1.0" encoding="UTF-8" standalone="yes"?>
<Relationships xmlns="http://schemas.openxmlformats.org/package/2006/relationships"><Relationship Id="rId3" Type="http://schemas.openxmlformats.org/officeDocument/2006/relationships/image" Target="../media/image15.jpeg"/><Relationship Id="rId4" Type="http://schemas.openxmlformats.org/officeDocument/2006/relationships/image" Target="../media/image16.jpeg"/><Relationship Id="rId1" Type="http://schemas.openxmlformats.org/officeDocument/2006/relationships/slideLayout" Target="../slideLayouts/slideLayout6.xml"/><Relationship Id="rId2" Type="http://schemas.openxmlformats.org/officeDocument/2006/relationships/image" Target="../media/image14.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7.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7.jpeg"/></Relationships>
</file>

<file path=ppt/slides/_rels/slide14.xml.rels><?xml version="1.0" encoding="UTF-8" standalone="yes"?>
<Relationships xmlns="http://schemas.openxmlformats.org/package/2006/relationships"><Relationship Id="rId3" Type="http://schemas.openxmlformats.org/officeDocument/2006/relationships/image" Target="../media/image19.png"/><Relationship Id="rId4" Type="http://schemas.openxmlformats.org/officeDocument/2006/relationships/image" Target="../media/image20.jpg"/><Relationship Id="rId1" Type="http://schemas.openxmlformats.org/officeDocument/2006/relationships/slideLayout" Target="../slideLayouts/slideLayout2.xml"/><Relationship Id="rId2" Type="http://schemas.openxmlformats.org/officeDocument/2006/relationships/image" Target="../media/image18.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1.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22.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22.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23.jpe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23.jpe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2.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2.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22.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22.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24.jpg"/></Relationships>
</file>

<file path=ppt/slides/_rels/slide25.xml.rels><?xml version="1.0" encoding="UTF-8" standalone="yes"?>
<Relationships xmlns="http://schemas.openxmlformats.org/package/2006/relationships"><Relationship Id="rId3" Type="http://schemas.openxmlformats.org/officeDocument/2006/relationships/image" Target="../media/image26.jpeg"/><Relationship Id="rId4" Type="http://schemas.openxmlformats.org/officeDocument/2006/relationships/image" Target="../media/image27.png"/><Relationship Id="rId1" Type="http://schemas.openxmlformats.org/officeDocument/2006/relationships/slideLayout" Target="../slideLayouts/slideLayout2.xml"/><Relationship Id="rId2" Type="http://schemas.openxmlformats.org/officeDocument/2006/relationships/image" Target="../media/image25.png"/></Relationships>
</file>

<file path=ppt/slides/_rels/slide26.xml.rels><?xml version="1.0" encoding="UTF-8" standalone="yes"?>
<Relationships xmlns="http://schemas.openxmlformats.org/package/2006/relationships"><Relationship Id="rId3" Type="http://schemas.openxmlformats.org/officeDocument/2006/relationships/image" Target="../media/image26.jpeg"/><Relationship Id="rId4" Type="http://schemas.openxmlformats.org/officeDocument/2006/relationships/image" Target="../media/image27.png"/><Relationship Id="rId1" Type="http://schemas.openxmlformats.org/officeDocument/2006/relationships/slideLayout" Target="../slideLayouts/slideLayout2.xml"/><Relationship Id="rId2" Type="http://schemas.openxmlformats.org/officeDocument/2006/relationships/image" Target="../media/image25.png"/></Relationships>
</file>

<file path=ppt/slides/_rels/slide27.xml.rels><?xml version="1.0" encoding="UTF-8" standalone="yes"?>
<Relationships xmlns="http://schemas.openxmlformats.org/package/2006/relationships"><Relationship Id="rId3" Type="http://schemas.openxmlformats.org/officeDocument/2006/relationships/image" Target="../media/image3.jpeg"/><Relationship Id="rId4" Type="http://schemas.openxmlformats.org/officeDocument/2006/relationships/image" Target="../media/image4.jpeg"/><Relationship Id="rId5" Type="http://schemas.openxmlformats.org/officeDocument/2006/relationships/image" Target="../media/image1.jpeg"/><Relationship Id="rId1" Type="http://schemas.openxmlformats.org/officeDocument/2006/relationships/slideLayout" Target="../slideLayouts/slideLayout2.xml"/><Relationship Id="rId2" Type="http://schemas.openxmlformats.org/officeDocument/2006/relationships/image" Target="../media/image2.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grow.jpe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53067" y="2161363"/>
            <a:ext cx="6180666" cy="3449674"/>
          </a:xfrm>
          <a:prstGeom prst="rect">
            <a:avLst/>
          </a:prstGeom>
        </p:spPr>
      </p:pic>
      <p:sp>
        <p:nvSpPr>
          <p:cNvPr id="2" name="Title 1"/>
          <p:cNvSpPr>
            <a:spLocks noGrp="1"/>
          </p:cNvSpPr>
          <p:nvPr>
            <p:ph type="ctrTitle"/>
          </p:nvPr>
        </p:nvSpPr>
        <p:spPr/>
        <p:txBody>
          <a:bodyPr/>
          <a:lstStyle/>
          <a:p>
            <a:r>
              <a:rPr lang="en-US" dirty="0" smtClean="0"/>
              <a:t>Faith Formation in a </a:t>
            </a:r>
            <a:br>
              <a:rPr lang="en-US" dirty="0" smtClean="0"/>
            </a:br>
            <a:r>
              <a:rPr lang="en-US" dirty="0" err="1" smtClean="0"/>
              <a:t>Missional</a:t>
            </a:r>
            <a:r>
              <a:rPr lang="en-US" dirty="0" smtClean="0"/>
              <a:t> Age</a:t>
            </a:r>
            <a:endParaRPr lang="en-US" dirty="0"/>
          </a:p>
        </p:txBody>
      </p:sp>
      <p:sp>
        <p:nvSpPr>
          <p:cNvPr id="3" name="Subtitle 2"/>
          <p:cNvSpPr>
            <a:spLocks noGrp="1"/>
          </p:cNvSpPr>
          <p:nvPr>
            <p:ph type="subTitle" idx="1"/>
          </p:nvPr>
        </p:nvSpPr>
        <p:spPr/>
        <p:txBody>
          <a:bodyPr/>
          <a:lstStyle/>
          <a:p>
            <a:r>
              <a:rPr lang="en-US" dirty="0" smtClean="0"/>
              <a:t>Terri Martinson Elton, </a:t>
            </a:r>
            <a:r>
              <a:rPr lang="en-US" dirty="0" err="1" smtClean="0"/>
              <a:t>Phd</a:t>
            </a:r>
            <a:endParaRPr lang="en-US" dirty="0"/>
          </a:p>
        </p:txBody>
      </p:sp>
    </p:spTree>
    <p:extLst>
      <p:ext uri="{BB962C8B-B14F-4D97-AF65-F5344CB8AC3E}">
        <p14:creationId xmlns:p14="http://schemas.microsoft.com/office/powerpoint/2010/main" val="1324644578"/>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Summer </a:t>
            </a:r>
            <a:r>
              <a:rPr lang="mr-IN" dirty="0" smtClean="0"/>
              <a:t>–</a:t>
            </a:r>
            <a:r>
              <a:rPr lang="en-US" dirty="0" smtClean="0"/>
              <a:t> the season to</a:t>
            </a:r>
            <a:r>
              <a:rPr lang="mr-IN" dirty="0" smtClean="0"/>
              <a:t>…</a:t>
            </a:r>
            <a:endParaRPr lang="en-US" dirty="0"/>
          </a:p>
        </p:txBody>
      </p:sp>
      <p:pic>
        <p:nvPicPr>
          <p:cNvPr id="4" name="Picture 3" descr="water.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200" y="4360334"/>
            <a:ext cx="3194833" cy="2125134"/>
          </a:xfrm>
          <a:prstGeom prst="rect">
            <a:avLst/>
          </a:prstGeom>
        </p:spPr>
      </p:pic>
      <p:pic>
        <p:nvPicPr>
          <p:cNvPr id="5" name="Picture 4" descr="fertilize.jpe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63733" y="1794934"/>
            <a:ext cx="2032000" cy="1473200"/>
          </a:xfrm>
          <a:prstGeom prst="rect">
            <a:avLst/>
          </a:prstGeom>
        </p:spPr>
      </p:pic>
      <p:pic>
        <p:nvPicPr>
          <p:cNvPr id="6" name="Picture 5" descr="weed.jpe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76283" y="4161368"/>
            <a:ext cx="3492500" cy="2324100"/>
          </a:xfrm>
          <a:prstGeom prst="rect">
            <a:avLst/>
          </a:prstGeom>
        </p:spPr>
      </p:pic>
      <p:pic>
        <p:nvPicPr>
          <p:cNvPr id="7" name="Picture 6" descr="grow.jpe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42950" y="1617134"/>
            <a:ext cx="3822700" cy="2133600"/>
          </a:xfrm>
          <a:prstGeom prst="rect">
            <a:avLst/>
          </a:prstGeom>
        </p:spPr>
      </p:pic>
      <p:sp>
        <p:nvSpPr>
          <p:cNvPr id="8" name="TextBox 7"/>
          <p:cNvSpPr txBox="1"/>
          <p:nvPr/>
        </p:nvSpPr>
        <p:spPr>
          <a:xfrm>
            <a:off x="1049867" y="4161368"/>
            <a:ext cx="1727200" cy="461665"/>
          </a:xfrm>
          <a:prstGeom prst="rect">
            <a:avLst/>
          </a:prstGeom>
          <a:noFill/>
        </p:spPr>
        <p:txBody>
          <a:bodyPr wrap="square" rtlCol="0">
            <a:spAutoFit/>
          </a:bodyPr>
          <a:lstStyle/>
          <a:p>
            <a:pPr algn="ctr"/>
            <a:r>
              <a:rPr lang="en-US" sz="2400" b="1" dirty="0"/>
              <a:t>w</a:t>
            </a:r>
            <a:r>
              <a:rPr lang="en-US" sz="2400" b="1" dirty="0" smtClean="0"/>
              <a:t>ater</a:t>
            </a:r>
            <a:endParaRPr lang="en-US" sz="2400" b="1" dirty="0"/>
          </a:p>
        </p:txBody>
      </p:sp>
      <p:sp>
        <p:nvSpPr>
          <p:cNvPr id="9" name="TextBox 8"/>
          <p:cNvSpPr txBox="1"/>
          <p:nvPr/>
        </p:nvSpPr>
        <p:spPr>
          <a:xfrm>
            <a:off x="4976283" y="4093868"/>
            <a:ext cx="1727200" cy="461665"/>
          </a:xfrm>
          <a:prstGeom prst="rect">
            <a:avLst/>
          </a:prstGeom>
          <a:noFill/>
        </p:spPr>
        <p:txBody>
          <a:bodyPr wrap="square" rtlCol="0">
            <a:spAutoFit/>
          </a:bodyPr>
          <a:lstStyle/>
          <a:p>
            <a:pPr algn="ctr"/>
            <a:r>
              <a:rPr lang="en-US" sz="2400" b="1" dirty="0"/>
              <a:t>w</a:t>
            </a:r>
            <a:r>
              <a:rPr lang="en-US" sz="2400" b="1" dirty="0" smtClean="0"/>
              <a:t>eed</a:t>
            </a:r>
            <a:endParaRPr lang="en-US" sz="2400" b="1" dirty="0"/>
          </a:p>
        </p:txBody>
      </p:sp>
      <p:sp>
        <p:nvSpPr>
          <p:cNvPr id="10" name="TextBox 9"/>
          <p:cNvSpPr txBox="1"/>
          <p:nvPr/>
        </p:nvSpPr>
        <p:spPr>
          <a:xfrm>
            <a:off x="1337734" y="1668167"/>
            <a:ext cx="1727200" cy="461665"/>
          </a:xfrm>
          <a:prstGeom prst="rect">
            <a:avLst/>
          </a:prstGeom>
          <a:noFill/>
        </p:spPr>
        <p:txBody>
          <a:bodyPr wrap="square" rtlCol="0">
            <a:spAutoFit/>
          </a:bodyPr>
          <a:lstStyle/>
          <a:p>
            <a:pPr algn="ctr"/>
            <a:r>
              <a:rPr lang="en-US" sz="2400" b="1" dirty="0" smtClean="0"/>
              <a:t>grow</a:t>
            </a:r>
            <a:endParaRPr lang="en-US" sz="2400" b="1" dirty="0"/>
          </a:p>
        </p:txBody>
      </p:sp>
      <p:sp>
        <p:nvSpPr>
          <p:cNvPr id="11" name="TextBox 10"/>
          <p:cNvSpPr txBox="1"/>
          <p:nvPr/>
        </p:nvSpPr>
        <p:spPr>
          <a:xfrm>
            <a:off x="4565650" y="1702267"/>
            <a:ext cx="1727200" cy="461665"/>
          </a:xfrm>
          <a:prstGeom prst="rect">
            <a:avLst/>
          </a:prstGeom>
          <a:noFill/>
        </p:spPr>
        <p:txBody>
          <a:bodyPr wrap="square" rtlCol="0">
            <a:spAutoFit/>
          </a:bodyPr>
          <a:lstStyle/>
          <a:p>
            <a:pPr algn="ctr"/>
            <a:r>
              <a:rPr lang="en-US" sz="2400" b="1" dirty="0"/>
              <a:t>f</a:t>
            </a:r>
            <a:r>
              <a:rPr lang="en-US" sz="2400" b="1" dirty="0" smtClean="0"/>
              <a:t>ertilize</a:t>
            </a:r>
            <a:endParaRPr lang="en-US" sz="2400" b="1" dirty="0"/>
          </a:p>
        </p:txBody>
      </p:sp>
    </p:spTree>
    <p:extLst>
      <p:ext uri="{BB962C8B-B14F-4D97-AF65-F5344CB8AC3E}">
        <p14:creationId xmlns:p14="http://schemas.microsoft.com/office/powerpoint/2010/main" val="1276199221"/>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2" descr="InsertedImage.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35113" y="1909710"/>
            <a:ext cx="6440488" cy="457364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sp>
        <p:nvSpPr>
          <p:cNvPr id="2" name="Title 1"/>
          <p:cNvSpPr>
            <a:spLocks noGrp="1"/>
          </p:cNvSpPr>
          <p:nvPr>
            <p:ph type="title"/>
          </p:nvPr>
        </p:nvSpPr>
        <p:spPr>
          <a:xfrm>
            <a:off x="457200" y="766710"/>
            <a:ext cx="8229600" cy="1143000"/>
          </a:xfrm>
        </p:spPr>
        <p:txBody>
          <a:bodyPr>
            <a:normAutofit fontScale="90000"/>
          </a:bodyPr>
          <a:lstStyle/>
          <a:p>
            <a:r>
              <a:rPr lang="en-US" dirty="0" smtClean="0"/>
              <a:t>What does faith formation entail in this </a:t>
            </a:r>
            <a:r>
              <a:rPr lang="en-US" dirty="0" err="1" smtClean="0"/>
              <a:t>missional</a:t>
            </a:r>
            <a:r>
              <a:rPr lang="en-US" dirty="0" smtClean="0"/>
              <a:t> age?</a:t>
            </a:r>
            <a:endParaRPr lang="en-US" dirty="0"/>
          </a:p>
        </p:txBody>
      </p:sp>
    </p:spTree>
    <p:extLst>
      <p:ext uri="{BB962C8B-B14F-4D97-AF65-F5344CB8AC3E}">
        <p14:creationId xmlns:p14="http://schemas.microsoft.com/office/powerpoint/2010/main" val="717963188"/>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1" descr="InsertedImage.jpg"/>
          <p:cNvPicPr>
            <a:picLocks noChangeAspect="1"/>
          </p:cNvPicPr>
          <p:nvPr/>
        </p:nvPicPr>
        <p:blipFill>
          <a:blip r:embed="rId2">
            <a:extLst>
              <a:ext uri="{28A0092B-C50C-407E-A947-70E740481C1C}">
                <a14:useLocalDpi xmlns:a14="http://schemas.microsoft.com/office/drawing/2010/main" val="0"/>
              </a:ext>
            </a:extLst>
          </a:blip>
          <a:srcRect t="7460" b="7460"/>
          <a:stretch>
            <a:fillRect/>
          </a:stretch>
        </p:blipFill>
        <p:spPr bwMode="auto">
          <a:xfrm>
            <a:off x="0" y="0"/>
            <a:ext cx="9142884" cy="515801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sp>
        <p:nvSpPr>
          <p:cNvPr id="33795" name="Rectangle 2"/>
          <p:cNvSpPr>
            <a:spLocks/>
          </p:cNvSpPr>
          <p:nvPr/>
        </p:nvSpPr>
        <p:spPr bwMode="auto">
          <a:xfrm>
            <a:off x="250031" y="5483945"/>
            <a:ext cx="8643938" cy="90189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5717" tIns="35717" rIns="35717" bIns="35717" anchor="ctr"/>
          <a:lstStyle/>
          <a:p>
            <a:pPr algn="ctr">
              <a:defRPr/>
            </a:pPr>
            <a:r>
              <a:rPr lang="en-US" sz="3800" dirty="0">
                <a:cs typeface="Gill Sans Light" charset="0"/>
              </a:rPr>
              <a:t>WHAT DO WE KNOW ABOUT FAITH?</a:t>
            </a:r>
            <a:endParaRPr lang="en-US" sz="2000" dirty="0">
              <a:cs typeface="Gill Sans Light" charset="0"/>
            </a:endParaRPr>
          </a:p>
        </p:txBody>
      </p:sp>
    </p:spTree>
    <p:extLst>
      <p:ext uri="{BB962C8B-B14F-4D97-AF65-F5344CB8AC3E}">
        <p14:creationId xmlns:p14="http://schemas.microsoft.com/office/powerpoint/2010/main" val="1466242806"/>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1"/>
          <p:cNvSpPr>
            <a:spLocks noGrp="1" noChangeArrowheads="1"/>
          </p:cNvSpPr>
          <p:nvPr>
            <p:ph type="title"/>
          </p:nvPr>
        </p:nvSpPr>
        <p:spPr/>
        <p:txBody>
          <a:bodyPr/>
          <a:lstStyle/>
          <a:p>
            <a:pPr eaLnBrk="1">
              <a:defRPr/>
            </a:pPr>
            <a:r>
              <a:rPr lang="en-US">
                <a:latin typeface="Gill Sans Light" charset="0"/>
                <a:cs typeface="Gill Sans Light" charset="0"/>
              </a:rPr>
              <a:t>FAITH IS A GIFT</a:t>
            </a:r>
          </a:p>
        </p:txBody>
      </p:sp>
      <p:sp>
        <p:nvSpPr>
          <p:cNvPr id="34819" name="Rectangle 2"/>
          <p:cNvSpPr>
            <a:spLocks noGrp="1" noChangeArrowheads="1"/>
          </p:cNvSpPr>
          <p:nvPr>
            <p:ph type="body" idx="1"/>
          </p:nvPr>
        </p:nvSpPr>
        <p:spPr>
          <a:xfrm>
            <a:off x="463228" y="2058293"/>
            <a:ext cx="4143375" cy="4107656"/>
          </a:xfrm>
        </p:spPr>
        <p:txBody>
          <a:bodyPr/>
          <a:lstStyle/>
          <a:p>
            <a:pPr eaLnBrk="1">
              <a:defRPr/>
            </a:pPr>
            <a:r>
              <a:rPr lang="en-US" sz="1700" b="1" dirty="0">
                <a:latin typeface="Helvetica" charset="0"/>
                <a:cs typeface="Helvetica" charset="0"/>
                <a:sym typeface="Helvetica" charset="0"/>
              </a:rPr>
              <a:t>Faith is a gift from God</a:t>
            </a:r>
            <a:r>
              <a:rPr lang="en-US" sz="1700" dirty="0">
                <a:latin typeface="Gill Sans Light" charset="0"/>
                <a:cs typeface="Gill Sans Light" charset="0"/>
              </a:rPr>
              <a:t>, and </a:t>
            </a:r>
            <a:r>
              <a:rPr lang="en-US" sz="1700" b="1" dirty="0">
                <a:latin typeface="Helvetica" charset="0"/>
                <a:cs typeface="Helvetica" charset="0"/>
                <a:sym typeface="Helvetica" charset="0"/>
              </a:rPr>
              <a:t>gives Christians their identity.</a:t>
            </a:r>
            <a:r>
              <a:rPr lang="en-US" sz="1700" dirty="0">
                <a:latin typeface="Gill Sans Light" charset="0"/>
                <a:cs typeface="Gill Sans Light" charset="0"/>
              </a:rPr>
              <a:t>  </a:t>
            </a:r>
          </a:p>
          <a:p>
            <a:pPr eaLnBrk="1">
              <a:defRPr/>
            </a:pPr>
            <a:r>
              <a:rPr lang="en-US" sz="1700" dirty="0">
                <a:latin typeface="Gill Sans Light" charset="0"/>
                <a:cs typeface="Gill Sans Light" charset="0"/>
              </a:rPr>
              <a:t>F</a:t>
            </a:r>
            <a:r>
              <a:rPr lang="en-US" sz="1700" dirty="0" smtClean="0">
                <a:latin typeface="Gill Sans Light" charset="0"/>
                <a:cs typeface="Gill Sans Light" charset="0"/>
              </a:rPr>
              <a:t>aith </a:t>
            </a:r>
            <a:r>
              <a:rPr lang="en-US" sz="1700" dirty="0">
                <a:latin typeface="Gill Sans Light" charset="0"/>
                <a:cs typeface="Gill Sans Light" charset="0"/>
              </a:rPr>
              <a:t>is the foundational for a Christian way of </a:t>
            </a:r>
            <a:r>
              <a:rPr lang="en-US" sz="1700" dirty="0" smtClean="0">
                <a:latin typeface="Gill Sans Light" charset="0"/>
                <a:cs typeface="Gill Sans Light" charset="0"/>
              </a:rPr>
              <a:t>life and informs </a:t>
            </a:r>
            <a:r>
              <a:rPr lang="en-US" sz="1700" dirty="0">
                <a:latin typeface="Gill Sans Light" charset="0"/>
                <a:cs typeface="Gill Sans Light" charset="0"/>
              </a:rPr>
              <a:t>and shapes who we are as Christians. </a:t>
            </a:r>
          </a:p>
          <a:p>
            <a:pPr eaLnBrk="1">
              <a:defRPr/>
            </a:pPr>
            <a:r>
              <a:rPr lang="en-US" sz="1700" dirty="0">
                <a:latin typeface="Gill Sans Light" charset="0"/>
                <a:cs typeface="Gill Sans Light" charset="0"/>
              </a:rPr>
              <a:t>F</a:t>
            </a:r>
            <a:r>
              <a:rPr lang="en-US" sz="1700" dirty="0" smtClean="0">
                <a:latin typeface="Gill Sans Light" charset="0"/>
                <a:cs typeface="Gill Sans Light" charset="0"/>
              </a:rPr>
              <a:t>aith</a:t>
            </a:r>
            <a:r>
              <a:rPr lang="en-US" sz="1700" dirty="0">
                <a:latin typeface="Gill Sans Light" charset="0"/>
                <a:cs typeface="Gill Sans Light" charset="0"/>
              </a:rPr>
              <a:t>, and being Christian, is dynamic.  Just like our personal identity, our Christian identity is nurtured and fostered over time as people of faith explore what it means to live Christian. </a:t>
            </a:r>
          </a:p>
          <a:p>
            <a:pPr eaLnBrk="1">
              <a:defRPr/>
            </a:pPr>
            <a:r>
              <a:rPr lang="en-US" sz="1800" b="1" dirty="0">
                <a:latin typeface="Gill Sans Light" charset="0"/>
                <a:cs typeface="Gill Sans Light" charset="0"/>
              </a:rPr>
              <a:t>Faith forms us, informs our way of life, and transforms us into children of God. </a:t>
            </a:r>
          </a:p>
        </p:txBody>
      </p:sp>
      <p:pic>
        <p:nvPicPr>
          <p:cNvPr id="34820" name="Picture 3" descr="pasted-image.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948164" y="2168799"/>
            <a:ext cx="3747120" cy="327831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spTree>
    <p:extLst>
      <p:ext uri="{BB962C8B-B14F-4D97-AF65-F5344CB8AC3E}">
        <p14:creationId xmlns:p14="http://schemas.microsoft.com/office/powerpoint/2010/main" val="4056169873"/>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1" descr="InsertedImage.jpg"/>
          <p:cNvPicPr>
            <a:picLocks noChangeAspect="1"/>
          </p:cNvPicPr>
          <p:nvPr/>
        </p:nvPicPr>
        <p:blipFill>
          <a:blip r:embed="rId2">
            <a:extLst>
              <a:ext uri="{28A0092B-C50C-407E-A947-70E740481C1C}">
                <a14:useLocalDpi xmlns:a14="http://schemas.microsoft.com/office/drawing/2010/main" val="0"/>
              </a:ext>
            </a:extLst>
          </a:blip>
          <a:srcRect l="15080" r="15080"/>
          <a:stretch>
            <a:fillRect/>
          </a:stretch>
        </p:blipFill>
        <p:spPr bwMode="auto">
          <a:xfrm>
            <a:off x="5505153" y="1981275"/>
            <a:ext cx="2633142" cy="396254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sp>
        <p:nvSpPr>
          <p:cNvPr id="35843" name="Rectangle 2"/>
          <p:cNvSpPr>
            <a:spLocks noGrp="1" noChangeArrowheads="1"/>
          </p:cNvSpPr>
          <p:nvPr>
            <p:ph type="title"/>
          </p:nvPr>
        </p:nvSpPr>
        <p:spPr/>
        <p:txBody>
          <a:bodyPr>
            <a:normAutofit fontScale="90000"/>
          </a:bodyPr>
          <a:lstStyle/>
          <a:p>
            <a:pPr eaLnBrk="1">
              <a:defRPr/>
            </a:pPr>
            <a:r>
              <a:rPr lang="en-US" dirty="0">
                <a:latin typeface="Gill Sans Light" charset="0"/>
                <a:cs typeface="Gill Sans Light" charset="0"/>
              </a:rPr>
              <a:t>CHRISTIAN FAITH IS AN </a:t>
            </a:r>
            <a:r>
              <a:rPr lang="en-US" dirty="0" smtClean="0">
                <a:latin typeface="Gill Sans Light" charset="0"/>
                <a:cs typeface="Gill Sans Light" charset="0"/>
              </a:rPr>
              <a:t/>
            </a:r>
            <a:br>
              <a:rPr lang="en-US" dirty="0" smtClean="0">
                <a:latin typeface="Gill Sans Light" charset="0"/>
                <a:cs typeface="Gill Sans Light" charset="0"/>
              </a:rPr>
            </a:br>
            <a:r>
              <a:rPr lang="en-US" dirty="0" smtClean="0">
                <a:latin typeface="Gill Sans Light" charset="0"/>
                <a:cs typeface="Gill Sans Light" charset="0"/>
              </a:rPr>
              <a:t>EMBODIED </a:t>
            </a:r>
            <a:r>
              <a:rPr lang="en-US" dirty="0">
                <a:latin typeface="Gill Sans Light" charset="0"/>
                <a:cs typeface="Gill Sans Light" charset="0"/>
              </a:rPr>
              <a:t>FAITH</a:t>
            </a:r>
          </a:p>
        </p:txBody>
      </p:sp>
      <p:sp>
        <p:nvSpPr>
          <p:cNvPr id="35844" name="Rectangle 3"/>
          <p:cNvSpPr>
            <a:spLocks noGrp="1" noChangeArrowheads="1"/>
          </p:cNvSpPr>
          <p:nvPr>
            <p:ph type="body" idx="1"/>
          </p:nvPr>
        </p:nvSpPr>
        <p:spPr>
          <a:xfrm>
            <a:off x="446484" y="1981275"/>
            <a:ext cx="4714875" cy="4107656"/>
          </a:xfrm>
        </p:spPr>
        <p:txBody>
          <a:bodyPr>
            <a:normAutofit/>
          </a:bodyPr>
          <a:lstStyle/>
          <a:p>
            <a:pPr eaLnBrk="1">
              <a:defRPr/>
            </a:pPr>
            <a:r>
              <a:rPr lang="en-US" sz="1600" b="1" dirty="0">
                <a:latin typeface="Helvetica" charset="0"/>
                <a:cs typeface="Helvetica" charset="0"/>
                <a:sym typeface="Helvetica" charset="0"/>
              </a:rPr>
              <a:t>Christian faith is not an abstract idea; it is an embodied faith</a:t>
            </a:r>
            <a:r>
              <a:rPr lang="en-US" sz="1600" dirty="0">
                <a:latin typeface="Gill Sans Light" charset="0"/>
                <a:cs typeface="Gill Sans Light" charset="0"/>
              </a:rPr>
              <a:t>, a faith which takes on flesh as people live </a:t>
            </a:r>
            <a:r>
              <a:rPr lang="en-US" sz="1600" i="1" dirty="0">
                <a:latin typeface="Helvetica" charset="0"/>
                <a:cs typeface="Helvetica" charset="0"/>
                <a:sym typeface="Helvetica" charset="0"/>
              </a:rPr>
              <a:t>in God</a:t>
            </a:r>
            <a:r>
              <a:rPr lang="ja-JP" altLang="en-US" sz="1600" i="1" dirty="0">
                <a:latin typeface="Helvetica" charset="0"/>
                <a:cs typeface="Helvetica" charset="0"/>
                <a:sym typeface="Helvetica" charset="0"/>
              </a:rPr>
              <a:t>’</a:t>
            </a:r>
            <a:r>
              <a:rPr lang="en-US" sz="1600" i="1" dirty="0">
                <a:latin typeface="Helvetica" charset="0"/>
                <a:cs typeface="Helvetica" charset="0"/>
                <a:sym typeface="Helvetica" charset="0"/>
              </a:rPr>
              <a:t>s world</a:t>
            </a:r>
            <a:r>
              <a:rPr lang="en-US" sz="1600" dirty="0">
                <a:latin typeface="Gill Sans Light" charset="0"/>
                <a:cs typeface="Gill Sans Light" charset="0"/>
              </a:rPr>
              <a:t>. This reality is most evident in the incarnation – in God coming to earth in the person of Jesus. In Jesus</a:t>
            </a:r>
            <a:r>
              <a:rPr lang="ja-JP" altLang="en-US" sz="1600" dirty="0">
                <a:latin typeface="Gill Sans Light" charset="0"/>
                <a:cs typeface="Gill Sans Light" charset="0"/>
              </a:rPr>
              <a:t>’</a:t>
            </a:r>
            <a:r>
              <a:rPr lang="en-US" sz="1600" dirty="0">
                <a:latin typeface="Gill Sans Light" charset="0"/>
                <a:cs typeface="Gill Sans Light" charset="0"/>
              </a:rPr>
              <a:t> life, death and resurrection, </a:t>
            </a:r>
            <a:r>
              <a:rPr lang="en-US" sz="1600" dirty="0" smtClean="0">
                <a:latin typeface="Gill Sans Light" charset="0"/>
                <a:cs typeface="Gill Sans Light" charset="0"/>
              </a:rPr>
              <a:t>where God</a:t>
            </a:r>
            <a:r>
              <a:rPr lang="ja-JP" altLang="en-US" sz="1600" dirty="0" smtClean="0">
                <a:latin typeface="Gill Sans Light" charset="0"/>
                <a:cs typeface="Gill Sans Light" charset="0"/>
              </a:rPr>
              <a:t>’</a:t>
            </a:r>
            <a:r>
              <a:rPr lang="en-US" sz="1600" dirty="0" smtClean="0">
                <a:latin typeface="Gill Sans Light" charset="0"/>
                <a:cs typeface="Gill Sans Light" charset="0"/>
              </a:rPr>
              <a:t>s </a:t>
            </a:r>
            <a:r>
              <a:rPr lang="en-US" sz="1600" dirty="0">
                <a:latin typeface="Gill Sans Light" charset="0"/>
                <a:cs typeface="Gill Sans Light" charset="0"/>
              </a:rPr>
              <a:t>love and promises broke into the world </a:t>
            </a:r>
            <a:r>
              <a:rPr lang="en-US" sz="1600" i="1" dirty="0">
                <a:latin typeface="Helvetica" charset="0"/>
                <a:cs typeface="Helvetica" charset="0"/>
                <a:sym typeface="Helvetica" charset="0"/>
              </a:rPr>
              <a:t>in the flesh</a:t>
            </a:r>
            <a:r>
              <a:rPr lang="en-US" sz="1600" dirty="0">
                <a:latin typeface="Gill Sans Light" charset="0"/>
                <a:cs typeface="Gill Sans Light" charset="0"/>
              </a:rPr>
              <a:t>. </a:t>
            </a:r>
          </a:p>
          <a:p>
            <a:pPr eaLnBrk="1">
              <a:defRPr/>
            </a:pPr>
            <a:r>
              <a:rPr lang="en-US" sz="1600" dirty="0">
                <a:latin typeface="Gill Sans Light" charset="0"/>
                <a:cs typeface="Gill Sans Light" charset="0"/>
              </a:rPr>
              <a:t>Jesus</a:t>
            </a:r>
            <a:r>
              <a:rPr lang="ja-JP" altLang="en-US" sz="1600" dirty="0">
                <a:latin typeface="Gill Sans Light" charset="0"/>
                <a:cs typeface="Gill Sans Light" charset="0"/>
              </a:rPr>
              <a:t>’</a:t>
            </a:r>
            <a:r>
              <a:rPr lang="en-US" sz="1600" dirty="0">
                <a:latin typeface="Gill Sans Light" charset="0"/>
                <a:cs typeface="Gill Sans Light" charset="0"/>
              </a:rPr>
              <a:t> life centered on sharing God</a:t>
            </a:r>
            <a:r>
              <a:rPr lang="ja-JP" altLang="en-US" sz="1600" dirty="0">
                <a:latin typeface="Gill Sans Light" charset="0"/>
                <a:cs typeface="Gill Sans Light" charset="0"/>
              </a:rPr>
              <a:t>’</a:t>
            </a:r>
            <a:r>
              <a:rPr lang="en-US" sz="1600" dirty="0">
                <a:latin typeface="Gill Sans Light" charset="0"/>
                <a:cs typeface="Gill Sans Light" charset="0"/>
              </a:rPr>
              <a:t>s love by inviting people into a relationship with God and announcing the kingdom of God was near. </a:t>
            </a:r>
            <a:endParaRPr lang="en-US" sz="1600" dirty="0" smtClean="0">
              <a:latin typeface="Gill Sans Light" charset="0"/>
              <a:cs typeface="Gill Sans Light" charset="0"/>
            </a:endParaRPr>
          </a:p>
          <a:p>
            <a:pPr eaLnBrk="1">
              <a:defRPr/>
            </a:pPr>
            <a:r>
              <a:rPr lang="en-US" sz="1600" b="1" dirty="0" smtClean="0">
                <a:latin typeface="Gill Sans Light" charset="0"/>
                <a:cs typeface="Gill Sans Light" charset="0"/>
              </a:rPr>
              <a:t>Christians </a:t>
            </a:r>
            <a:r>
              <a:rPr lang="en-US" sz="1600" b="1" dirty="0">
                <a:latin typeface="Gill Sans Light" charset="0"/>
                <a:cs typeface="Gill Sans Light" charset="0"/>
              </a:rPr>
              <a:t>bring to life God</a:t>
            </a:r>
            <a:r>
              <a:rPr lang="ja-JP" altLang="en-US" sz="1600" b="1" dirty="0">
                <a:latin typeface="Gill Sans Light" charset="0"/>
                <a:cs typeface="Gill Sans Light" charset="0"/>
              </a:rPr>
              <a:t>’</a:t>
            </a:r>
            <a:r>
              <a:rPr lang="en-US" sz="1600" b="1" dirty="0">
                <a:latin typeface="Gill Sans Light" charset="0"/>
                <a:cs typeface="Gill Sans Light" charset="0"/>
              </a:rPr>
              <a:t>s mission as they live in the </a:t>
            </a:r>
            <a:r>
              <a:rPr lang="en-US" sz="1600" b="1" dirty="0" smtClean="0">
                <a:latin typeface="Gill Sans Light" charset="0"/>
                <a:cs typeface="Gill Sans Light" charset="0"/>
              </a:rPr>
              <a:t>world</a:t>
            </a:r>
            <a:r>
              <a:rPr lang="en-US" sz="1600" b="1" dirty="0">
                <a:latin typeface="Gill Sans Light" charset="0"/>
                <a:cs typeface="Gill Sans Light" charset="0"/>
              </a:rPr>
              <a:t>.</a:t>
            </a:r>
            <a:endParaRPr lang="en-US" sz="1600" dirty="0">
              <a:latin typeface="Gill Sans Light" charset="0"/>
              <a:cs typeface="Gill Sans Light" charset="0"/>
            </a:endParaRPr>
          </a:p>
        </p:txBody>
      </p:sp>
    </p:spTree>
    <p:extLst>
      <p:ext uri="{BB962C8B-B14F-4D97-AF65-F5344CB8AC3E}">
        <p14:creationId xmlns:p14="http://schemas.microsoft.com/office/powerpoint/2010/main" val="108131349"/>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1"/>
          <p:cNvSpPr>
            <a:spLocks noGrp="1" noChangeArrowheads="1"/>
          </p:cNvSpPr>
          <p:nvPr>
            <p:ph type="title"/>
          </p:nvPr>
        </p:nvSpPr>
        <p:spPr>
          <a:xfrm>
            <a:off x="248916" y="177478"/>
            <a:ext cx="8645053" cy="1715616"/>
          </a:xfrm>
        </p:spPr>
        <p:txBody>
          <a:bodyPr/>
          <a:lstStyle/>
          <a:p>
            <a:pPr eaLnBrk="1">
              <a:defRPr/>
            </a:pPr>
            <a:r>
              <a:rPr lang="en-US" dirty="0">
                <a:latin typeface="Gill Sans Light" charset="0"/>
                <a:cs typeface="Gill Sans Light" charset="0"/>
              </a:rPr>
              <a:t>FAITH IS PASSIVE, </a:t>
            </a:r>
            <a:r>
              <a:rPr lang="en-US" dirty="0" smtClean="0">
                <a:latin typeface="Gill Sans Light" charset="0"/>
                <a:cs typeface="Gill Sans Light" charset="0"/>
              </a:rPr>
              <a:t/>
            </a:r>
            <a:br>
              <a:rPr lang="en-US" dirty="0" smtClean="0">
                <a:latin typeface="Gill Sans Light" charset="0"/>
                <a:cs typeface="Gill Sans Light" charset="0"/>
              </a:rPr>
            </a:br>
            <a:r>
              <a:rPr lang="en-US" dirty="0" smtClean="0">
                <a:latin typeface="Gill Sans Light" charset="0"/>
                <a:cs typeface="Gill Sans Light" charset="0"/>
              </a:rPr>
              <a:t>YET </a:t>
            </a:r>
            <a:r>
              <a:rPr lang="en-US" dirty="0">
                <a:latin typeface="Gill Sans Light" charset="0"/>
                <a:cs typeface="Gill Sans Light" charset="0"/>
              </a:rPr>
              <a:t>ACTIVE</a:t>
            </a:r>
          </a:p>
        </p:txBody>
      </p:sp>
      <p:sp>
        <p:nvSpPr>
          <p:cNvPr id="36867" name="Rectangle 2"/>
          <p:cNvSpPr>
            <a:spLocks noGrp="1" noChangeArrowheads="1"/>
          </p:cNvSpPr>
          <p:nvPr>
            <p:ph type="body" idx="1"/>
          </p:nvPr>
        </p:nvSpPr>
        <p:spPr>
          <a:xfrm>
            <a:off x="339328" y="2073920"/>
            <a:ext cx="4284018" cy="4107656"/>
          </a:xfrm>
        </p:spPr>
        <p:txBody>
          <a:bodyPr/>
          <a:lstStyle/>
          <a:p>
            <a:pPr eaLnBrk="1">
              <a:defRPr/>
            </a:pPr>
            <a:r>
              <a:rPr lang="en-US" sz="1700" b="1" dirty="0">
                <a:latin typeface="Helvetica" charset="0"/>
                <a:cs typeface="Helvetica" charset="0"/>
                <a:sym typeface="Helvetica" charset="0"/>
              </a:rPr>
              <a:t>Faith is passive, yet active</a:t>
            </a:r>
            <a:r>
              <a:rPr lang="en-US" sz="1700" dirty="0">
                <a:latin typeface="Gill Sans Light" charset="0"/>
                <a:cs typeface="Gill Sans Light" charset="0"/>
              </a:rPr>
              <a:t>. God freely offers faith to all people, and in this way, Christians are passive in faith. There is nothing humans do to receive faith, it is a free gift. </a:t>
            </a:r>
          </a:p>
          <a:p>
            <a:pPr eaLnBrk="1">
              <a:defRPr/>
            </a:pPr>
            <a:r>
              <a:rPr lang="en-US" sz="1700" dirty="0">
                <a:latin typeface="Gill Sans Light" charset="0"/>
                <a:cs typeface="Gill Sans Light" charset="0"/>
              </a:rPr>
              <a:t>Yet faith is more than passive reception. Faith also summons a response, which overtime becomes a lifestyle. In this way, Christians are active in faith. </a:t>
            </a:r>
          </a:p>
          <a:p>
            <a:pPr eaLnBrk="1">
              <a:defRPr/>
            </a:pPr>
            <a:r>
              <a:rPr lang="en-US" sz="1700" b="1" dirty="0">
                <a:latin typeface="Gill Sans Light" charset="0"/>
                <a:cs typeface="Gill Sans Light" charset="0"/>
              </a:rPr>
              <a:t>Through faith God</a:t>
            </a:r>
            <a:r>
              <a:rPr lang="ja-JP" altLang="en-US" sz="1700" b="1" dirty="0">
                <a:latin typeface="Gill Sans Light" charset="0"/>
                <a:cs typeface="Gill Sans Light" charset="0"/>
              </a:rPr>
              <a:t>’</a:t>
            </a:r>
            <a:r>
              <a:rPr lang="en-US" sz="1700" b="1" dirty="0">
                <a:latin typeface="Gill Sans Light" charset="0"/>
                <a:cs typeface="Gill Sans Light" charset="0"/>
              </a:rPr>
              <a:t>s people join God</a:t>
            </a:r>
            <a:r>
              <a:rPr lang="ja-JP" altLang="en-US" sz="1700" b="1" dirty="0">
                <a:latin typeface="Gill Sans Light" charset="0"/>
                <a:cs typeface="Gill Sans Light" charset="0"/>
              </a:rPr>
              <a:t>’</a:t>
            </a:r>
            <a:r>
              <a:rPr lang="en-US" sz="1700" b="1" dirty="0">
                <a:latin typeface="Gill Sans Light" charset="0"/>
                <a:cs typeface="Gill Sans Light" charset="0"/>
              </a:rPr>
              <a:t>s work in the world as they actively participate in God</a:t>
            </a:r>
            <a:r>
              <a:rPr lang="ja-JP" altLang="en-US" sz="1700" b="1" dirty="0">
                <a:latin typeface="Gill Sans Light" charset="0"/>
                <a:cs typeface="Gill Sans Light" charset="0"/>
              </a:rPr>
              <a:t>’</a:t>
            </a:r>
            <a:r>
              <a:rPr lang="en-US" sz="1700" b="1" dirty="0">
                <a:latin typeface="Gill Sans Light" charset="0"/>
                <a:cs typeface="Gill Sans Light" charset="0"/>
              </a:rPr>
              <a:t>s ongoing creative and redemptive mission of love.</a:t>
            </a:r>
          </a:p>
        </p:txBody>
      </p:sp>
      <p:pic>
        <p:nvPicPr>
          <p:cNvPr id="36868" name="Picture 3" descr="pasted-image.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846588" y="2309441"/>
            <a:ext cx="3950271" cy="28463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spTree>
    <p:extLst>
      <p:ext uri="{BB962C8B-B14F-4D97-AF65-F5344CB8AC3E}">
        <p14:creationId xmlns:p14="http://schemas.microsoft.com/office/powerpoint/2010/main" val="2818078425"/>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two movements</a:t>
            </a:r>
            <a:endParaRPr lang="en-US" dirty="0"/>
          </a:p>
        </p:txBody>
      </p:sp>
      <p:pic>
        <p:nvPicPr>
          <p:cNvPr id="4" name="Content Placeholder 3" descr="gathered.2.jpg"/>
          <p:cNvPicPr>
            <a:picLocks noGrp="1" noChangeAspect="1"/>
          </p:cNvPicPr>
          <p:nvPr>
            <p:ph idx="1"/>
          </p:nvPr>
        </p:nvPicPr>
        <p:blipFill rotWithShape="1">
          <a:blip r:embed="rId2">
            <a:extLst>
              <a:ext uri="{28A0092B-C50C-407E-A947-70E740481C1C}">
                <a14:useLocalDpi xmlns:a14="http://schemas.microsoft.com/office/drawing/2010/main" val="0"/>
              </a:ext>
            </a:extLst>
          </a:blip>
          <a:srcRect l="-4999" r="-4624"/>
          <a:stretch/>
        </p:blipFill>
        <p:spPr>
          <a:xfrm>
            <a:off x="2167465" y="1600200"/>
            <a:ext cx="4961467" cy="4525963"/>
          </a:xfrm>
        </p:spPr>
      </p:pic>
      <p:sp>
        <p:nvSpPr>
          <p:cNvPr id="8" name="Right Arrow 7"/>
          <p:cNvSpPr/>
          <p:nvPr/>
        </p:nvSpPr>
        <p:spPr>
          <a:xfrm rot="8189060">
            <a:off x="4773798" y="2203744"/>
            <a:ext cx="2343691" cy="711200"/>
          </a:xfrm>
          <a:prstGeom prst="rightArrow">
            <a:avLst/>
          </a:prstGeom>
          <a:ln>
            <a:no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9" name="Right Arrow 8"/>
          <p:cNvSpPr/>
          <p:nvPr/>
        </p:nvSpPr>
        <p:spPr>
          <a:xfrm rot="2560194">
            <a:off x="4710420" y="4945687"/>
            <a:ext cx="2343691" cy="711200"/>
          </a:xfrm>
          <a:prstGeom prst="rightArrow">
            <a:avLst/>
          </a:prstGeom>
          <a:ln>
            <a:no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10" name="TextBox 9"/>
          <p:cNvSpPr txBox="1"/>
          <p:nvPr/>
        </p:nvSpPr>
        <p:spPr>
          <a:xfrm>
            <a:off x="6943615" y="1600200"/>
            <a:ext cx="1743185" cy="461665"/>
          </a:xfrm>
          <a:prstGeom prst="rect">
            <a:avLst/>
          </a:prstGeom>
          <a:noFill/>
        </p:spPr>
        <p:txBody>
          <a:bodyPr wrap="square" rtlCol="0">
            <a:spAutoFit/>
          </a:bodyPr>
          <a:lstStyle/>
          <a:p>
            <a:pPr algn="ctr"/>
            <a:r>
              <a:rPr lang="en-US" sz="2400" b="1" dirty="0" smtClean="0"/>
              <a:t>gathering</a:t>
            </a:r>
            <a:endParaRPr lang="en-US" sz="2400" b="1" dirty="0"/>
          </a:p>
        </p:txBody>
      </p:sp>
      <p:sp>
        <p:nvSpPr>
          <p:cNvPr id="11" name="TextBox 10"/>
          <p:cNvSpPr txBox="1"/>
          <p:nvPr/>
        </p:nvSpPr>
        <p:spPr>
          <a:xfrm>
            <a:off x="6943615" y="6126163"/>
            <a:ext cx="1743185" cy="461665"/>
          </a:xfrm>
          <a:prstGeom prst="rect">
            <a:avLst/>
          </a:prstGeom>
          <a:noFill/>
        </p:spPr>
        <p:txBody>
          <a:bodyPr wrap="square" rtlCol="0">
            <a:spAutoFit/>
          </a:bodyPr>
          <a:lstStyle/>
          <a:p>
            <a:pPr algn="ctr"/>
            <a:r>
              <a:rPr lang="en-US" sz="2400" b="1" dirty="0" smtClean="0"/>
              <a:t>scattering</a:t>
            </a:r>
            <a:endParaRPr lang="en-US" sz="2400" b="1" dirty="0"/>
          </a:p>
        </p:txBody>
      </p:sp>
      <p:sp>
        <p:nvSpPr>
          <p:cNvPr id="13" name="Oval 12"/>
          <p:cNvSpPr/>
          <p:nvPr/>
        </p:nvSpPr>
        <p:spPr>
          <a:xfrm>
            <a:off x="3640667" y="2897437"/>
            <a:ext cx="1862666" cy="1860830"/>
          </a:xfrm>
          <a:prstGeom prst="ellipse">
            <a:avLst/>
          </a:prstGeom>
          <a:noFill/>
          <a:ln w="57150" cmpd="sng">
            <a:prstDash val="lg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84605032"/>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Picture 1" descr="InsertedImage.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4652367"/>
            <a:ext cx="3370957" cy="224135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pic>
        <p:nvPicPr>
          <p:cNvPr id="53251" name="Picture 2" descr="InsertedImag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2208982"/>
            <a:ext cx="3370957" cy="252486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pic>
        <p:nvPicPr>
          <p:cNvPr id="53252" name="Picture 3" descr="InsertedImage.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3370957" cy="22368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sp>
        <p:nvSpPr>
          <p:cNvPr id="53253" name="Rectangle 4"/>
          <p:cNvSpPr>
            <a:spLocks/>
          </p:cNvSpPr>
          <p:nvPr/>
        </p:nvSpPr>
        <p:spPr bwMode="auto">
          <a:xfrm>
            <a:off x="3750469" y="428625"/>
            <a:ext cx="4884539" cy="17145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5717" tIns="35717" rIns="35717" bIns="35717" anchor="ctr"/>
          <a:lstStyle/>
          <a:p>
            <a:pPr>
              <a:defRPr/>
            </a:pPr>
            <a:r>
              <a:rPr lang="en-US" sz="2800" dirty="0">
                <a:cs typeface="Gill Sans Light" charset="0"/>
              </a:rPr>
              <a:t>WHEN TWO OR M</a:t>
            </a:r>
            <a:r>
              <a:rPr lang="en-US" sz="2800" dirty="0" smtClean="0">
                <a:cs typeface="Gill Sans Light" charset="0"/>
              </a:rPr>
              <a:t>ORE </a:t>
            </a:r>
            <a:r>
              <a:rPr lang="en-US" sz="2800" dirty="0">
                <a:cs typeface="Gill Sans Light" charset="0"/>
              </a:rPr>
              <a:t>G</a:t>
            </a:r>
            <a:r>
              <a:rPr lang="en-US" sz="2800" dirty="0" smtClean="0">
                <a:cs typeface="Gill Sans Light" charset="0"/>
              </a:rPr>
              <a:t>ATHER </a:t>
            </a:r>
            <a:r>
              <a:rPr lang="en-US" sz="2800" dirty="0">
                <a:cs typeface="Gill Sans Light" charset="0"/>
              </a:rPr>
              <a:t>IN GOD'S NAME, GOD PROMISES TO BE PRESENT </a:t>
            </a:r>
            <a:endParaRPr lang="en-US" sz="1300" dirty="0">
              <a:cs typeface="Gill Sans Light" charset="0"/>
            </a:endParaRPr>
          </a:p>
        </p:txBody>
      </p:sp>
      <p:sp>
        <p:nvSpPr>
          <p:cNvPr id="2" name="Rectangle 5"/>
          <p:cNvSpPr>
            <a:spLocks/>
          </p:cNvSpPr>
          <p:nvPr/>
        </p:nvSpPr>
        <p:spPr bwMode="auto">
          <a:xfrm>
            <a:off x="3750469" y="2571750"/>
            <a:ext cx="4884539" cy="17145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5717" tIns="35717" rIns="35717" bIns="35717" anchor="ctr"/>
          <a:lstStyle/>
          <a:p>
            <a:pPr algn="ctr">
              <a:defRPr/>
            </a:pPr>
            <a:r>
              <a:rPr lang="en-US" sz="2000" dirty="0">
                <a:cs typeface="Gill Sans Light" charset="0"/>
              </a:rPr>
              <a:t>THESE TIMES ARE PLANNED, AND UNPLANNED.</a:t>
            </a:r>
          </a:p>
          <a:p>
            <a:pPr algn="ctr">
              <a:defRPr/>
            </a:pPr>
            <a:endParaRPr lang="en-US" sz="2000" dirty="0">
              <a:cs typeface="Gill Sans Light" charset="0"/>
            </a:endParaRPr>
          </a:p>
          <a:p>
            <a:pPr algn="ctr">
              <a:defRPr/>
            </a:pPr>
            <a:r>
              <a:rPr lang="en-US" sz="2000" dirty="0">
                <a:cs typeface="Gill Sans Light" charset="0"/>
              </a:rPr>
              <a:t> THEY INCLUDE UNIVERSAL PRACTICES, AND PRACTICES UNIQUE TO ONES TIME AND PLACE.</a:t>
            </a:r>
          </a:p>
        </p:txBody>
      </p:sp>
      <p:sp>
        <p:nvSpPr>
          <p:cNvPr id="53254" name="Rectangle 6"/>
          <p:cNvSpPr>
            <a:spLocks/>
          </p:cNvSpPr>
          <p:nvPr/>
        </p:nvSpPr>
        <p:spPr bwMode="auto">
          <a:xfrm>
            <a:off x="3875484" y="4714875"/>
            <a:ext cx="4884539" cy="17145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5717" tIns="35717" rIns="35717" bIns="35717" anchor="ctr"/>
          <a:lstStyle/>
          <a:p>
            <a:pPr>
              <a:defRPr/>
            </a:pPr>
            <a:r>
              <a:rPr lang="en-US" sz="3100">
                <a:cs typeface="Gill Sans Light" charset="0"/>
              </a:rPr>
              <a:t>IN COMMUNITY,  CHRISTIANS DISCOVER WHAT IT IS TO BE CHRISTIAN.</a:t>
            </a:r>
            <a:endParaRPr lang="en-US" sz="1400">
              <a:cs typeface="Gill Sans Light" charset="0"/>
            </a:endParaRPr>
          </a:p>
        </p:txBody>
      </p:sp>
    </p:spTree>
    <p:extLst>
      <p:ext uri="{BB962C8B-B14F-4D97-AF65-F5344CB8AC3E}">
        <p14:creationId xmlns:p14="http://schemas.microsoft.com/office/powerpoint/2010/main" val="2589417275"/>
      </p:ext>
    </p:extLst>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5325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utoUpdateAnimBg="0"/>
      <p:bldP spid="53254" grpId="0"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1"/>
          <p:cNvSpPr>
            <a:spLocks noGrp="1" noChangeArrowheads="1"/>
          </p:cNvSpPr>
          <p:nvPr>
            <p:ph type="title"/>
          </p:nvPr>
        </p:nvSpPr>
        <p:spPr>
          <a:xfrm>
            <a:off x="3499322" y="1139652"/>
            <a:ext cx="4922490" cy="4577581"/>
          </a:xfrm>
        </p:spPr>
        <p:txBody>
          <a:bodyPr>
            <a:noAutofit/>
          </a:bodyPr>
          <a:lstStyle/>
          <a:p>
            <a:pPr>
              <a:defRPr/>
            </a:pPr>
            <a:r>
              <a:rPr lang="en-US" sz="2400" dirty="0">
                <a:latin typeface="Gill Sans Light" charset="0"/>
                <a:cs typeface="Gill Sans Light" charset="0"/>
              </a:rPr>
              <a:t>AWAY FROM CHRISTIAN COMMUNITY OUR CHRISTIAN IDENTITY IS TEST AND CHALLENGED. </a:t>
            </a:r>
            <a:r>
              <a:rPr lang="en-US" sz="2400" dirty="0" smtClean="0">
                <a:latin typeface="Gill Sans Light" charset="0"/>
                <a:cs typeface="Gill Sans Light" charset="0"/>
              </a:rPr>
              <a:t/>
            </a:r>
            <a:br>
              <a:rPr lang="en-US" sz="2400" dirty="0" smtClean="0">
                <a:latin typeface="Gill Sans Light" charset="0"/>
                <a:cs typeface="Gill Sans Light" charset="0"/>
              </a:rPr>
            </a:br>
            <a:r>
              <a:rPr lang="en-US" sz="2400" dirty="0" smtClean="0">
                <a:latin typeface="Gill Sans Light" charset="0"/>
                <a:cs typeface="Gill Sans Light" charset="0"/>
              </a:rPr>
              <a:t>YET </a:t>
            </a:r>
            <a:r>
              <a:rPr lang="en-US" sz="2400" dirty="0">
                <a:latin typeface="Gill Sans Light" charset="0"/>
                <a:cs typeface="Gill Sans Light" charset="0"/>
              </a:rPr>
              <a:t>OUR CHRISTIAN IDENTITY IS SHAPED AS MUCH BY </a:t>
            </a:r>
            <a:r>
              <a:rPr lang="en-US" sz="2400" dirty="0" smtClean="0">
                <a:latin typeface="Gill Sans Light" charset="0"/>
                <a:cs typeface="Gill Sans Light" charset="0"/>
              </a:rPr>
              <a:t>OUR </a:t>
            </a:r>
            <a:r>
              <a:rPr lang="en-US" sz="2400" dirty="0">
                <a:latin typeface="Gill Sans Light" charset="0"/>
                <a:cs typeface="Gill Sans Light" charset="0"/>
              </a:rPr>
              <a:t>TIMES APART AS IT IS WHEN GATHERED TOGETHER</a:t>
            </a:r>
            <a:r>
              <a:rPr lang="en-US" sz="2400" dirty="0" smtClean="0">
                <a:latin typeface="Gill Sans Light" charset="0"/>
                <a:cs typeface="Gill Sans Light" charset="0"/>
              </a:rPr>
              <a:t>.</a:t>
            </a:r>
            <a:br>
              <a:rPr lang="en-US" sz="2400" dirty="0" smtClean="0">
                <a:latin typeface="Gill Sans Light" charset="0"/>
                <a:cs typeface="Gill Sans Light" charset="0"/>
              </a:rPr>
            </a:br>
            <a:r>
              <a:rPr lang="en-US" sz="2400" dirty="0" smtClean="0">
                <a:latin typeface="Gill Sans Light" charset="0"/>
                <a:cs typeface="Gill Sans Light" charset="0"/>
              </a:rPr>
              <a:t/>
            </a:r>
            <a:br>
              <a:rPr lang="en-US" sz="2400" dirty="0" smtClean="0">
                <a:latin typeface="Gill Sans Light" charset="0"/>
                <a:cs typeface="Gill Sans Light" charset="0"/>
              </a:rPr>
            </a:br>
            <a:r>
              <a:rPr lang="en-US" sz="2400" dirty="0" smtClean="0">
                <a:cs typeface="Gill Sans Light" charset="0"/>
              </a:rPr>
              <a:t>LIVING </a:t>
            </a:r>
            <a:r>
              <a:rPr lang="en-US" sz="2400" dirty="0">
                <a:cs typeface="Gill Sans Light" charset="0"/>
              </a:rPr>
              <a:t>CHRISTIAN MEANS BEING GOD'S LOVE IN THE WORLD - CREATIVELY AND REDEMPTIVELY</a:t>
            </a:r>
            <a:r>
              <a:rPr lang="en-US" sz="2400" dirty="0" smtClean="0">
                <a:cs typeface="Gill Sans Light" charset="0"/>
              </a:rPr>
              <a:t>.</a:t>
            </a:r>
            <a:endParaRPr lang="en-US" sz="2400" dirty="0">
              <a:latin typeface="Gill Sans Light" charset="0"/>
              <a:cs typeface="Gill Sans Light" charset="0"/>
            </a:endParaRPr>
          </a:p>
        </p:txBody>
      </p:sp>
      <p:pic>
        <p:nvPicPr>
          <p:cNvPr id="55299" name="Picture 2" descr="InsertedImage.jpg"/>
          <p:cNvPicPr>
            <a:picLocks noChangeAspect="1"/>
          </p:cNvPicPr>
          <p:nvPr/>
        </p:nvPicPr>
        <p:blipFill>
          <a:blip r:embed="rId2">
            <a:extLst>
              <a:ext uri="{28A0092B-C50C-407E-A947-70E740481C1C}">
                <a14:useLocalDpi xmlns:a14="http://schemas.microsoft.com/office/drawing/2010/main" val="0"/>
              </a:ext>
            </a:extLst>
          </a:blip>
          <a:srcRect l="5739" r="5739"/>
          <a:stretch>
            <a:fillRect/>
          </a:stretch>
        </p:blipFill>
        <p:spPr bwMode="auto">
          <a:xfrm>
            <a:off x="0" y="5045273"/>
            <a:ext cx="2414365" cy="18082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pic>
        <p:nvPicPr>
          <p:cNvPr id="55300" name="Picture 3" descr="InsertedImag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3214687"/>
            <a:ext cx="2414365" cy="18082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pic>
        <p:nvPicPr>
          <p:cNvPr id="55301" name="Picture 4" descr="InsertedImage.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1"/>
            <a:ext cx="2414365" cy="323477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spTree>
    <p:extLst>
      <p:ext uri="{BB962C8B-B14F-4D97-AF65-F5344CB8AC3E}">
        <p14:creationId xmlns:p14="http://schemas.microsoft.com/office/powerpoint/2010/main" val="679877529"/>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two movements</a:t>
            </a:r>
            <a:endParaRPr lang="en-US" dirty="0"/>
          </a:p>
        </p:txBody>
      </p:sp>
      <p:pic>
        <p:nvPicPr>
          <p:cNvPr id="4" name="Content Placeholder 3" descr="gathered.2.jpg"/>
          <p:cNvPicPr>
            <a:picLocks noGrp="1" noChangeAspect="1"/>
          </p:cNvPicPr>
          <p:nvPr>
            <p:ph idx="1"/>
          </p:nvPr>
        </p:nvPicPr>
        <p:blipFill rotWithShape="1">
          <a:blip r:embed="rId2">
            <a:extLst>
              <a:ext uri="{28A0092B-C50C-407E-A947-70E740481C1C}">
                <a14:useLocalDpi xmlns:a14="http://schemas.microsoft.com/office/drawing/2010/main" val="0"/>
              </a:ext>
            </a:extLst>
          </a:blip>
          <a:srcRect l="-4999" r="-4624"/>
          <a:stretch/>
        </p:blipFill>
        <p:spPr>
          <a:xfrm>
            <a:off x="2167465" y="1600200"/>
            <a:ext cx="4961467" cy="4525963"/>
          </a:xfrm>
        </p:spPr>
      </p:pic>
      <p:sp>
        <p:nvSpPr>
          <p:cNvPr id="8" name="Right Arrow 7"/>
          <p:cNvSpPr/>
          <p:nvPr/>
        </p:nvSpPr>
        <p:spPr>
          <a:xfrm rot="8189060">
            <a:off x="4773798" y="2203744"/>
            <a:ext cx="2343691" cy="711200"/>
          </a:xfrm>
          <a:prstGeom prst="rightArrow">
            <a:avLst/>
          </a:prstGeom>
          <a:ln>
            <a:no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9" name="Right Arrow 8"/>
          <p:cNvSpPr/>
          <p:nvPr/>
        </p:nvSpPr>
        <p:spPr>
          <a:xfrm rot="2560194">
            <a:off x="4710420" y="4945687"/>
            <a:ext cx="2343691" cy="711200"/>
          </a:xfrm>
          <a:prstGeom prst="rightArrow">
            <a:avLst/>
          </a:prstGeom>
          <a:ln>
            <a:no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10" name="TextBox 9"/>
          <p:cNvSpPr txBox="1"/>
          <p:nvPr/>
        </p:nvSpPr>
        <p:spPr>
          <a:xfrm>
            <a:off x="6943615" y="1600200"/>
            <a:ext cx="1743185" cy="461665"/>
          </a:xfrm>
          <a:prstGeom prst="rect">
            <a:avLst/>
          </a:prstGeom>
          <a:noFill/>
        </p:spPr>
        <p:txBody>
          <a:bodyPr wrap="square" rtlCol="0">
            <a:spAutoFit/>
          </a:bodyPr>
          <a:lstStyle/>
          <a:p>
            <a:pPr algn="ctr"/>
            <a:r>
              <a:rPr lang="en-US" sz="2400" b="1" dirty="0" smtClean="0"/>
              <a:t>gathering</a:t>
            </a:r>
            <a:endParaRPr lang="en-US" sz="2400" b="1" dirty="0"/>
          </a:p>
        </p:txBody>
      </p:sp>
      <p:sp>
        <p:nvSpPr>
          <p:cNvPr id="11" name="TextBox 10"/>
          <p:cNvSpPr txBox="1"/>
          <p:nvPr/>
        </p:nvSpPr>
        <p:spPr>
          <a:xfrm>
            <a:off x="6943615" y="6126163"/>
            <a:ext cx="1743185" cy="461665"/>
          </a:xfrm>
          <a:prstGeom prst="rect">
            <a:avLst/>
          </a:prstGeom>
          <a:noFill/>
        </p:spPr>
        <p:txBody>
          <a:bodyPr wrap="square" rtlCol="0">
            <a:spAutoFit/>
          </a:bodyPr>
          <a:lstStyle/>
          <a:p>
            <a:pPr algn="ctr"/>
            <a:r>
              <a:rPr lang="en-US" sz="2400" b="1" dirty="0" smtClean="0"/>
              <a:t>scattering</a:t>
            </a:r>
            <a:endParaRPr lang="en-US" sz="2400" b="1" dirty="0"/>
          </a:p>
        </p:txBody>
      </p:sp>
      <p:sp>
        <p:nvSpPr>
          <p:cNvPr id="12" name="TextBox 11"/>
          <p:cNvSpPr txBox="1"/>
          <p:nvPr/>
        </p:nvSpPr>
        <p:spPr>
          <a:xfrm>
            <a:off x="287868" y="3041421"/>
            <a:ext cx="2472266" cy="1569660"/>
          </a:xfrm>
          <a:prstGeom prst="rect">
            <a:avLst/>
          </a:prstGeom>
          <a:noFill/>
        </p:spPr>
        <p:txBody>
          <a:bodyPr wrap="square" rtlCol="0">
            <a:spAutoFit/>
          </a:bodyPr>
          <a:lstStyle/>
          <a:p>
            <a:pPr algn="ctr"/>
            <a:r>
              <a:rPr lang="en-US" sz="3200" b="1" dirty="0" smtClean="0"/>
              <a:t>Are we tending both movements?</a:t>
            </a:r>
            <a:endParaRPr lang="en-US" sz="3200" b="1" dirty="0"/>
          </a:p>
        </p:txBody>
      </p:sp>
      <p:sp>
        <p:nvSpPr>
          <p:cNvPr id="13" name="Oval 12"/>
          <p:cNvSpPr/>
          <p:nvPr/>
        </p:nvSpPr>
        <p:spPr>
          <a:xfrm>
            <a:off x="3640667" y="2897437"/>
            <a:ext cx="1862666" cy="1860830"/>
          </a:xfrm>
          <a:prstGeom prst="ellipse">
            <a:avLst/>
          </a:prstGeom>
          <a:noFill/>
          <a:ln w="57150" cmpd="sng">
            <a:prstDash val="lg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5927833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1"/>
          <p:cNvSpPr>
            <a:spLocks noGrp="1" noChangeArrowheads="1"/>
          </p:cNvSpPr>
          <p:nvPr>
            <p:ph type="title"/>
          </p:nvPr>
        </p:nvSpPr>
        <p:spPr>
          <a:xfrm>
            <a:off x="3982641" y="1529209"/>
            <a:ext cx="4446984" cy="4509492"/>
          </a:xfrm>
        </p:spPr>
        <p:txBody>
          <a:bodyPr>
            <a:normAutofit fontScale="90000"/>
          </a:bodyPr>
          <a:lstStyle/>
          <a:p>
            <a:pPr algn="l">
              <a:spcBef>
                <a:spcPts val="2672"/>
              </a:spcBef>
              <a:buClr>
                <a:srgbClr val="414141"/>
              </a:buClr>
              <a:buSzPct val="82000"/>
              <a:defRPr/>
            </a:pPr>
            <a:r>
              <a:rPr lang="en-US" sz="2000" dirty="0">
                <a:latin typeface="Gill Sans Light" charset="0"/>
                <a:cs typeface="Gill Sans Light" charset="0"/>
              </a:rPr>
              <a:t>How has the gathered community of faith helped you discover your identity as a child of God?</a:t>
            </a:r>
            <a:br>
              <a:rPr lang="en-US" sz="2000" dirty="0">
                <a:latin typeface="Gill Sans Light" charset="0"/>
                <a:cs typeface="Gill Sans Light" charset="0"/>
              </a:rPr>
            </a:br>
            <a:r>
              <a:rPr lang="en-US" sz="2000" dirty="0">
                <a:latin typeface="Gill Sans Light" charset="0"/>
                <a:cs typeface="Gill Sans Light" charset="0"/>
              </a:rPr>
              <a:t/>
            </a:r>
            <a:br>
              <a:rPr lang="en-US" sz="2000" dirty="0">
                <a:latin typeface="Gill Sans Light" charset="0"/>
                <a:cs typeface="Gill Sans Light" charset="0"/>
              </a:rPr>
            </a:br>
            <a:r>
              <a:rPr lang="en-US" sz="2000" dirty="0">
                <a:latin typeface="Gill Sans Light" charset="0"/>
                <a:cs typeface="Gill Sans Light" charset="0"/>
              </a:rPr>
              <a:t>How has the gathered community embodied the faith for you at a critical time in your life?</a:t>
            </a:r>
            <a:br>
              <a:rPr lang="en-US" sz="2000" dirty="0">
                <a:latin typeface="Gill Sans Light" charset="0"/>
                <a:cs typeface="Gill Sans Light" charset="0"/>
              </a:rPr>
            </a:br>
            <a:r>
              <a:rPr lang="en-US" sz="2000" dirty="0">
                <a:latin typeface="Gill Sans Light" charset="0"/>
                <a:cs typeface="Gill Sans Light" charset="0"/>
              </a:rPr>
              <a:t/>
            </a:r>
            <a:br>
              <a:rPr lang="en-US" sz="2000" dirty="0">
                <a:latin typeface="Gill Sans Light" charset="0"/>
                <a:cs typeface="Gill Sans Light" charset="0"/>
              </a:rPr>
            </a:br>
            <a:r>
              <a:rPr lang="en-US" sz="2000" dirty="0">
                <a:latin typeface="Gill Sans Light" charset="0"/>
                <a:cs typeface="Gill Sans Light" charset="0"/>
              </a:rPr>
              <a:t>What practices have been most impactful for you living your faith in your everyday life?</a:t>
            </a:r>
            <a:br>
              <a:rPr lang="en-US" sz="2000" dirty="0">
                <a:latin typeface="Gill Sans Light" charset="0"/>
                <a:cs typeface="Gill Sans Light" charset="0"/>
              </a:rPr>
            </a:br>
            <a:r>
              <a:rPr lang="en-US" sz="2000" dirty="0" smtClean="0">
                <a:latin typeface="Gill Sans Light" charset="0"/>
                <a:cs typeface="Gill Sans Light" charset="0"/>
              </a:rPr>
              <a:t/>
            </a:r>
            <a:br>
              <a:rPr lang="en-US" sz="2000" dirty="0" smtClean="0">
                <a:latin typeface="Gill Sans Light" charset="0"/>
                <a:cs typeface="Gill Sans Light" charset="0"/>
              </a:rPr>
            </a:br>
            <a:r>
              <a:rPr lang="en-US" sz="2000" dirty="0">
                <a:latin typeface="Gill Sans Light"/>
                <a:cs typeface="Gill Sans Light"/>
              </a:rPr>
              <a:t>What is most challenging for you as you seek to discover a Christian way of life scattered in the world? How could a community of faith help you? </a:t>
            </a:r>
            <a:r>
              <a:rPr lang="en-US" sz="2000" dirty="0">
                <a:latin typeface="Gill Sans Light" charset="0"/>
                <a:cs typeface="Gill Sans Light" charset="0"/>
              </a:rPr>
              <a:t/>
            </a:r>
            <a:br>
              <a:rPr lang="en-US" sz="2000" dirty="0">
                <a:latin typeface="Gill Sans Light" charset="0"/>
                <a:cs typeface="Gill Sans Light" charset="0"/>
              </a:rPr>
            </a:br>
            <a:endParaRPr lang="en-US" sz="2000" dirty="0">
              <a:latin typeface="Gill Sans Light" charset="0"/>
              <a:cs typeface="Gill Sans Light" charset="0"/>
            </a:endParaRPr>
          </a:p>
        </p:txBody>
      </p:sp>
      <p:pic>
        <p:nvPicPr>
          <p:cNvPr id="54275" name="Picture 2" descr="InsertedImage.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15231" y="1529209"/>
            <a:ext cx="2999259" cy="43476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spTree>
    <p:extLst>
      <p:ext uri="{BB962C8B-B14F-4D97-AF65-F5344CB8AC3E}">
        <p14:creationId xmlns:p14="http://schemas.microsoft.com/office/powerpoint/2010/main" val="3650976209"/>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5" name="Rectangle 2"/>
          <p:cNvSpPr>
            <a:spLocks/>
          </p:cNvSpPr>
          <p:nvPr/>
        </p:nvSpPr>
        <p:spPr bwMode="auto">
          <a:xfrm>
            <a:off x="3591967" y="1500188"/>
            <a:ext cx="5064249" cy="385650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5717" tIns="35717" rIns="35717" bIns="35717" anchor="ctr"/>
          <a:lstStyle/>
          <a:p>
            <a:pPr marL="184169" indent="-184169">
              <a:spcBef>
                <a:spcPts val="2672"/>
              </a:spcBef>
              <a:buClr>
                <a:srgbClr val="414141"/>
              </a:buClr>
              <a:buSzPct val="82000"/>
              <a:buFontTx/>
              <a:buChar char="•"/>
              <a:defRPr/>
            </a:pPr>
            <a:r>
              <a:rPr lang="en-US" dirty="0">
                <a:latin typeface="Gill Sans Light"/>
                <a:cs typeface="Gill Sans Light"/>
              </a:rPr>
              <a:t>What stands out for you in the pattern of gathering and scattering? What's similar and different </a:t>
            </a:r>
            <a:r>
              <a:rPr lang="en-US" dirty="0" smtClean="0">
                <a:latin typeface="Gill Sans Light"/>
                <a:cs typeface="Gill Sans Light"/>
              </a:rPr>
              <a:t>from </a:t>
            </a:r>
            <a:r>
              <a:rPr lang="en-US" dirty="0">
                <a:latin typeface="Gill Sans Light"/>
                <a:cs typeface="Gill Sans Light"/>
              </a:rPr>
              <a:t>the current practices of your congregation?</a:t>
            </a:r>
          </a:p>
          <a:p>
            <a:pPr marL="184169" indent="-184169">
              <a:spcBef>
                <a:spcPts val="2672"/>
              </a:spcBef>
              <a:buClr>
                <a:srgbClr val="414141"/>
              </a:buClr>
              <a:buSzPct val="82000"/>
              <a:buFontTx/>
              <a:buChar char="•"/>
              <a:defRPr/>
            </a:pPr>
            <a:r>
              <a:rPr lang="en-US" dirty="0">
                <a:latin typeface="Gill Sans Light"/>
                <a:cs typeface="Gill Sans Light"/>
              </a:rPr>
              <a:t>How would this pattern help you, personally, discover a Christian way of life? </a:t>
            </a:r>
            <a:r>
              <a:rPr lang="en-US" dirty="0" smtClean="0">
                <a:latin typeface="Gill Sans Light"/>
                <a:cs typeface="Gill Sans Light"/>
              </a:rPr>
              <a:t>What, if anything, would be different than your patterns in the past?</a:t>
            </a:r>
            <a:endParaRPr lang="en-US" dirty="0">
              <a:latin typeface="Gill Sans Light"/>
              <a:cs typeface="Gill Sans Light"/>
            </a:endParaRPr>
          </a:p>
          <a:p>
            <a:pPr marL="184169" indent="-184169">
              <a:spcBef>
                <a:spcPts val="2672"/>
              </a:spcBef>
              <a:buClr>
                <a:srgbClr val="414141"/>
              </a:buClr>
              <a:buSzPct val="82000"/>
              <a:buFontTx/>
              <a:buChar char="•"/>
              <a:defRPr/>
            </a:pPr>
            <a:r>
              <a:rPr lang="en-US" dirty="0">
                <a:latin typeface="Gill Sans Light"/>
                <a:cs typeface="Gill Sans Light"/>
              </a:rPr>
              <a:t>How might this pattern be a 'curriculum' for helping </a:t>
            </a:r>
            <a:r>
              <a:rPr lang="en-US" dirty="0" smtClean="0">
                <a:latin typeface="Gill Sans Light"/>
                <a:cs typeface="Gill Sans Light"/>
              </a:rPr>
              <a:t>people in your context </a:t>
            </a:r>
            <a:r>
              <a:rPr lang="en-US" dirty="0">
                <a:latin typeface="Gill Sans Light"/>
                <a:cs typeface="Gill Sans Light"/>
              </a:rPr>
              <a:t>discover a Christian way of life? How would this change your current practices?</a:t>
            </a:r>
          </a:p>
        </p:txBody>
      </p:sp>
      <p:pic>
        <p:nvPicPr>
          <p:cNvPr id="4" name="Picture 2" descr="InsertedImage.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15231" y="1529209"/>
            <a:ext cx="2999259" cy="43476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spTree>
    <p:extLst>
      <p:ext uri="{BB962C8B-B14F-4D97-AF65-F5344CB8AC3E}">
        <p14:creationId xmlns:p14="http://schemas.microsoft.com/office/powerpoint/2010/main" val="2389502182"/>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2899616" cy="1143000"/>
          </a:xfrm>
        </p:spPr>
        <p:txBody>
          <a:bodyPr>
            <a:normAutofit fontScale="90000"/>
          </a:bodyPr>
          <a:lstStyle/>
          <a:p>
            <a:r>
              <a:rPr lang="en-US" dirty="0" smtClean="0"/>
              <a:t>From objects</a:t>
            </a:r>
            <a:endParaRPr lang="en-US" dirty="0"/>
          </a:p>
        </p:txBody>
      </p:sp>
      <p:pic>
        <p:nvPicPr>
          <p:cNvPr id="4" name="Picture 5"/>
          <p:cNvPicPr>
            <a:picLocks noGrp="1" noChangeAspect="1" noChangeArrowheads="1"/>
          </p:cNvPicPr>
          <p:nvPr>
            <p:ph idx="1"/>
          </p:nvPr>
        </p:nvPicPr>
        <p:blipFill rotWithShape="1">
          <a:blip r:embed="rId2" cstate="print"/>
          <a:srcRect l="-203" r="578"/>
          <a:stretch/>
        </p:blipFill>
        <p:spPr bwMode="auto">
          <a:xfrm>
            <a:off x="457200" y="1417638"/>
            <a:ext cx="2899616" cy="2023533"/>
          </a:xfrm>
          <a:prstGeom prst="rect">
            <a:avLst/>
          </a:prstGeom>
          <a:noFill/>
          <a:ln w="9525">
            <a:noFill/>
            <a:miter lim="800000"/>
            <a:headEnd/>
            <a:tailEnd/>
          </a:ln>
        </p:spPr>
      </p:pic>
      <p:pic>
        <p:nvPicPr>
          <p:cNvPr id="5" name="Picture 2"/>
          <p:cNvPicPr>
            <a:picLocks noChangeAspect="1" noChangeArrowheads="1"/>
          </p:cNvPicPr>
          <p:nvPr/>
        </p:nvPicPr>
        <p:blipFill>
          <a:blip r:embed="rId3" cstate="print"/>
          <a:srcRect/>
          <a:stretch>
            <a:fillRect/>
          </a:stretch>
        </p:blipFill>
        <p:spPr bwMode="auto">
          <a:xfrm>
            <a:off x="2675281" y="2692569"/>
            <a:ext cx="3386419" cy="2319697"/>
          </a:xfrm>
          <a:prstGeom prst="rect">
            <a:avLst/>
          </a:prstGeom>
          <a:noFill/>
          <a:ln w="9525">
            <a:noFill/>
            <a:miter lim="800000"/>
            <a:headEnd/>
            <a:tailEnd/>
          </a:ln>
        </p:spPr>
      </p:pic>
      <p:pic>
        <p:nvPicPr>
          <p:cNvPr id="8" name="Picture 7" descr="Launch-Photo-2.11.111.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638799" y="4498621"/>
            <a:ext cx="3217334" cy="2144889"/>
          </a:xfrm>
          <a:prstGeom prst="rect">
            <a:avLst/>
          </a:prstGeom>
        </p:spPr>
      </p:pic>
      <p:sp>
        <p:nvSpPr>
          <p:cNvPr id="9" name="Title 1"/>
          <p:cNvSpPr txBox="1">
            <a:spLocks/>
          </p:cNvSpPr>
          <p:nvPr/>
        </p:nvSpPr>
        <p:spPr>
          <a:xfrm>
            <a:off x="3522134" y="1540045"/>
            <a:ext cx="2747216" cy="11430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dirty="0"/>
              <a:t>t</a:t>
            </a:r>
            <a:r>
              <a:rPr lang="en-US" dirty="0" smtClean="0"/>
              <a:t>o subjects</a:t>
            </a:r>
            <a:endParaRPr lang="en-US" dirty="0"/>
          </a:p>
        </p:txBody>
      </p:sp>
      <p:sp>
        <p:nvSpPr>
          <p:cNvPr id="10" name="Title 1"/>
          <p:cNvSpPr txBox="1">
            <a:spLocks/>
          </p:cNvSpPr>
          <p:nvPr/>
        </p:nvSpPr>
        <p:spPr>
          <a:xfrm>
            <a:off x="6078632" y="3337799"/>
            <a:ext cx="2747216" cy="11430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dirty="0"/>
              <a:t>t</a:t>
            </a:r>
            <a:r>
              <a:rPr lang="en-US" dirty="0" smtClean="0"/>
              <a:t>o agents</a:t>
            </a:r>
            <a:endParaRPr lang="en-US" dirty="0"/>
          </a:p>
        </p:txBody>
      </p:sp>
      <p:sp>
        <p:nvSpPr>
          <p:cNvPr id="3" name="TextBox 2"/>
          <p:cNvSpPr txBox="1"/>
          <p:nvPr/>
        </p:nvSpPr>
        <p:spPr>
          <a:xfrm>
            <a:off x="1049872" y="5486603"/>
            <a:ext cx="3911600" cy="954107"/>
          </a:xfrm>
          <a:prstGeom prst="rect">
            <a:avLst/>
          </a:prstGeom>
          <a:noFill/>
        </p:spPr>
        <p:txBody>
          <a:bodyPr wrap="square" rtlCol="0">
            <a:spAutoFit/>
          </a:bodyPr>
          <a:lstStyle/>
          <a:p>
            <a:pPr marL="342900" indent="-342900">
              <a:buFontTx/>
              <a:buChar char="-"/>
            </a:pPr>
            <a:r>
              <a:rPr lang="en-US" sz="2800" dirty="0" smtClean="0">
                <a:solidFill>
                  <a:schemeClr val="tx2"/>
                </a:solidFill>
              </a:rPr>
              <a:t>Compass for daily life</a:t>
            </a:r>
          </a:p>
          <a:p>
            <a:pPr marL="342900" indent="-342900">
              <a:buFontTx/>
              <a:buChar char="-"/>
            </a:pPr>
            <a:r>
              <a:rPr lang="en-US" sz="2800" dirty="0" smtClean="0">
                <a:solidFill>
                  <a:schemeClr val="tx2"/>
                </a:solidFill>
              </a:rPr>
              <a:t>Agent of God’s love</a:t>
            </a:r>
          </a:p>
        </p:txBody>
      </p:sp>
      <p:sp>
        <p:nvSpPr>
          <p:cNvPr id="11" name="TextBox 10"/>
          <p:cNvSpPr txBox="1"/>
          <p:nvPr/>
        </p:nvSpPr>
        <p:spPr>
          <a:xfrm>
            <a:off x="4622805" y="445809"/>
            <a:ext cx="3911600" cy="1384995"/>
          </a:xfrm>
          <a:prstGeom prst="rect">
            <a:avLst/>
          </a:prstGeom>
          <a:noFill/>
        </p:spPr>
        <p:txBody>
          <a:bodyPr wrap="square" rtlCol="0">
            <a:spAutoFit/>
          </a:bodyPr>
          <a:lstStyle/>
          <a:p>
            <a:r>
              <a:rPr lang="en-US" sz="2800" b="1" dirty="0" smtClean="0">
                <a:solidFill>
                  <a:schemeClr val="tx2"/>
                </a:solidFill>
              </a:rPr>
              <a:t>Faith formation</a:t>
            </a:r>
          </a:p>
          <a:p>
            <a:pPr marL="342900" indent="-342900">
              <a:buFontTx/>
              <a:buChar char="-"/>
            </a:pPr>
            <a:r>
              <a:rPr lang="en-US" sz="2800" dirty="0" smtClean="0">
                <a:solidFill>
                  <a:schemeClr val="tx2"/>
                </a:solidFill>
              </a:rPr>
              <a:t>Identity as Child of God</a:t>
            </a:r>
          </a:p>
          <a:p>
            <a:pPr marL="342900" indent="-342900">
              <a:buFontTx/>
              <a:buChar char="-"/>
            </a:pPr>
            <a:r>
              <a:rPr lang="en-US" sz="2800" dirty="0" smtClean="0">
                <a:solidFill>
                  <a:schemeClr val="tx2"/>
                </a:solidFill>
              </a:rPr>
              <a:t>Witness to God’s love</a:t>
            </a:r>
          </a:p>
        </p:txBody>
      </p:sp>
    </p:spTree>
    <p:extLst>
      <p:ext uri="{BB962C8B-B14F-4D97-AF65-F5344CB8AC3E}">
        <p14:creationId xmlns:p14="http://schemas.microsoft.com/office/powerpoint/2010/main" val="354204025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3" grpId="0"/>
      <p:bldP spid="11"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2" name="Rectangle 4"/>
          <p:cNvSpPr>
            <a:spLocks/>
          </p:cNvSpPr>
          <p:nvPr/>
        </p:nvSpPr>
        <p:spPr bwMode="auto">
          <a:xfrm>
            <a:off x="3589866" y="908314"/>
            <a:ext cx="5213689" cy="569568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5717" tIns="35717" rIns="35717" bIns="35717" anchor="ctr"/>
          <a:lstStyle/>
          <a:p>
            <a:pPr marL="184169" indent="-184169">
              <a:spcBef>
                <a:spcPts val="2672"/>
              </a:spcBef>
              <a:buClr>
                <a:srgbClr val="414141"/>
              </a:buClr>
              <a:buSzPct val="82000"/>
              <a:buFontTx/>
              <a:buChar char="•"/>
              <a:defRPr/>
            </a:pPr>
            <a:r>
              <a:rPr lang="en-US" sz="2000" dirty="0">
                <a:latin typeface="Gill Sans Light"/>
                <a:cs typeface="Gill Sans Light"/>
              </a:rPr>
              <a:t>How has the gift of faith informed your life?</a:t>
            </a:r>
          </a:p>
          <a:p>
            <a:pPr marL="184169" indent="-184169">
              <a:spcBef>
                <a:spcPts val="2672"/>
              </a:spcBef>
              <a:buClr>
                <a:srgbClr val="414141"/>
              </a:buClr>
              <a:buSzPct val="82000"/>
              <a:buFontTx/>
              <a:buChar char="•"/>
              <a:defRPr/>
            </a:pPr>
            <a:r>
              <a:rPr lang="en-US" sz="2000" dirty="0" smtClean="0">
                <a:latin typeface="Gill Sans Light"/>
                <a:cs typeface="Gill Sans Light"/>
              </a:rPr>
              <a:t>How </a:t>
            </a:r>
            <a:r>
              <a:rPr lang="en-US" sz="2000" dirty="0">
                <a:latin typeface="Gill Sans Light"/>
                <a:cs typeface="Gill Sans Light"/>
              </a:rPr>
              <a:t>has </a:t>
            </a:r>
            <a:r>
              <a:rPr lang="en-US" sz="2000" dirty="0" smtClean="0">
                <a:latin typeface="Gill Sans Light"/>
                <a:cs typeface="Gill Sans Light"/>
              </a:rPr>
              <a:t>God’s </a:t>
            </a:r>
            <a:r>
              <a:rPr lang="en-US" sz="2000" dirty="0">
                <a:latin typeface="Gill Sans Light"/>
                <a:cs typeface="Gill Sans Light"/>
              </a:rPr>
              <a:t>love for you impacted how you love others</a:t>
            </a:r>
            <a:r>
              <a:rPr lang="en-US" sz="2000" dirty="0" smtClean="0">
                <a:latin typeface="Gill Sans Light"/>
                <a:cs typeface="Gill Sans Light"/>
              </a:rPr>
              <a:t>?</a:t>
            </a:r>
          </a:p>
          <a:p>
            <a:pPr marL="184169" indent="-184169">
              <a:spcBef>
                <a:spcPts val="2672"/>
              </a:spcBef>
              <a:buClr>
                <a:srgbClr val="414141"/>
              </a:buClr>
              <a:buSzPct val="82000"/>
              <a:buFontTx/>
              <a:buChar char="•"/>
              <a:defRPr/>
            </a:pPr>
            <a:r>
              <a:rPr lang="en-US" sz="2000" dirty="0">
                <a:latin typeface="Gill Sans Light"/>
                <a:cs typeface="Gill Sans Light"/>
              </a:rPr>
              <a:t>How has the community of faith helped you </a:t>
            </a:r>
            <a:r>
              <a:rPr lang="en-US" sz="2000" dirty="0" smtClean="0">
                <a:latin typeface="Gill Sans Light"/>
                <a:cs typeface="Gill Sans Light"/>
              </a:rPr>
              <a:t>discover a </a:t>
            </a:r>
            <a:r>
              <a:rPr lang="en-US" sz="2000" dirty="0">
                <a:latin typeface="Gill Sans Light"/>
                <a:cs typeface="Gill Sans Light"/>
              </a:rPr>
              <a:t>Christian way of life</a:t>
            </a:r>
            <a:r>
              <a:rPr lang="en-US" sz="2000" dirty="0" smtClean="0">
                <a:latin typeface="Gill Sans Light"/>
                <a:cs typeface="Gill Sans Light"/>
              </a:rPr>
              <a:t>?</a:t>
            </a:r>
          </a:p>
          <a:p>
            <a:pPr marL="184169" indent="-184169">
              <a:spcBef>
                <a:spcPts val="2672"/>
              </a:spcBef>
              <a:buClr>
                <a:srgbClr val="414141"/>
              </a:buClr>
              <a:buSzPct val="82000"/>
              <a:buFontTx/>
              <a:buChar char="•"/>
              <a:defRPr/>
            </a:pPr>
            <a:r>
              <a:rPr lang="en-US" sz="2000" dirty="0">
                <a:latin typeface="Gill Sans Light"/>
                <a:cs typeface="Gill Sans Light"/>
              </a:rPr>
              <a:t>How have you experienced congregations </a:t>
            </a:r>
            <a:r>
              <a:rPr lang="en-US" sz="2000" dirty="0" smtClean="0">
                <a:latin typeface="Gill Sans Light"/>
                <a:cs typeface="Gill Sans Light"/>
              </a:rPr>
              <a:t>witnessing </a:t>
            </a:r>
            <a:r>
              <a:rPr lang="en-US" sz="2000" dirty="0">
                <a:latin typeface="Gill Sans Light"/>
                <a:cs typeface="Gill Sans Light"/>
              </a:rPr>
              <a:t>to God's love</a:t>
            </a:r>
            <a:r>
              <a:rPr lang="en-US" sz="2000" dirty="0" smtClean="0">
                <a:latin typeface="Gill Sans Light"/>
                <a:cs typeface="Gill Sans Light"/>
              </a:rPr>
              <a:t>?</a:t>
            </a:r>
          </a:p>
          <a:p>
            <a:pPr marL="184169" indent="-184169">
              <a:spcBef>
                <a:spcPts val="2672"/>
              </a:spcBef>
              <a:buClr>
                <a:srgbClr val="414141"/>
              </a:buClr>
              <a:buSzPct val="82000"/>
              <a:buFontTx/>
              <a:buChar char="•"/>
              <a:defRPr/>
            </a:pPr>
            <a:r>
              <a:rPr lang="en-US" sz="2000" dirty="0">
                <a:latin typeface="Gill Sans Light"/>
                <a:cs typeface="Gill Sans Light"/>
              </a:rPr>
              <a:t>How has faith empowered you to be an agent of God's love in the world</a:t>
            </a:r>
            <a:r>
              <a:rPr lang="en-US" sz="2000" dirty="0" smtClean="0">
                <a:latin typeface="Gill Sans Light"/>
                <a:cs typeface="Gill Sans Light"/>
              </a:rPr>
              <a:t>?</a:t>
            </a:r>
            <a:endParaRPr lang="en-US" sz="2000" dirty="0">
              <a:latin typeface="Gill Sans Light"/>
              <a:cs typeface="Gill Sans Light"/>
            </a:endParaRPr>
          </a:p>
          <a:p>
            <a:pPr marL="184169" indent="-184169">
              <a:spcBef>
                <a:spcPts val="2672"/>
              </a:spcBef>
              <a:buClr>
                <a:srgbClr val="414141"/>
              </a:buClr>
              <a:buSzPct val="82000"/>
              <a:buFontTx/>
              <a:buChar char="•"/>
              <a:defRPr/>
            </a:pPr>
            <a:endParaRPr lang="en-US" sz="2700" dirty="0">
              <a:cs typeface="Gill Sans Light" charset="0"/>
            </a:endParaRPr>
          </a:p>
        </p:txBody>
      </p:sp>
      <p:pic>
        <p:nvPicPr>
          <p:cNvPr id="5" name="Picture 1" descr="pasted-image.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55414" y="1499527"/>
            <a:ext cx="2857500" cy="428401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spTree>
    <p:extLst>
      <p:ext uri="{BB962C8B-B14F-4D97-AF65-F5344CB8AC3E}">
        <p14:creationId xmlns:p14="http://schemas.microsoft.com/office/powerpoint/2010/main" val="529888313"/>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20762"/>
          </a:xfrm>
        </p:spPr>
        <p:txBody>
          <a:bodyPr>
            <a:normAutofit/>
          </a:bodyPr>
          <a:lstStyle/>
          <a:p>
            <a:r>
              <a:rPr lang="en-US" b="1" dirty="0" smtClean="0">
                <a:effectLst>
                  <a:outerShdw blurRad="38100" dist="38100" dir="2700000" algn="tl">
                    <a:srgbClr val="000000">
                      <a:alpha val="43137"/>
                    </a:srgbClr>
                  </a:outerShdw>
                </a:effectLst>
              </a:rPr>
              <a:t>|What are people longing for?|</a:t>
            </a:r>
            <a:endParaRPr lang="en-US" b="1" dirty="0"/>
          </a:p>
        </p:txBody>
      </p:sp>
      <p:sp>
        <p:nvSpPr>
          <p:cNvPr id="3" name="TextBox 2"/>
          <p:cNvSpPr txBox="1"/>
          <p:nvPr/>
        </p:nvSpPr>
        <p:spPr>
          <a:xfrm>
            <a:off x="228600" y="1301890"/>
            <a:ext cx="8915400" cy="4770536"/>
          </a:xfrm>
          <a:prstGeom prst="rect">
            <a:avLst/>
          </a:prstGeom>
          <a:noFill/>
        </p:spPr>
        <p:txBody>
          <a:bodyPr wrap="square" rtlCol="0">
            <a:spAutoFit/>
          </a:bodyPr>
          <a:lstStyle/>
          <a:p>
            <a:pPr algn="ctr"/>
            <a:r>
              <a:rPr lang="en-US" sz="3200" dirty="0" smtClean="0"/>
              <a:t>As </a:t>
            </a:r>
            <a:r>
              <a:rPr lang="en-US" sz="3200" dirty="0"/>
              <a:t>structures of family, work, religion, and leisure are changing, </a:t>
            </a:r>
            <a:r>
              <a:rPr lang="en-US" sz="3200" dirty="0" smtClean="0"/>
              <a:t>we </a:t>
            </a:r>
            <a:r>
              <a:rPr lang="en-US" sz="3200" dirty="0"/>
              <a:t>are rarely on familiar ground. </a:t>
            </a:r>
            <a:endParaRPr lang="en-US" sz="3200" dirty="0" smtClean="0"/>
          </a:p>
          <a:p>
            <a:pPr algn="ctr"/>
            <a:r>
              <a:rPr lang="en-US" sz="3200" dirty="0" smtClean="0"/>
              <a:t>In </a:t>
            </a:r>
            <a:r>
              <a:rPr lang="en-US" sz="3200" dirty="0"/>
              <a:t>a 24/7, globally connected world, most of us are always “on” and our work (at the office or at home) is never done. </a:t>
            </a:r>
            <a:endParaRPr lang="en-US" sz="3200" dirty="0" smtClean="0"/>
          </a:p>
          <a:p>
            <a:pPr algn="ctr"/>
            <a:endParaRPr lang="en-US" sz="2400" dirty="0" smtClean="0"/>
          </a:p>
          <a:p>
            <a:pPr algn="ctr"/>
            <a:endParaRPr lang="en-US" sz="2400" dirty="0" smtClean="0"/>
          </a:p>
          <a:p>
            <a:pPr algn="ctr"/>
            <a:endParaRPr lang="en-US" sz="2400" dirty="0"/>
          </a:p>
          <a:p>
            <a:pPr algn="ctr"/>
            <a:endParaRPr lang="en-US" sz="2400" dirty="0" smtClean="0"/>
          </a:p>
          <a:p>
            <a:pPr algn="ctr"/>
            <a:endParaRPr lang="en-US" sz="2400" dirty="0"/>
          </a:p>
          <a:p>
            <a:pPr algn="ctr"/>
            <a:endParaRPr lang="en-US" sz="2400" dirty="0"/>
          </a:p>
        </p:txBody>
      </p:sp>
      <p:pic>
        <p:nvPicPr>
          <p:cNvPr id="4" name="Picture 3" descr="150428144506-sailing-8-super-169.jpg"/>
          <p:cNvPicPr>
            <a:picLocks noChangeAspect="1"/>
          </p:cNvPicPr>
          <p:nvPr/>
        </p:nvPicPr>
        <p:blipFill rotWithShape="1">
          <a:blip r:embed="rId3">
            <a:extLst>
              <a:ext uri="{28A0092B-C50C-407E-A947-70E740481C1C}">
                <a14:useLocalDpi xmlns:a14="http://schemas.microsoft.com/office/drawing/2010/main" val="0"/>
              </a:ext>
            </a:extLst>
          </a:blip>
          <a:srcRect t="55017"/>
          <a:stretch/>
        </p:blipFill>
        <p:spPr>
          <a:xfrm>
            <a:off x="18984" y="3962400"/>
            <a:ext cx="9144000" cy="1981200"/>
          </a:xfrm>
          <a:prstGeom prst="rect">
            <a:avLst/>
          </a:prstGeom>
        </p:spPr>
      </p:pic>
    </p:spTree>
    <p:extLst>
      <p:ext uri="{BB962C8B-B14F-4D97-AF65-F5344CB8AC3E}">
        <p14:creationId xmlns:p14="http://schemas.microsoft.com/office/powerpoint/2010/main" val="2663979734"/>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20762"/>
          </a:xfrm>
        </p:spPr>
        <p:txBody>
          <a:bodyPr>
            <a:normAutofit/>
          </a:bodyPr>
          <a:lstStyle/>
          <a:p>
            <a:r>
              <a:rPr lang="en-US" b="1" dirty="0" smtClean="0">
                <a:effectLst>
                  <a:outerShdw blurRad="38100" dist="38100" dir="2700000" algn="tl">
                    <a:srgbClr val="000000">
                      <a:alpha val="43137"/>
                    </a:srgbClr>
                  </a:outerShdw>
                </a:effectLst>
              </a:rPr>
              <a:t>|What are people longing for?|</a:t>
            </a:r>
            <a:endParaRPr lang="en-US" b="1" dirty="0"/>
          </a:p>
        </p:txBody>
      </p:sp>
      <p:sp>
        <p:nvSpPr>
          <p:cNvPr id="3" name="TextBox 2"/>
          <p:cNvSpPr txBox="1"/>
          <p:nvPr/>
        </p:nvSpPr>
        <p:spPr>
          <a:xfrm>
            <a:off x="228600" y="1301890"/>
            <a:ext cx="8915400" cy="2246769"/>
          </a:xfrm>
          <a:prstGeom prst="rect">
            <a:avLst/>
          </a:prstGeom>
          <a:noFill/>
        </p:spPr>
        <p:txBody>
          <a:bodyPr wrap="square" rtlCol="0">
            <a:spAutoFit/>
          </a:bodyPr>
          <a:lstStyle/>
          <a:p>
            <a:pPr algn="ctr"/>
            <a:r>
              <a:rPr lang="en-US" sz="2800" dirty="0" smtClean="0"/>
              <a:t>Managing </a:t>
            </a:r>
            <a:r>
              <a:rPr lang="en-US" sz="2800" dirty="0"/>
              <a:t>life requires switching off “non-essential functions, subordinate social groups, and devalued territories.” And the result of living within this new meta-network world is an infinite number of social ties, many of which are weak, </a:t>
            </a:r>
            <a:r>
              <a:rPr lang="en-US" sz="2800" dirty="0" smtClean="0"/>
              <a:t>yet </a:t>
            </a:r>
            <a:r>
              <a:rPr lang="en-US" sz="2800" b="1" dirty="0" smtClean="0"/>
              <a:t>without </a:t>
            </a:r>
            <a:r>
              <a:rPr lang="en-US" sz="2800" b="1" dirty="0"/>
              <a:t>a rudder or guide</a:t>
            </a:r>
            <a:r>
              <a:rPr lang="en-US" sz="2800" dirty="0"/>
              <a:t>. </a:t>
            </a:r>
            <a:endParaRPr lang="en-US" sz="2800" dirty="0" smtClean="0"/>
          </a:p>
        </p:txBody>
      </p:sp>
      <p:pic>
        <p:nvPicPr>
          <p:cNvPr id="4" name="Picture 3" descr="150428144506-sailing-8-super-169.jpg"/>
          <p:cNvPicPr>
            <a:picLocks noChangeAspect="1"/>
          </p:cNvPicPr>
          <p:nvPr/>
        </p:nvPicPr>
        <p:blipFill rotWithShape="1">
          <a:blip r:embed="rId3">
            <a:extLst>
              <a:ext uri="{28A0092B-C50C-407E-A947-70E740481C1C}">
                <a14:useLocalDpi xmlns:a14="http://schemas.microsoft.com/office/drawing/2010/main" val="0"/>
              </a:ext>
            </a:extLst>
          </a:blip>
          <a:srcRect t="55017"/>
          <a:stretch/>
        </p:blipFill>
        <p:spPr>
          <a:xfrm>
            <a:off x="-14880" y="3962400"/>
            <a:ext cx="9144000" cy="1981200"/>
          </a:xfrm>
          <a:prstGeom prst="rect">
            <a:avLst/>
          </a:prstGeom>
        </p:spPr>
      </p:pic>
    </p:spTree>
    <p:extLst>
      <p:ext uri="{BB962C8B-B14F-4D97-AF65-F5344CB8AC3E}">
        <p14:creationId xmlns:p14="http://schemas.microsoft.com/office/powerpoint/2010/main" val="3547302572"/>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effectLst>
                  <a:outerShdw blurRad="38100" dist="38100" dir="2700000" algn="tl">
                    <a:srgbClr val="000000">
                      <a:alpha val="43137"/>
                    </a:srgbClr>
                  </a:outerShdw>
                </a:effectLst>
              </a:rPr>
              <a:t>|What are people longing for?|</a:t>
            </a:r>
            <a:endParaRPr lang="en-US" b="1" dirty="0"/>
          </a:p>
        </p:txBody>
      </p:sp>
      <p:sp>
        <p:nvSpPr>
          <p:cNvPr id="4" name="Content Placeholder 3"/>
          <p:cNvSpPr>
            <a:spLocks noGrp="1"/>
          </p:cNvSpPr>
          <p:nvPr>
            <p:ph sz="half" idx="1"/>
          </p:nvPr>
        </p:nvSpPr>
        <p:spPr>
          <a:xfrm>
            <a:off x="457200" y="3048000"/>
            <a:ext cx="4038600" cy="2895600"/>
          </a:xfrm>
        </p:spPr>
        <p:txBody>
          <a:bodyPr>
            <a:normAutofit fontScale="92500" lnSpcReduction="20000"/>
          </a:bodyPr>
          <a:lstStyle/>
          <a:p>
            <a:pPr marL="0" indent="0" algn="ctr">
              <a:buNone/>
            </a:pPr>
            <a:r>
              <a:rPr lang="en-US" dirty="0" smtClean="0"/>
              <a:t>It use to be that </a:t>
            </a:r>
            <a:r>
              <a:rPr lang="en-US" b="1" dirty="0" smtClean="0"/>
              <a:t>meaning</a:t>
            </a:r>
            <a:r>
              <a:rPr lang="en-US" dirty="0" smtClean="0"/>
              <a:t> </a:t>
            </a:r>
            <a:r>
              <a:rPr lang="en-US" dirty="0"/>
              <a:t>was made, </a:t>
            </a:r>
            <a:endParaRPr lang="en-US" dirty="0" smtClean="0"/>
          </a:p>
          <a:p>
            <a:pPr marL="0" indent="0" algn="ctr">
              <a:buNone/>
            </a:pPr>
            <a:r>
              <a:rPr lang="en-US" dirty="0" smtClean="0"/>
              <a:t>and </a:t>
            </a:r>
            <a:r>
              <a:rPr lang="en-US" dirty="0"/>
              <a:t>our </a:t>
            </a:r>
            <a:r>
              <a:rPr lang="en-US" b="1" dirty="0"/>
              <a:t>identity</a:t>
            </a:r>
            <a:r>
              <a:rPr lang="en-US" dirty="0"/>
              <a:t> cultivated, within a few primary communities that often overlapped. </a:t>
            </a:r>
            <a:endParaRPr lang="en-US" dirty="0" smtClean="0"/>
          </a:p>
          <a:p>
            <a:pPr marL="0" indent="0" algn="ctr">
              <a:buNone/>
            </a:pPr>
            <a:r>
              <a:rPr lang="en-US" dirty="0" smtClean="0"/>
              <a:t>Such communities </a:t>
            </a:r>
            <a:r>
              <a:rPr lang="en-US" dirty="0"/>
              <a:t>provided roots and stability. </a:t>
            </a:r>
          </a:p>
        </p:txBody>
      </p:sp>
      <p:pic>
        <p:nvPicPr>
          <p:cNvPr id="6" name="Picture 5" descr="images-176.jpeg"/>
          <p:cNvPicPr>
            <a:picLocks noChangeAspect="1"/>
          </p:cNvPicPr>
          <p:nvPr/>
        </p:nvPicPr>
        <p:blipFill rotWithShape="1">
          <a:blip r:embed="rId2">
            <a:extLst>
              <a:ext uri="{28A0092B-C50C-407E-A947-70E740481C1C}">
                <a14:useLocalDpi xmlns:a14="http://schemas.microsoft.com/office/drawing/2010/main" val="0"/>
              </a:ext>
            </a:extLst>
          </a:blip>
          <a:srcRect t="21655" b="26972"/>
          <a:stretch/>
        </p:blipFill>
        <p:spPr>
          <a:xfrm>
            <a:off x="838200" y="1662495"/>
            <a:ext cx="3378200" cy="1233105"/>
          </a:xfrm>
          <a:prstGeom prst="rect">
            <a:avLst/>
          </a:prstGeom>
          <a:ln>
            <a:noFill/>
          </a:ln>
          <a:effectLst>
            <a:softEdge rad="112500"/>
          </a:effectLst>
        </p:spPr>
      </p:pic>
    </p:spTree>
    <p:extLst>
      <p:ext uri="{BB962C8B-B14F-4D97-AF65-F5344CB8AC3E}">
        <p14:creationId xmlns:p14="http://schemas.microsoft.com/office/powerpoint/2010/main" val="3827667077"/>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effectLst>
                  <a:outerShdw blurRad="38100" dist="38100" dir="2700000" algn="tl">
                    <a:srgbClr val="000000">
                      <a:alpha val="43137"/>
                    </a:srgbClr>
                  </a:outerShdw>
                </a:effectLst>
              </a:rPr>
              <a:t>|What are people longing for?|</a:t>
            </a:r>
            <a:endParaRPr lang="en-US" b="1" dirty="0"/>
          </a:p>
        </p:txBody>
      </p:sp>
      <p:sp>
        <p:nvSpPr>
          <p:cNvPr id="5" name="Content Placeholder 4"/>
          <p:cNvSpPr>
            <a:spLocks noGrp="1"/>
          </p:cNvSpPr>
          <p:nvPr>
            <p:ph sz="half" idx="2"/>
          </p:nvPr>
        </p:nvSpPr>
        <p:spPr>
          <a:xfrm>
            <a:off x="4648200" y="1600200"/>
            <a:ext cx="4038600" cy="2751667"/>
          </a:xfrm>
        </p:spPr>
        <p:txBody>
          <a:bodyPr>
            <a:normAutofit fontScale="92500" lnSpcReduction="20000"/>
          </a:bodyPr>
          <a:lstStyle/>
          <a:p>
            <a:pPr marL="0" indent="0" algn="ctr">
              <a:buNone/>
            </a:pPr>
            <a:r>
              <a:rPr lang="en-US" sz="3500" dirty="0"/>
              <a:t>Today</a:t>
            </a:r>
            <a:r>
              <a:rPr lang="en-US" dirty="0"/>
              <a:t>, cultivating identity and making meaning take place while </a:t>
            </a:r>
            <a:r>
              <a:rPr lang="en-US" sz="3000" b="1" dirty="0"/>
              <a:t>navigating an array of disconnected “primary” communities</a:t>
            </a:r>
            <a:r>
              <a:rPr lang="en-US" dirty="0"/>
              <a:t>. </a:t>
            </a:r>
            <a:r>
              <a:rPr lang="en-US" dirty="0" smtClean="0"/>
              <a:t>This </a:t>
            </a:r>
            <a:r>
              <a:rPr lang="en-US" dirty="0"/>
              <a:t>reality is new, and exhausting. </a:t>
            </a:r>
            <a:endParaRPr lang="en-US" dirty="0" smtClean="0"/>
          </a:p>
        </p:txBody>
      </p:sp>
      <p:pic>
        <p:nvPicPr>
          <p:cNvPr id="6" name="Picture 5" descr="images-176.jpeg"/>
          <p:cNvPicPr>
            <a:picLocks noChangeAspect="1"/>
          </p:cNvPicPr>
          <p:nvPr/>
        </p:nvPicPr>
        <p:blipFill rotWithShape="1">
          <a:blip r:embed="rId2">
            <a:extLst>
              <a:ext uri="{28A0092B-C50C-407E-A947-70E740481C1C}">
                <a14:useLocalDpi xmlns:a14="http://schemas.microsoft.com/office/drawing/2010/main" val="0"/>
              </a:ext>
            </a:extLst>
          </a:blip>
          <a:srcRect t="21655" b="26972"/>
          <a:stretch/>
        </p:blipFill>
        <p:spPr>
          <a:xfrm>
            <a:off x="838200" y="1662495"/>
            <a:ext cx="3378200" cy="1233105"/>
          </a:xfrm>
          <a:prstGeom prst="rect">
            <a:avLst/>
          </a:prstGeom>
          <a:ln>
            <a:noFill/>
          </a:ln>
          <a:effectLst>
            <a:softEdge rad="112500"/>
          </a:effectLst>
        </p:spPr>
      </p:pic>
      <p:sp>
        <p:nvSpPr>
          <p:cNvPr id="7" name="TextBox 6"/>
          <p:cNvSpPr txBox="1"/>
          <p:nvPr/>
        </p:nvSpPr>
        <p:spPr>
          <a:xfrm>
            <a:off x="4910667" y="4351867"/>
            <a:ext cx="3776133" cy="1938992"/>
          </a:xfrm>
          <a:prstGeom prst="rect">
            <a:avLst/>
          </a:prstGeom>
          <a:noFill/>
        </p:spPr>
        <p:txBody>
          <a:bodyPr wrap="square" rtlCol="0">
            <a:spAutoFit/>
          </a:bodyPr>
          <a:lstStyle/>
          <a:p>
            <a:pPr algn="ctr"/>
            <a:r>
              <a:rPr lang="en-US" sz="2400" dirty="0" smtClean="0"/>
              <a:t>Navigating meaning without being rooted in centers of meaning leaves people floating amidst what feels like disorderly chaos. </a:t>
            </a:r>
          </a:p>
        </p:txBody>
      </p:sp>
    </p:spTree>
    <p:extLst>
      <p:ext uri="{BB962C8B-B14F-4D97-AF65-F5344CB8AC3E}">
        <p14:creationId xmlns:p14="http://schemas.microsoft.com/office/powerpoint/2010/main" val="1803377092"/>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150428144506-sailing-8-super-169.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788622"/>
            <a:ext cx="9144000" cy="5145578"/>
          </a:xfrm>
          <a:prstGeom prst="rect">
            <a:avLst/>
          </a:prstGeom>
        </p:spPr>
      </p:pic>
      <p:sp>
        <p:nvSpPr>
          <p:cNvPr id="3" name="TextBox 2"/>
          <p:cNvSpPr txBox="1"/>
          <p:nvPr/>
        </p:nvSpPr>
        <p:spPr>
          <a:xfrm>
            <a:off x="381000" y="304800"/>
            <a:ext cx="8305800" cy="1077218"/>
          </a:xfrm>
          <a:prstGeom prst="rect">
            <a:avLst/>
          </a:prstGeom>
          <a:noFill/>
        </p:spPr>
        <p:txBody>
          <a:bodyPr wrap="square" rtlCol="0">
            <a:spAutoFit/>
          </a:bodyPr>
          <a:lstStyle/>
          <a:p>
            <a:pPr algn="ctr"/>
            <a:r>
              <a:rPr lang="en-US" sz="3200" dirty="0"/>
              <a:t>P</a:t>
            </a:r>
            <a:r>
              <a:rPr lang="en-US" sz="3200" dirty="0" smtClean="0"/>
              <a:t>eople have a need </a:t>
            </a:r>
            <a:r>
              <a:rPr lang="en-US" sz="3200" dirty="0"/>
              <a:t>for </a:t>
            </a:r>
            <a:endParaRPr lang="en-US" sz="3200" dirty="0" smtClean="0"/>
          </a:p>
          <a:p>
            <a:pPr algn="ctr"/>
            <a:r>
              <a:rPr lang="en-US" sz="3200" b="1" dirty="0" smtClean="0"/>
              <a:t>making meaning</a:t>
            </a:r>
            <a:endParaRPr lang="en-US" sz="3200" dirty="0" smtClean="0"/>
          </a:p>
        </p:txBody>
      </p:sp>
    </p:spTree>
    <p:extLst>
      <p:ext uri="{BB962C8B-B14F-4D97-AF65-F5344CB8AC3E}">
        <p14:creationId xmlns:p14="http://schemas.microsoft.com/office/powerpoint/2010/main" val="1492275459"/>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150428144506-sailing-8-super-169.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788622"/>
            <a:ext cx="9144000" cy="5145578"/>
          </a:xfrm>
          <a:prstGeom prst="rect">
            <a:avLst/>
          </a:prstGeom>
        </p:spPr>
      </p:pic>
      <p:sp>
        <p:nvSpPr>
          <p:cNvPr id="6" name="TextBox 5"/>
          <p:cNvSpPr txBox="1"/>
          <p:nvPr/>
        </p:nvSpPr>
        <p:spPr>
          <a:xfrm>
            <a:off x="152400" y="36943"/>
            <a:ext cx="8839200" cy="1569660"/>
          </a:xfrm>
          <a:prstGeom prst="rect">
            <a:avLst/>
          </a:prstGeom>
          <a:noFill/>
        </p:spPr>
        <p:txBody>
          <a:bodyPr wrap="square" rtlCol="0">
            <a:spAutoFit/>
          </a:bodyPr>
          <a:lstStyle/>
          <a:p>
            <a:pPr algn="ctr"/>
            <a:r>
              <a:rPr lang="en-US" sz="2400" dirty="0" smtClean="0"/>
              <a:t>Because </a:t>
            </a:r>
            <a:r>
              <a:rPr lang="en-US" sz="2400" dirty="0"/>
              <a:t>society </a:t>
            </a:r>
            <a:r>
              <a:rPr lang="en-US" sz="2400" dirty="0" smtClean="0"/>
              <a:t>promotes compartmentalizing </a:t>
            </a:r>
            <a:r>
              <a:rPr lang="en-US" sz="2400" dirty="0"/>
              <a:t>life, </a:t>
            </a:r>
            <a:endParaRPr lang="en-US" sz="2400" dirty="0" smtClean="0"/>
          </a:p>
          <a:p>
            <a:pPr algn="ctr"/>
            <a:r>
              <a:rPr lang="en-US" sz="2400" dirty="0" smtClean="0"/>
              <a:t>and </a:t>
            </a:r>
            <a:r>
              <a:rPr lang="en-US" sz="2400" dirty="0"/>
              <a:t>making meaning requires integration around purpose, </a:t>
            </a:r>
            <a:endParaRPr lang="en-US" sz="2400" dirty="0" smtClean="0"/>
          </a:p>
          <a:p>
            <a:pPr algn="ctr"/>
            <a:r>
              <a:rPr lang="en-US" sz="2400" dirty="0" smtClean="0"/>
              <a:t>Congregations can help people deal </a:t>
            </a:r>
            <a:r>
              <a:rPr lang="en-US" sz="2400" dirty="0"/>
              <a:t>with the intersections of our </a:t>
            </a:r>
            <a:r>
              <a:rPr lang="en-US" sz="2400" dirty="0" smtClean="0"/>
              <a:t>lives</a:t>
            </a:r>
            <a:r>
              <a:rPr lang="en-US" sz="2400" dirty="0"/>
              <a:t> </a:t>
            </a:r>
            <a:r>
              <a:rPr lang="en-US" sz="2400" dirty="0" smtClean="0"/>
              <a:t>by asking </a:t>
            </a:r>
            <a:r>
              <a:rPr lang="en-US" sz="2400" dirty="0"/>
              <a:t>different questions. </a:t>
            </a:r>
            <a:endParaRPr lang="en-US" sz="2400" dirty="0" smtClean="0"/>
          </a:p>
        </p:txBody>
      </p:sp>
      <p:sp>
        <p:nvSpPr>
          <p:cNvPr id="2" name="TextBox 1"/>
          <p:cNvSpPr txBox="1"/>
          <p:nvPr/>
        </p:nvSpPr>
        <p:spPr>
          <a:xfrm>
            <a:off x="152400" y="2032000"/>
            <a:ext cx="3149600" cy="2677656"/>
          </a:xfrm>
          <a:prstGeom prst="rect">
            <a:avLst/>
          </a:prstGeom>
          <a:noFill/>
        </p:spPr>
        <p:txBody>
          <a:bodyPr wrap="square" rtlCol="0">
            <a:spAutoFit/>
          </a:bodyPr>
          <a:lstStyle/>
          <a:p>
            <a:pPr algn="ctr"/>
            <a:r>
              <a:rPr lang="en-US" sz="2800" b="1" dirty="0" smtClean="0">
                <a:solidFill>
                  <a:schemeClr val="bg1"/>
                </a:solidFill>
              </a:rPr>
              <a:t>In this way, congregations offer people another way, and the potential of a rudder for living. </a:t>
            </a:r>
          </a:p>
        </p:txBody>
      </p:sp>
    </p:spTree>
    <p:extLst>
      <p:ext uri="{BB962C8B-B14F-4D97-AF65-F5344CB8AC3E}">
        <p14:creationId xmlns:p14="http://schemas.microsoft.com/office/powerpoint/2010/main" val="137554878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150428144506-sailing-8-super-169.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788622"/>
            <a:ext cx="9144000" cy="5145578"/>
          </a:xfrm>
          <a:prstGeom prst="rect">
            <a:avLst/>
          </a:prstGeom>
        </p:spPr>
      </p:pic>
      <p:sp>
        <p:nvSpPr>
          <p:cNvPr id="3" name="TextBox 2"/>
          <p:cNvSpPr txBox="1"/>
          <p:nvPr/>
        </p:nvSpPr>
        <p:spPr>
          <a:xfrm>
            <a:off x="304799" y="245874"/>
            <a:ext cx="8415867" cy="1569660"/>
          </a:xfrm>
          <a:prstGeom prst="rect">
            <a:avLst/>
          </a:prstGeom>
          <a:noFill/>
        </p:spPr>
        <p:txBody>
          <a:bodyPr wrap="square" rtlCol="0">
            <a:spAutoFit/>
          </a:bodyPr>
          <a:lstStyle/>
          <a:p>
            <a:pPr algn="ctr"/>
            <a:r>
              <a:rPr lang="en-US" sz="2000" dirty="0" smtClean="0"/>
              <a:t>Sandra Selby </a:t>
            </a:r>
            <a:r>
              <a:rPr lang="en-US" sz="2000" dirty="0"/>
              <a:t>recognizes </a:t>
            </a:r>
            <a:r>
              <a:rPr lang="en-US" sz="2400" b="1" dirty="0"/>
              <a:t>“The church is called to participate in God’s transforming work of reconciling love by embodying an alternative vision for the world: </a:t>
            </a:r>
            <a:endParaRPr lang="en-US" sz="2400" b="1" dirty="0" smtClean="0"/>
          </a:p>
          <a:p>
            <a:pPr algn="ctr"/>
            <a:r>
              <a:rPr lang="en-US" sz="2400" b="1" dirty="0" smtClean="0"/>
              <a:t>one </a:t>
            </a:r>
            <a:r>
              <a:rPr lang="en-US" sz="2400" b="1" dirty="0"/>
              <a:t>of welcome, wholeness, compassion, and hope.” </a:t>
            </a:r>
            <a:endParaRPr lang="en-US" sz="2400" b="1" dirty="0" smtClean="0"/>
          </a:p>
        </p:txBody>
      </p:sp>
    </p:spTree>
    <p:extLst>
      <p:ext uri="{BB962C8B-B14F-4D97-AF65-F5344CB8AC3E}">
        <p14:creationId xmlns:p14="http://schemas.microsoft.com/office/powerpoint/2010/main" val="1234986776"/>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150428144506-sailing-8-super-169.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788622"/>
            <a:ext cx="9144000" cy="5145578"/>
          </a:xfrm>
          <a:prstGeom prst="rect">
            <a:avLst/>
          </a:prstGeom>
        </p:spPr>
      </p:pic>
      <p:sp>
        <p:nvSpPr>
          <p:cNvPr id="6" name="TextBox 5"/>
          <p:cNvSpPr txBox="1"/>
          <p:nvPr/>
        </p:nvSpPr>
        <p:spPr>
          <a:xfrm>
            <a:off x="609600" y="1981200"/>
            <a:ext cx="8077200" cy="4524315"/>
          </a:xfrm>
          <a:prstGeom prst="rect">
            <a:avLst/>
          </a:prstGeom>
          <a:noFill/>
        </p:spPr>
        <p:txBody>
          <a:bodyPr wrap="square" rtlCol="0">
            <a:spAutoFit/>
          </a:bodyPr>
          <a:lstStyle/>
          <a:p>
            <a:pPr algn="ctr"/>
            <a:endParaRPr lang="en-US" sz="2000" b="1" dirty="0" smtClean="0">
              <a:solidFill>
                <a:srgbClr val="FFFFFF"/>
              </a:solidFill>
            </a:endParaRPr>
          </a:p>
          <a:p>
            <a:pPr algn="ctr"/>
            <a:endParaRPr lang="en-US" sz="2000" b="1" dirty="0">
              <a:solidFill>
                <a:srgbClr val="FFFFFF"/>
              </a:solidFill>
            </a:endParaRPr>
          </a:p>
          <a:p>
            <a:pPr algn="ctr"/>
            <a:endParaRPr lang="en-US" sz="2000" b="1" dirty="0" smtClean="0">
              <a:solidFill>
                <a:srgbClr val="FFFFFF"/>
              </a:solidFill>
            </a:endParaRPr>
          </a:p>
          <a:p>
            <a:pPr algn="ctr"/>
            <a:endParaRPr lang="en-US" sz="2000" b="1" dirty="0" smtClean="0">
              <a:solidFill>
                <a:srgbClr val="FFFFFF"/>
              </a:solidFill>
            </a:endParaRPr>
          </a:p>
          <a:p>
            <a:pPr algn="ctr"/>
            <a:endParaRPr lang="en-US" sz="2000" b="1" dirty="0">
              <a:solidFill>
                <a:srgbClr val="FFFFFF"/>
              </a:solidFill>
            </a:endParaRPr>
          </a:p>
          <a:p>
            <a:pPr algn="ctr"/>
            <a:endParaRPr lang="en-US" sz="2000" b="1" dirty="0" smtClean="0">
              <a:solidFill>
                <a:srgbClr val="FFFFFF"/>
              </a:solidFill>
            </a:endParaRPr>
          </a:p>
          <a:p>
            <a:pPr algn="ctr"/>
            <a:endParaRPr lang="en-US" sz="2000" b="1" dirty="0" smtClean="0">
              <a:solidFill>
                <a:srgbClr val="FFFFFF"/>
              </a:solidFill>
            </a:endParaRPr>
          </a:p>
          <a:p>
            <a:pPr algn="ctr"/>
            <a:endParaRPr lang="en-US" sz="2000" b="1" dirty="0">
              <a:solidFill>
                <a:srgbClr val="FFFFFF"/>
              </a:solidFill>
            </a:endParaRPr>
          </a:p>
          <a:p>
            <a:pPr algn="ctr"/>
            <a:endParaRPr lang="en-US" sz="2000" b="1" dirty="0" smtClean="0">
              <a:solidFill>
                <a:srgbClr val="FFFFFF"/>
              </a:solidFill>
            </a:endParaRPr>
          </a:p>
          <a:p>
            <a:pPr algn="ctr"/>
            <a:endParaRPr lang="en-US" sz="2000" b="1" dirty="0" smtClean="0">
              <a:solidFill>
                <a:srgbClr val="FFFFFF"/>
              </a:solidFill>
            </a:endParaRPr>
          </a:p>
          <a:p>
            <a:pPr algn="ctr"/>
            <a:r>
              <a:rPr lang="en-US" sz="2000" b="1" dirty="0" smtClean="0">
                <a:solidFill>
                  <a:srgbClr val="FFFFFF"/>
                </a:solidFill>
              </a:rPr>
              <a:t>“</a:t>
            </a:r>
            <a:r>
              <a:rPr lang="en-US" sz="2000" b="1" dirty="0">
                <a:solidFill>
                  <a:srgbClr val="FFFFFF"/>
                </a:solidFill>
              </a:rPr>
              <a:t>Strained by the very mad pace of our daily outer burden, we are further strained by our inward uneasiness, because we have hints that there is a way of life vastly richer and deeper than all this hurried existence . . . </a:t>
            </a:r>
            <a:r>
              <a:rPr lang="en-US" sz="2400" b="1" dirty="0">
                <a:solidFill>
                  <a:srgbClr val="FFFFFF"/>
                </a:solidFill>
              </a:rPr>
              <a:t>Life is meant to be lived from a Center, a divine Center</a:t>
            </a:r>
            <a:r>
              <a:rPr lang="en-US" sz="2000" b="1" dirty="0">
                <a:solidFill>
                  <a:srgbClr val="FFFFFF"/>
                </a:solidFill>
              </a:rPr>
              <a:t>.</a:t>
            </a:r>
            <a:r>
              <a:rPr lang="en-US" sz="2000" b="1" dirty="0" smtClean="0">
                <a:solidFill>
                  <a:srgbClr val="FFFFFF"/>
                </a:solidFill>
              </a:rPr>
              <a:t>”</a:t>
            </a:r>
            <a:endParaRPr lang="en-US" sz="2000" b="1" dirty="0">
              <a:solidFill>
                <a:srgbClr val="FFFFFF"/>
              </a:solidFill>
            </a:endParaRPr>
          </a:p>
        </p:txBody>
      </p:sp>
      <p:sp>
        <p:nvSpPr>
          <p:cNvPr id="2" name="TextBox 1"/>
          <p:cNvSpPr txBox="1"/>
          <p:nvPr/>
        </p:nvSpPr>
        <p:spPr>
          <a:xfrm>
            <a:off x="321733" y="406400"/>
            <a:ext cx="8619067" cy="1477327"/>
          </a:xfrm>
          <a:prstGeom prst="rect">
            <a:avLst/>
          </a:prstGeom>
          <a:noFill/>
        </p:spPr>
        <p:txBody>
          <a:bodyPr wrap="square" rtlCol="0">
            <a:spAutoFit/>
          </a:bodyPr>
          <a:lstStyle/>
          <a:p>
            <a:pPr algn="ctr"/>
            <a:r>
              <a:rPr lang="en-US" sz="2400" dirty="0" smtClean="0"/>
              <a:t>“Central to this calling is facilitating the process of meaning making, helping others to make sense of their experience by connecting it to a deeper purpose.” </a:t>
            </a:r>
          </a:p>
          <a:p>
            <a:endParaRPr lang="en-US" dirty="0"/>
          </a:p>
        </p:txBody>
      </p:sp>
    </p:spTree>
    <p:extLst>
      <p:ext uri="{BB962C8B-B14F-4D97-AF65-F5344CB8AC3E}">
        <p14:creationId xmlns:p14="http://schemas.microsoft.com/office/powerpoint/2010/main" val="1402324535"/>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Autofit/>
          </a:bodyPr>
          <a:lstStyle/>
          <a:p>
            <a:pPr algn="ctr"/>
            <a:r>
              <a:rPr lang="en-US" sz="3200" dirty="0" smtClean="0"/>
              <a:t>Congregations as Platforms</a:t>
            </a:r>
            <a:endParaRPr lang="en-US" sz="3200" dirty="0"/>
          </a:p>
        </p:txBody>
      </p:sp>
      <p:pic>
        <p:nvPicPr>
          <p:cNvPr id="7" name="Picture Placeholder 6" descr="cambridge1.jpg"/>
          <p:cNvPicPr>
            <a:picLocks noGrp="1" noChangeAspect="1"/>
          </p:cNvPicPr>
          <p:nvPr>
            <p:ph type="pic" idx="1"/>
          </p:nvPr>
        </p:nvPicPr>
        <p:blipFill>
          <a:blip r:embed="rId2">
            <a:extLst>
              <a:ext uri="{28A0092B-C50C-407E-A947-70E740481C1C}">
                <a14:useLocalDpi xmlns:a14="http://schemas.microsoft.com/office/drawing/2010/main" val="0"/>
              </a:ext>
            </a:extLst>
          </a:blip>
          <a:srcRect l="5593" r="5593"/>
          <a:stretch>
            <a:fillRect/>
          </a:stretch>
        </p:blipFill>
        <p:spPr/>
      </p:pic>
    </p:spTree>
    <p:extLst>
      <p:ext uri="{BB962C8B-B14F-4D97-AF65-F5344CB8AC3E}">
        <p14:creationId xmlns:p14="http://schemas.microsoft.com/office/powerpoint/2010/main" val="2260988018"/>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p:txBody>
          <a:bodyPr>
            <a:normAutofit lnSpcReduction="10000"/>
          </a:bodyPr>
          <a:lstStyle/>
          <a:p>
            <a:r>
              <a:rPr lang="en-US" b="1" dirty="0" smtClean="0"/>
              <a:t>Meaning</a:t>
            </a:r>
            <a:r>
              <a:rPr lang="en-US" dirty="0" smtClean="0"/>
              <a:t> </a:t>
            </a:r>
            <a:r>
              <a:rPr lang="mr-IN" dirty="0" smtClean="0"/>
              <a:t>–</a:t>
            </a:r>
            <a:r>
              <a:rPr lang="en-US" dirty="0" smtClean="0"/>
              <a:t> </a:t>
            </a:r>
            <a:endParaRPr lang="en-US" b="1" dirty="0" smtClean="0">
              <a:solidFill>
                <a:srgbClr val="0000FF"/>
              </a:solidFill>
            </a:endParaRPr>
          </a:p>
          <a:p>
            <a:pPr lvl="1"/>
            <a:r>
              <a:rPr lang="en-US" dirty="0" smtClean="0">
                <a:solidFill>
                  <a:srgbClr val="000000"/>
                </a:solidFill>
              </a:rPr>
              <a:t>Purpose - Baptism </a:t>
            </a:r>
            <a:r>
              <a:rPr lang="mr-IN" dirty="0" smtClean="0">
                <a:solidFill>
                  <a:srgbClr val="000000"/>
                </a:solidFill>
              </a:rPr>
              <a:t>–</a:t>
            </a:r>
            <a:r>
              <a:rPr lang="en-US" dirty="0" smtClean="0">
                <a:solidFill>
                  <a:srgbClr val="000000"/>
                </a:solidFill>
              </a:rPr>
              <a:t> Christian Identity</a:t>
            </a:r>
          </a:p>
          <a:p>
            <a:r>
              <a:rPr lang="en-US" b="1" dirty="0" smtClean="0"/>
              <a:t>Relationships</a:t>
            </a:r>
            <a:r>
              <a:rPr lang="en-US" dirty="0" smtClean="0"/>
              <a:t> </a:t>
            </a:r>
            <a:r>
              <a:rPr lang="mr-IN" dirty="0" smtClean="0"/>
              <a:t>–</a:t>
            </a:r>
            <a:r>
              <a:rPr lang="en-US" dirty="0" smtClean="0"/>
              <a:t> </a:t>
            </a:r>
            <a:endParaRPr lang="en-US" b="1" dirty="0" smtClean="0">
              <a:solidFill>
                <a:srgbClr val="0000FF"/>
              </a:solidFill>
            </a:endParaRPr>
          </a:p>
          <a:p>
            <a:pPr lvl="1"/>
            <a:r>
              <a:rPr lang="en-US" dirty="0" smtClean="0"/>
              <a:t>Bonding and bridging relationships - Christian Community </a:t>
            </a:r>
            <a:r>
              <a:rPr lang="mr-IN" dirty="0" smtClean="0"/>
              <a:t>–</a:t>
            </a:r>
            <a:r>
              <a:rPr lang="en-US" dirty="0" smtClean="0"/>
              <a:t> Centered on GOD’s Love</a:t>
            </a:r>
          </a:p>
          <a:p>
            <a:r>
              <a:rPr lang="en-US" b="1" dirty="0" smtClean="0"/>
              <a:t>Impact</a:t>
            </a:r>
            <a:r>
              <a:rPr lang="en-US" dirty="0" smtClean="0"/>
              <a:t> </a:t>
            </a:r>
            <a:r>
              <a:rPr lang="mr-IN" dirty="0" smtClean="0"/>
              <a:t>–</a:t>
            </a:r>
            <a:r>
              <a:rPr lang="en-US" dirty="0" smtClean="0"/>
              <a:t> </a:t>
            </a:r>
            <a:endParaRPr lang="en-US" b="1" dirty="0" smtClean="0">
              <a:solidFill>
                <a:srgbClr val="0000FF"/>
              </a:solidFill>
            </a:endParaRPr>
          </a:p>
          <a:p>
            <a:pPr lvl="1"/>
            <a:r>
              <a:rPr lang="en-US" dirty="0" smtClean="0">
                <a:solidFill>
                  <a:srgbClr val="000000"/>
                </a:solidFill>
              </a:rPr>
              <a:t>Making a difference personally </a:t>
            </a:r>
          </a:p>
          <a:p>
            <a:pPr marL="457200" lvl="1" indent="0">
              <a:buNone/>
            </a:pPr>
            <a:r>
              <a:rPr lang="en-US" dirty="0" smtClean="0">
                <a:solidFill>
                  <a:srgbClr val="000000"/>
                </a:solidFill>
              </a:rPr>
              <a:t>and communally - Vocation </a:t>
            </a:r>
            <a:r>
              <a:rPr lang="mr-IN" dirty="0" smtClean="0">
                <a:solidFill>
                  <a:srgbClr val="000000"/>
                </a:solidFill>
              </a:rPr>
              <a:t>–</a:t>
            </a:r>
            <a:r>
              <a:rPr lang="en-US" dirty="0" smtClean="0">
                <a:solidFill>
                  <a:srgbClr val="000000"/>
                </a:solidFill>
              </a:rPr>
              <a:t> </a:t>
            </a:r>
          </a:p>
          <a:p>
            <a:pPr lvl="1"/>
            <a:r>
              <a:rPr lang="en-US" dirty="0" smtClean="0">
                <a:solidFill>
                  <a:srgbClr val="000000"/>
                </a:solidFill>
              </a:rPr>
              <a:t>Call to the World</a:t>
            </a:r>
          </a:p>
          <a:p>
            <a:pPr marL="0" indent="0">
              <a:buNone/>
            </a:pPr>
            <a:endParaRPr lang="en-US" dirty="0" smtClean="0"/>
          </a:p>
        </p:txBody>
      </p:sp>
      <p:sp>
        <p:nvSpPr>
          <p:cNvPr id="7" name="Title 1"/>
          <p:cNvSpPr txBox="1">
            <a:spLocks/>
          </p:cNvSpPr>
          <p:nvPr/>
        </p:nvSpPr>
        <p:spPr>
          <a:xfrm>
            <a:off x="304800" y="304800"/>
            <a:ext cx="8534400" cy="1012825"/>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dirty="0" smtClean="0"/>
              <a:t>|</a:t>
            </a:r>
            <a:r>
              <a:rPr lang="en-US" b="1" dirty="0" smtClean="0"/>
              <a:t>Congregations as Platforms</a:t>
            </a:r>
            <a:r>
              <a:rPr lang="en-US" dirty="0" smtClean="0"/>
              <a:t>|</a:t>
            </a:r>
            <a:endParaRPr lang="en-US" dirty="0"/>
          </a:p>
        </p:txBody>
      </p:sp>
      <p:pic>
        <p:nvPicPr>
          <p:cNvPr id="5" name="Picture 4"/>
          <p:cNvPicPr>
            <a:picLocks noChangeAspect="1" noChangeArrowheads="1"/>
          </p:cNvPicPr>
          <p:nvPr/>
        </p:nvPicPr>
        <p:blipFill>
          <a:blip r:embed="rId2" cstate="print"/>
          <a:srcRect/>
          <a:stretch>
            <a:fillRect/>
          </a:stretch>
        </p:blipFill>
        <p:spPr bwMode="auto">
          <a:xfrm>
            <a:off x="5951539" y="4359497"/>
            <a:ext cx="1801009" cy="1190776"/>
          </a:xfrm>
          <a:prstGeom prst="rect">
            <a:avLst/>
          </a:prstGeom>
          <a:noFill/>
          <a:ln w="9525">
            <a:noFill/>
            <a:miter lim="800000"/>
            <a:headEnd/>
            <a:tailEnd/>
          </a:ln>
        </p:spPr>
      </p:pic>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68518" y="5196259"/>
            <a:ext cx="1125249" cy="1124997"/>
          </a:xfrm>
          <a:prstGeom prst="rect">
            <a:avLst/>
          </a:prstGeom>
        </p:spPr>
      </p:pic>
      <p:sp>
        <p:nvSpPr>
          <p:cNvPr id="9" name="Curved Left Arrow 8"/>
          <p:cNvSpPr/>
          <p:nvPr/>
        </p:nvSpPr>
        <p:spPr>
          <a:xfrm rot="18965612">
            <a:off x="7971483" y="4267200"/>
            <a:ext cx="715317" cy="969437"/>
          </a:xfrm>
          <a:prstGeom prst="curvedLef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10" name="Curved Left Arrow 9"/>
          <p:cNvSpPr/>
          <p:nvPr/>
        </p:nvSpPr>
        <p:spPr>
          <a:xfrm rot="7977579">
            <a:off x="6295098" y="5165389"/>
            <a:ext cx="552385" cy="1255382"/>
          </a:xfrm>
          <a:prstGeom prst="curvedLef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pic>
        <p:nvPicPr>
          <p:cNvPr id="11" name="Picture 2"/>
          <p:cNvPicPr>
            <a:picLocks noChangeAspect="1" noChangeArrowheads="1"/>
          </p:cNvPicPr>
          <p:nvPr/>
        </p:nvPicPr>
        <p:blipFill>
          <a:blip r:embed="rId4" cstate="print"/>
          <a:srcRect/>
          <a:stretch>
            <a:fillRect/>
          </a:stretch>
        </p:blipFill>
        <p:spPr bwMode="auto">
          <a:xfrm>
            <a:off x="7660249" y="4681329"/>
            <a:ext cx="666814" cy="478149"/>
          </a:xfrm>
          <a:prstGeom prst="rect">
            <a:avLst/>
          </a:prstGeom>
          <a:noFill/>
          <a:ln w="9525">
            <a:noFill/>
            <a:miter lim="800000"/>
            <a:headEnd/>
            <a:tailEnd/>
          </a:ln>
        </p:spPr>
      </p:pic>
    </p:spTree>
    <p:extLst>
      <p:ext uri="{BB962C8B-B14F-4D97-AF65-F5344CB8AC3E}">
        <p14:creationId xmlns:p14="http://schemas.microsoft.com/office/powerpoint/2010/main" val="230217018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p:txBody>
          <a:bodyPr>
            <a:normAutofit/>
          </a:bodyPr>
          <a:lstStyle/>
          <a:p>
            <a:r>
              <a:rPr lang="en-US" b="1" dirty="0" smtClean="0"/>
              <a:t>Meaning</a:t>
            </a:r>
            <a:r>
              <a:rPr lang="en-US" dirty="0" smtClean="0"/>
              <a:t> </a:t>
            </a:r>
            <a:r>
              <a:rPr lang="mr-IN" dirty="0" smtClean="0"/>
              <a:t>–</a:t>
            </a:r>
            <a:r>
              <a:rPr lang="en-US" dirty="0" smtClean="0"/>
              <a:t> </a:t>
            </a:r>
            <a:r>
              <a:rPr lang="en-US" b="1" dirty="0" smtClean="0">
                <a:solidFill>
                  <a:srgbClr val="0000FF"/>
                </a:solidFill>
              </a:rPr>
              <a:t>Role of INTERPRETER</a:t>
            </a:r>
          </a:p>
          <a:p>
            <a:pPr lvl="1"/>
            <a:r>
              <a:rPr lang="en-US" dirty="0" smtClean="0">
                <a:solidFill>
                  <a:srgbClr val="000000"/>
                </a:solidFill>
              </a:rPr>
              <a:t>Purpose - Baptism </a:t>
            </a:r>
            <a:r>
              <a:rPr lang="mr-IN" dirty="0" smtClean="0">
                <a:solidFill>
                  <a:srgbClr val="000000"/>
                </a:solidFill>
              </a:rPr>
              <a:t>–</a:t>
            </a:r>
            <a:r>
              <a:rPr lang="en-US" dirty="0" smtClean="0">
                <a:solidFill>
                  <a:srgbClr val="000000"/>
                </a:solidFill>
              </a:rPr>
              <a:t> Christian Identity</a:t>
            </a:r>
          </a:p>
          <a:p>
            <a:r>
              <a:rPr lang="en-US" b="1" dirty="0" smtClean="0"/>
              <a:t>Relationships</a:t>
            </a:r>
            <a:r>
              <a:rPr lang="en-US" dirty="0" smtClean="0"/>
              <a:t> </a:t>
            </a:r>
            <a:r>
              <a:rPr lang="mr-IN" dirty="0" smtClean="0"/>
              <a:t>–</a:t>
            </a:r>
            <a:r>
              <a:rPr lang="en-US" dirty="0" smtClean="0"/>
              <a:t> </a:t>
            </a:r>
            <a:r>
              <a:rPr lang="en-US" b="1" dirty="0" smtClean="0">
                <a:solidFill>
                  <a:srgbClr val="0000FF"/>
                </a:solidFill>
              </a:rPr>
              <a:t>Role </a:t>
            </a:r>
            <a:r>
              <a:rPr lang="en-US" b="1" dirty="0">
                <a:solidFill>
                  <a:srgbClr val="0000FF"/>
                </a:solidFill>
              </a:rPr>
              <a:t>of </a:t>
            </a:r>
            <a:r>
              <a:rPr lang="en-US" b="1" dirty="0" smtClean="0">
                <a:solidFill>
                  <a:srgbClr val="0000FF"/>
                </a:solidFill>
              </a:rPr>
              <a:t>CONNECTOR</a:t>
            </a:r>
          </a:p>
          <a:p>
            <a:pPr lvl="1"/>
            <a:r>
              <a:rPr lang="en-US" dirty="0" smtClean="0"/>
              <a:t>Bonding and bridging Relationships - Christian Community </a:t>
            </a:r>
            <a:r>
              <a:rPr lang="mr-IN" dirty="0" smtClean="0"/>
              <a:t>–</a:t>
            </a:r>
            <a:r>
              <a:rPr lang="en-US" dirty="0" smtClean="0"/>
              <a:t> Centered on GOD’s Love</a:t>
            </a:r>
          </a:p>
          <a:p>
            <a:r>
              <a:rPr lang="en-US" b="1" dirty="0" smtClean="0"/>
              <a:t>Impact</a:t>
            </a:r>
            <a:r>
              <a:rPr lang="en-US" dirty="0" smtClean="0"/>
              <a:t> </a:t>
            </a:r>
            <a:r>
              <a:rPr lang="mr-IN" dirty="0" smtClean="0"/>
              <a:t>–</a:t>
            </a:r>
            <a:r>
              <a:rPr lang="en-US" dirty="0" smtClean="0"/>
              <a:t> </a:t>
            </a:r>
            <a:r>
              <a:rPr lang="en-US" b="1" dirty="0" smtClean="0">
                <a:solidFill>
                  <a:srgbClr val="0000FF"/>
                </a:solidFill>
              </a:rPr>
              <a:t>Role </a:t>
            </a:r>
            <a:r>
              <a:rPr lang="en-US" b="1" dirty="0">
                <a:solidFill>
                  <a:srgbClr val="0000FF"/>
                </a:solidFill>
              </a:rPr>
              <a:t>of </a:t>
            </a:r>
            <a:r>
              <a:rPr lang="en-US" b="1" dirty="0" smtClean="0">
                <a:solidFill>
                  <a:srgbClr val="0000FF"/>
                </a:solidFill>
              </a:rPr>
              <a:t>CONDUIT</a:t>
            </a:r>
          </a:p>
          <a:p>
            <a:pPr lvl="1"/>
            <a:r>
              <a:rPr lang="en-US" dirty="0" smtClean="0">
                <a:solidFill>
                  <a:srgbClr val="000000"/>
                </a:solidFill>
              </a:rPr>
              <a:t>Make a difference - Vocation </a:t>
            </a:r>
            <a:r>
              <a:rPr lang="mr-IN" dirty="0" smtClean="0">
                <a:solidFill>
                  <a:srgbClr val="000000"/>
                </a:solidFill>
              </a:rPr>
              <a:t>–</a:t>
            </a:r>
            <a:r>
              <a:rPr lang="en-US" dirty="0" smtClean="0">
                <a:solidFill>
                  <a:srgbClr val="000000"/>
                </a:solidFill>
              </a:rPr>
              <a:t> </a:t>
            </a:r>
          </a:p>
          <a:p>
            <a:pPr lvl="1"/>
            <a:r>
              <a:rPr lang="en-US" dirty="0" smtClean="0">
                <a:solidFill>
                  <a:srgbClr val="000000"/>
                </a:solidFill>
              </a:rPr>
              <a:t>Call to the World</a:t>
            </a:r>
          </a:p>
          <a:p>
            <a:pPr marL="0" indent="0">
              <a:buNone/>
            </a:pPr>
            <a:endParaRPr lang="en-US" dirty="0" smtClean="0"/>
          </a:p>
        </p:txBody>
      </p:sp>
      <p:sp>
        <p:nvSpPr>
          <p:cNvPr id="7" name="Title 1"/>
          <p:cNvSpPr txBox="1">
            <a:spLocks/>
          </p:cNvSpPr>
          <p:nvPr/>
        </p:nvSpPr>
        <p:spPr>
          <a:xfrm>
            <a:off x="304800" y="304800"/>
            <a:ext cx="8534400" cy="1012825"/>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dirty="0" smtClean="0"/>
              <a:t>|</a:t>
            </a:r>
            <a:r>
              <a:rPr lang="en-US" b="1" dirty="0" smtClean="0"/>
              <a:t>Congregations as Platforms</a:t>
            </a:r>
            <a:r>
              <a:rPr lang="en-US" dirty="0" smtClean="0"/>
              <a:t>|</a:t>
            </a:r>
            <a:endParaRPr lang="en-US" dirty="0"/>
          </a:p>
        </p:txBody>
      </p:sp>
      <p:pic>
        <p:nvPicPr>
          <p:cNvPr id="5" name="Picture 4"/>
          <p:cNvPicPr>
            <a:picLocks noChangeAspect="1" noChangeArrowheads="1"/>
          </p:cNvPicPr>
          <p:nvPr/>
        </p:nvPicPr>
        <p:blipFill>
          <a:blip r:embed="rId2" cstate="print"/>
          <a:srcRect/>
          <a:stretch>
            <a:fillRect/>
          </a:stretch>
        </p:blipFill>
        <p:spPr bwMode="auto">
          <a:xfrm>
            <a:off x="5951539" y="4359497"/>
            <a:ext cx="1801009" cy="1190776"/>
          </a:xfrm>
          <a:prstGeom prst="rect">
            <a:avLst/>
          </a:prstGeom>
          <a:noFill/>
          <a:ln w="9525">
            <a:noFill/>
            <a:miter lim="800000"/>
            <a:headEnd/>
            <a:tailEnd/>
          </a:ln>
        </p:spPr>
      </p:pic>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68518" y="5196259"/>
            <a:ext cx="1125249" cy="1124997"/>
          </a:xfrm>
          <a:prstGeom prst="rect">
            <a:avLst/>
          </a:prstGeom>
        </p:spPr>
      </p:pic>
      <p:sp>
        <p:nvSpPr>
          <p:cNvPr id="9" name="Curved Left Arrow 8"/>
          <p:cNvSpPr/>
          <p:nvPr/>
        </p:nvSpPr>
        <p:spPr>
          <a:xfrm rot="18965612">
            <a:off x="7971483" y="4267200"/>
            <a:ext cx="715317" cy="969437"/>
          </a:xfrm>
          <a:prstGeom prst="curvedLef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10" name="Curved Left Arrow 9"/>
          <p:cNvSpPr/>
          <p:nvPr/>
        </p:nvSpPr>
        <p:spPr>
          <a:xfrm rot="7977579">
            <a:off x="6295098" y="5165389"/>
            <a:ext cx="552385" cy="1255382"/>
          </a:xfrm>
          <a:prstGeom prst="curvedLef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pic>
        <p:nvPicPr>
          <p:cNvPr id="11" name="Picture 2"/>
          <p:cNvPicPr>
            <a:picLocks noChangeAspect="1" noChangeArrowheads="1"/>
          </p:cNvPicPr>
          <p:nvPr/>
        </p:nvPicPr>
        <p:blipFill>
          <a:blip r:embed="rId4" cstate="print"/>
          <a:srcRect/>
          <a:stretch>
            <a:fillRect/>
          </a:stretch>
        </p:blipFill>
        <p:spPr bwMode="auto">
          <a:xfrm>
            <a:off x="7660249" y="4681329"/>
            <a:ext cx="666814" cy="478149"/>
          </a:xfrm>
          <a:prstGeom prst="rect">
            <a:avLst/>
          </a:prstGeom>
          <a:noFill/>
          <a:ln w="9525">
            <a:noFill/>
            <a:miter lim="800000"/>
            <a:headEnd/>
            <a:tailEnd/>
          </a:ln>
        </p:spPr>
      </p:pic>
    </p:spTree>
    <p:extLst>
      <p:ext uri="{BB962C8B-B14F-4D97-AF65-F5344CB8AC3E}">
        <p14:creationId xmlns:p14="http://schemas.microsoft.com/office/powerpoint/2010/main" val="301869614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Summer </a:t>
            </a:r>
            <a:r>
              <a:rPr lang="mr-IN" dirty="0" smtClean="0"/>
              <a:t>–</a:t>
            </a:r>
            <a:r>
              <a:rPr lang="en-US" dirty="0" smtClean="0"/>
              <a:t> the season to</a:t>
            </a:r>
            <a:r>
              <a:rPr lang="mr-IN" dirty="0" smtClean="0"/>
              <a:t>…</a:t>
            </a:r>
            <a:endParaRPr lang="en-US" dirty="0"/>
          </a:p>
        </p:txBody>
      </p:sp>
      <p:pic>
        <p:nvPicPr>
          <p:cNvPr id="4" name="Picture 3" descr="water.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200" y="4360334"/>
            <a:ext cx="3194833" cy="2125134"/>
          </a:xfrm>
          <a:prstGeom prst="rect">
            <a:avLst/>
          </a:prstGeom>
        </p:spPr>
      </p:pic>
      <p:pic>
        <p:nvPicPr>
          <p:cNvPr id="5" name="Picture 4" descr="fertilize.jpe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63733" y="1794934"/>
            <a:ext cx="2032000" cy="1473200"/>
          </a:xfrm>
          <a:prstGeom prst="rect">
            <a:avLst/>
          </a:prstGeom>
        </p:spPr>
      </p:pic>
      <p:pic>
        <p:nvPicPr>
          <p:cNvPr id="6" name="Picture 5" descr="weed.jpe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76283" y="4161368"/>
            <a:ext cx="3492500" cy="2324100"/>
          </a:xfrm>
          <a:prstGeom prst="rect">
            <a:avLst/>
          </a:prstGeom>
        </p:spPr>
      </p:pic>
      <p:pic>
        <p:nvPicPr>
          <p:cNvPr id="7" name="Picture 6" descr="grow.jpe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42950" y="1617134"/>
            <a:ext cx="3822700" cy="2133600"/>
          </a:xfrm>
          <a:prstGeom prst="rect">
            <a:avLst/>
          </a:prstGeom>
        </p:spPr>
      </p:pic>
      <p:sp>
        <p:nvSpPr>
          <p:cNvPr id="8" name="TextBox 7"/>
          <p:cNvSpPr txBox="1"/>
          <p:nvPr/>
        </p:nvSpPr>
        <p:spPr>
          <a:xfrm>
            <a:off x="1049867" y="4161368"/>
            <a:ext cx="1727200" cy="461665"/>
          </a:xfrm>
          <a:prstGeom prst="rect">
            <a:avLst/>
          </a:prstGeom>
          <a:noFill/>
        </p:spPr>
        <p:txBody>
          <a:bodyPr wrap="square" rtlCol="0">
            <a:spAutoFit/>
          </a:bodyPr>
          <a:lstStyle/>
          <a:p>
            <a:pPr algn="ctr"/>
            <a:r>
              <a:rPr lang="en-US" sz="2400" b="1" dirty="0"/>
              <a:t>w</a:t>
            </a:r>
            <a:r>
              <a:rPr lang="en-US" sz="2400" b="1" dirty="0" smtClean="0"/>
              <a:t>ater</a:t>
            </a:r>
            <a:endParaRPr lang="en-US" sz="2400" b="1" dirty="0"/>
          </a:p>
        </p:txBody>
      </p:sp>
      <p:sp>
        <p:nvSpPr>
          <p:cNvPr id="9" name="TextBox 8"/>
          <p:cNvSpPr txBox="1"/>
          <p:nvPr/>
        </p:nvSpPr>
        <p:spPr>
          <a:xfrm>
            <a:off x="4976283" y="4093868"/>
            <a:ext cx="1727200" cy="461665"/>
          </a:xfrm>
          <a:prstGeom prst="rect">
            <a:avLst/>
          </a:prstGeom>
          <a:noFill/>
        </p:spPr>
        <p:txBody>
          <a:bodyPr wrap="square" rtlCol="0">
            <a:spAutoFit/>
          </a:bodyPr>
          <a:lstStyle/>
          <a:p>
            <a:pPr algn="ctr"/>
            <a:r>
              <a:rPr lang="en-US" sz="2400" b="1" dirty="0"/>
              <a:t>w</a:t>
            </a:r>
            <a:r>
              <a:rPr lang="en-US" sz="2400" b="1" dirty="0" smtClean="0"/>
              <a:t>eed</a:t>
            </a:r>
            <a:endParaRPr lang="en-US" sz="2400" b="1" dirty="0"/>
          </a:p>
        </p:txBody>
      </p:sp>
      <p:sp>
        <p:nvSpPr>
          <p:cNvPr id="10" name="TextBox 9"/>
          <p:cNvSpPr txBox="1"/>
          <p:nvPr/>
        </p:nvSpPr>
        <p:spPr>
          <a:xfrm>
            <a:off x="1337734" y="1668167"/>
            <a:ext cx="1727200" cy="461665"/>
          </a:xfrm>
          <a:prstGeom prst="rect">
            <a:avLst/>
          </a:prstGeom>
          <a:noFill/>
        </p:spPr>
        <p:txBody>
          <a:bodyPr wrap="square" rtlCol="0">
            <a:spAutoFit/>
          </a:bodyPr>
          <a:lstStyle/>
          <a:p>
            <a:pPr algn="ctr"/>
            <a:r>
              <a:rPr lang="en-US" sz="2400" b="1" dirty="0" smtClean="0"/>
              <a:t>grow</a:t>
            </a:r>
            <a:endParaRPr lang="en-US" sz="2400" b="1" dirty="0"/>
          </a:p>
        </p:txBody>
      </p:sp>
      <p:sp>
        <p:nvSpPr>
          <p:cNvPr id="11" name="TextBox 10"/>
          <p:cNvSpPr txBox="1"/>
          <p:nvPr/>
        </p:nvSpPr>
        <p:spPr>
          <a:xfrm>
            <a:off x="4565650" y="1702267"/>
            <a:ext cx="1727200" cy="461665"/>
          </a:xfrm>
          <a:prstGeom prst="rect">
            <a:avLst/>
          </a:prstGeom>
          <a:noFill/>
        </p:spPr>
        <p:txBody>
          <a:bodyPr wrap="square" rtlCol="0">
            <a:spAutoFit/>
          </a:bodyPr>
          <a:lstStyle/>
          <a:p>
            <a:pPr algn="ctr"/>
            <a:r>
              <a:rPr lang="en-US" sz="2400" b="1" dirty="0"/>
              <a:t>f</a:t>
            </a:r>
            <a:r>
              <a:rPr lang="en-US" sz="2400" b="1" dirty="0" smtClean="0"/>
              <a:t>ertilize</a:t>
            </a:r>
            <a:endParaRPr lang="en-US" sz="2400" b="1" dirty="0"/>
          </a:p>
        </p:txBody>
      </p:sp>
    </p:spTree>
    <p:extLst>
      <p:ext uri="{BB962C8B-B14F-4D97-AF65-F5344CB8AC3E}">
        <p14:creationId xmlns:p14="http://schemas.microsoft.com/office/powerpoint/2010/main" val="1821428409"/>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181</TotalTime>
  <Words>1191</Words>
  <Application>Microsoft Macintosh PowerPoint</Application>
  <PresentationFormat>On-screen Show (4:3)</PresentationFormat>
  <Paragraphs>119</Paragraphs>
  <Slides>27</Slides>
  <Notes>4</Notes>
  <HiddenSlides>0</HiddenSlides>
  <MMClips>0</MMClips>
  <ScaleCrop>false</ScaleCrop>
  <HeadingPairs>
    <vt:vector size="4" baseType="variant">
      <vt:variant>
        <vt:lpstr>Theme</vt:lpstr>
      </vt:variant>
      <vt:variant>
        <vt:i4>1</vt:i4>
      </vt:variant>
      <vt:variant>
        <vt:lpstr>Slide Titles</vt:lpstr>
      </vt:variant>
      <vt:variant>
        <vt:i4>27</vt:i4>
      </vt:variant>
    </vt:vector>
  </HeadingPairs>
  <TitlesOfParts>
    <vt:vector size="28" baseType="lpstr">
      <vt:lpstr>Office Theme</vt:lpstr>
      <vt:lpstr>Faith Formation in a  Missional Age</vt:lpstr>
      <vt:lpstr>Summer – the season to…</vt:lpstr>
      <vt:lpstr>What does faith formation entail in this missional age?</vt:lpstr>
      <vt:lpstr>PowerPoint Presentation</vt:lpstr>
      <vt:lpstr>FAITH IS A GIFT</vt:lpstr>
      <vt:lpstr>CHRISTIAN FAITH IS AN  EMBODIED FAITH</vt:lpstr>
      <vt:lpstr>FAITH IS PASSIVE,  YET ACTIVE</vt:lpstr>
      <vt:lpstr>two movements</vt:lpstr>
      <vt:lpstr>PowerPoint Presentation</vt:lpstr>
      <vt:lpstr>AWAY FROM CHRISTIAN COMMUNITY OUR CHRISTIAN IDENTITY IS TEST AND CHALLENGED.  YET OUR CHRISTIAN IDENTITY IS SHAPED AS MUCH BY OUR TIMES APART AS IT IS WHEN GATHERED TOGETHER.  LIVING CHRISTIAN MEANS BEING GOD'S LOVE IN THE WORLD - CREATIVELY AND REDEMPTIVELY.</vt:lpstr>
      <vt:lpstr>two movements</vt:lpstr>
      <vt:lpstr>How has the gathered community of faith helped you discover your identity as a child of God?  How has the gathered community embodied the faith for you at a critical time in your life?  What practices have been most impactful for you living your faith in your everyday life?  What is most challenging for you as you seek to discover a Christian way of life scattered in the world? How could a community of faith help you?  </vt:lpstr>
      <vt:lpstr>PowerPoint Presentation</vt:lpstr>
      <vt:lpstr>From objects</vt:lpstr>
      <vt:lpstr>PowerPoint Presentation</vt:lpstr>
      <vt:lpstr>|What are people longing for?|</vt:lpstr>
      <vt:lpstr>|What are people longing for?|</vt:lpstr>
      <vt:lpstr>|What are people longing for?|</vt:lpstr>
      <vt:lpstr>|What are people longing for?|</vt:lpstr>
      <vt:lpstr>PowerPoint Presentation</vt:lpstr>
      <vt:lpstr>PowerPoint Presentation</vt:lpstr>
      <vt:lpstr>PowerPoint Presentation</vt:lpstr>
      <vt:lpstr>PowerPoint Presentation</vt:lpstr>
      <vt:lpstr>Congregations as Platforms</vt:lpstr>
      <vt:lpstr>PowerPoint Presentation</vt:lpstr>
      <vt:lpstr>PowerPoint Presentation</vt:lpstr>
      <vt:lpstr>Summer – the season to…</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Faith Formation in a Missional Age</dc:title>
  <dc:creator>Terri Elton</dc:creator>
  <cp:lastModifiedBy>Terri Elton</cp:lastModifiedBy>
  <cp:revision>32</cp:revision>
  <dcterms:created xsi:type="dcterms:W3CDTF">2017-09-11T01:03:09Z</dcterms:created>
  <dcterms:modified xsi:type="dcterms:W3CDTF">2017-09-11T21:16:15Z</dcterms:modified>
</cp:coreProperties>
</file>