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125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68AC20-9812-464A-9A8F-2BB55884D580}"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68AC20-9812-464A-9A8F-2BB55884D580}" type="datetimeFigureOut">
              <a:rPr lang="en-US" smtClean="0"/>
              <a:t>1/30/16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68AC20-9812-464A-9A8F-2BB55884D580}" type="datetimeFigureOut">
              <a:rPr lang="en-US" smtClean="0"/>
              <a:t>1/30/16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68AC20-9812-464A-9A8F-2BB55884D580}" type="datetimeFigureOut">
              <a:rPr lang="en-US" smtClean="0"/>
              <a:t>1/30/16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68AC20-9812-464A-9A8F-2BB55884D580}" type="datetimeFigureOut">
              <a:rPr lang="en-US" smtClean="0"/>
              <a:t>1/30/16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68AC20-9812-464A-9A8F-2BB55884D580}" type="datetimeFigureOut">
              <a:rPr lang="en-US" smtClean="0"/>
              <a:t>1/30/16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68AC20-9812-464A-9A8F-2BB55884D580}" type="datetimeFigureOut">
              <a:rPr lang="en-US" smtClean="0"/>
              <a:t>1/30/16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68AC20-9812-464A-9A8F-2BB55884D580}" type="datetimeFigureOut">
              <a:rPr lang="en-US" smtClean="0"/>
              <a:t>1/30/16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2B954-2B1E-524D-AC84-47CB578C89B4}"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268AC20-9812-464A-9A8F-2BB55884D580}" type="datetimeFigureOut">
              <a:rPr lang="en-US" smtClean="0"/>
              <a:t>1/30/16</a:t>
            </a:fld>
            <a:endParaRPr lang="en-US"/>
          </a:p>
        </p:txBody>
      </p:sp>
      <p:sp>
        <p:nvSpPr>
          <p:cNvPr id="9" name="Slide Number Placeholder 8"/>
          <p:cNvSpPr>
            <a:spLocks noGrp="1"/>
          </p:cNvSpPr>
          <p:nvPr>
            <p:ph type="sldNum" sz="quarter" idx="11"/>
          </p:nvPr>
        </p:nvSpPr>
        <p:spPr/>
        <p:txBody>
          <a:bodyPr/>
          <a:lstStyle/>
          <a:p>
            <a:fld id="{7A42B954-2B1E-524D-AC84-47CB578C89B4}"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68AC20-9812-464A-9A8F-2BB55884D580}" type="datetimeFigureOut">
              <a:rPr lang="en-US" smtClean="0"/>
              <a:t>1/30/16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68AC20-9812-464A-9A8F-2BB55884D580}" type="datetimeFigureOut">
              <a:rPr lang="en-US" smtClean="0"/>
              <a:t>1/30/16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2B954-2B1E-524D-AC84-47CB578C89B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A42B954-2B1E-524D-AC84-47CB578C89B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268AC20-9812-464A-9A8F-2BB55884D580}" type="datetimeFigureOut">
              <a:rPr lang="en-US" smtClean="0"/>
              <a:t>1/29/16</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5.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g"/><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hyperlink" Target="http://gracechicago.org/" TargetMode="External"/><Relationship Id="rId4" Type="http://schemas.openxmlformats.org/officeDocument/2006/relationships/hyperlink" Target="http://holytrinitychicago.org/worship" TargetMode="External"/><Relationship Id="rId5" Type="http://schemas.openxmlformats.org/officeDocument/2006/relationships/hyperlink" Target="http://www.holytrinitychicago.org/about" TargetMode="External"/><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sz="5400" dirty="0" smtClean="0"/>
              <a:t>How is the </a:t>
            </a:r>
            <a:r>
              <a:rPr lang="en-US" sz="5400" dirty="0"/>
              <a:t>Church Today?</a:t>
            </a:r>
            <a:br>
              <a:rPr lang="en-US" sz="5400" dirty="0"/>
            </a:br>
            <a:r>
              <a:rPr lang="en-US" sz="5400" dirty="0" smtClean="0"/>
              <a:t>new </a:t>
            </a:r>
            <a:r>
              <a:rPr lang="en-US" sz="5400" dirty="0"/>
              <a:t>things are emerging</a:t>
            </a:r>
          </a:p>
        </p:txBody>
      </p:sp>
      <p:sp>
        <p:nvSpPr>
          <p:cNvPr id="3" name="Subtitle 2"/>
          <p:cNvSpPr>
            <a:spLocks noGrp="1"/>
          </p:cNvSpPr>
          <p:nvPr>
            <p:ph type="subTitle" idx="1"/>
          </p:nvPr>
        </p:nvSpPr>
        <p:spPr/>
        <p:txBody>
          <a:bodyPr/>
          <a:lstStyle/>
          <a:p>
            <a:r>
              <a:rPr lang="en-US" dirty="0" smtClean="0"/>
              <a:t>Terri Martinson Elton</a:t>
            </a:r>
          </a:p>
          <a:p>
            <a:r>
              <a:rPr lang="en-US" dirty="0" smtClean="0"/>
              <a:t>Luther Seminary</a:t>
            </a:r>
            <a:endParaRPr lang="en-US" dirty="0"/>
          </a:p>
        </p:txBody>
      </p:sp>
      <p:pic>
        <p:nvPicPr>
          <p:cNvPr id="5" name="Picture 4"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15" y="170961"/>
            <a:ext cx="2125768" cy="2212731"/>
          </a:xfrm>
          <a:prstGeom prst="rect">
            <a:avLst/>
          </a:prstGeom>
        </p:spPr>
      </p:pic>
    </p:spTree>
    <p:extLst>
      <p:ext uri="{BB962C8B-B14F-4D97-AF65-F5344CB8AC3E}">
        <p14:creationId xmlns:p14="http://schemas.microsoft.com/office/powerpoint/2010/main" val="416864394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5528"/>
            <a:ext cx="5119078" cy="1423374"/>
          </a:xfrm>
        </p:spPr>
        <p:txBody>
          <a:bodyPr/>
          <a:lstStyle/>
          <a:p>
            <a:pPr algn="ctr"/>
            <a:r>
              <a:rPr lang="en-US" sz="4000" dirty="0" smtClean="0"/>
              <a:t>2 Corinthians 5:14-18</a:t>
            </a:r>
            <a:endParaRPr lang="en-US" sz="4000" dirty="0"/>
          </a:p>
        </p:txBody>
      </p:sp>
      <p:sp>
        <p:nvSpPr>
          <p:cNvPr id="3" name="Content Placeholder 2"/>
          <p:cNvSpPr>
            <a:spLocks noGrp="1"/>
          </p:cNvSpPr>
          <p:nvPr>
            <p:ph idx="1"/>
          </p:nvPr>
        </p:nvSpPr>
        <p:spPr>
          <a:xfrm>
            <a:off x="1641234" y="2715846"/>
            <a:ext cx="6435965" cy="3555984"/>
          </a:xfrm>
        </p:spPr>
        <p:txBody>
          <a:bodyPr>
            <a:normAutofit lnSpcReduction="10000"/>
          </a:bodyPr>
          <a:lstStyle/>
          <a:p>
            <a:pPr marL="114300" indent="0">
              <a:buNone/>
            </a:pPr>
            <a:r>
              <a:rPr lang="en-US" b="1" dirty="0"/>
              <a:t>14 </a:t>
            </a:r>
            <a:r>
              <a:rPr lang="en-US" dirty="0"/>
              <a:t>For the love of Christ urges us on, because we are convinced that one has died for all; therefore all have died. </a:t>
            </a:r>
            <a:r>
              <a:rPr lang="en-US" b="1" dirty="0"/>
              <a:t>15 </a:t>
            </a:r>
            <a:r>
              <a:rPr lang="en-US" dirty="0"/>
              <a:t>And he died for all, so that those who live might live no longer for themselves, but for him who died and was raised for them.</a:t>
            </a:r>
          </a:p>
          <a:p>
            <a:pPr marL="114300" indent="0">
              <a:buNone/>
            </a:pPr>
            <a:r>
              <a:rPr lang="en-US" b="1" dirty="0"/>
              <a:t>16 </a:t>
            </a:r>
            <a:r>
              <a:rPr lang="en-US" dirty="0"/>
              <a:t>From now on, therefore, we regard no one from a human point of view</a:t>
            </a:r>
            <a:r>
              <a:rPr lang="en-US" dirty="0" smtClean="0"/>
              <a:t>; </a:t>
            </a:r>
            <a:r>
              <a:rPr lang="en-US" dirty="0"/>
              <a:t>even though we once knew Christ from a human point of view</a:t>
            </a:r>
            <a:r>
              <a:rPr lang="en-US" dirty="0" smtClean="0"/>
              <a:t>, </a:t>
            </a:r>
            <a:r>
              <a:rPr lang="en-US" dirty="0"/>
              <a:t>we know him no longer in that way. </a:t>
            </a:r>
            <a:r>
              <a:rPr lang="en-US" b="1" dirty="0"/>
              <a:t>17 So if anyone is in Christ, there is a new creation: everything old has passed away; see, everything has become new! </a:t>
            </a:r>
            <a:endParaRPr lang="en-US" b="1" dirty="0"/>
          </a:p>
        </p:txBody>
      </p:sp>
      <p:pic>
        <p:nvPicPr>
          <p:cNvPr id="4" name="Picture 3" descr="new_life2-800x476.jpg"/>
          <p:cNvPicPr>
            <a:picLocks noChangeAspect="1"/>
          </p:cNvPicPr>
          <p:nvPr/>
        </p:nvPicPr>
        <p:blipFill rotWithShape="1">
          <a:blip r:embed="rId2">
            <a:extLst>
              <a:ext uri="{28A0092B-C50C-407E-A947-70E740481C1C}">
                <a14:useLocalDpi xmlns:a14="http://schemas.microsoft.com/office/drawing/2010/main" val="0"/>
              </a:ext>
            </a:extLst>
          </a:blip>
          <a:srcRect l="25670"/>
          <a:stretch/>
        </p:blipFill>
        <p:spPr>
          <a:xfrm>
            <a:off x="5191912" y="136769"/>
            <a:ext cx="2885287" cy="2309641"/>
          </a:xfrm>
          <a:prstGeom prst="rect">
            <a:avLst/>
          </a:prstGeom>
          <a:ln>
            <a:noFill/>
          </a:ln>
          <a:effectLst>
            <a:softEdge rad="112500"/>
          </a:effectLst>
        </p:spPr>
      </p:pic>
    </p:spTree>
    <p:extLst>
      <p:ext uri="{BB962C8B-B14F-4D97-AF65-F5344CB8AC3E}">
        <p14:creationId xmlns:p14="http://schemas.microsoft.com/office/powerpoint/2010/main" val="21702723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Themes. Many Stories.</a:t>
            </a:r>
            <a:endParaRPr lang="en-US" dirty="0"/>
          </a:p>
        </p:txBody>
      </p:sp>
      <p:sp>
        <p:nvSpPr>
          <p:cNvPr id="3" name="Content Placeholder 2"/>
          <p:cNvSpPr>
            <a:spLocks noGrp="1"/>
          </p:cNvSpPr>
          <p:nvPr>
            <p:ph idx="1"/>
          </p:nvPr>
        </p:nvSpPr>
        <p:spPr/>
        <p:txBody>
          <a:bodyPr/>
          <a:lstStyle/>
          <a:p>
            <a:r>
              <a:rPr lang="en-US" dirty="0" smtClean="0"/>
              <a:t>Contextualization and Building on Congregational Assets</a:t>
            </a:r>
          </a:p>
          <a:p>
            <a:r>
              <a:rPr lang="en-US" dirty="0" smtClean="0"/>
              <a:t>Exploring Questions and Seeking Meaningful Engagement</a:t>
            </a:r>
          </a:p>
          <a:p>
            <a:r>
              <a:rPr lang="en-US" dirty="0" smtClean="0"/>
              <a:t>Cultivate Christian Community and Intentional Relationships</a:t>
            </a:r>
          </a:p>
          <a:p>
            <a:r>
              <a:rPr lang="en-US" dirty="0" smtClean="0"/>
              <a:t>Focus on Faith Formation and Learning for all ages</a:t>
            </a:r>
          </a:p>
          <a:p>
            <a:r>
              <a:rPr lang="en-US" dirty="0" smtClean="0"/>
              <a:t>Clear Identity and Open to Experimenting</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40110270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IMG_3824.jpg"/>
          <p:cNvPicPr>
            <a:picLocks noGrp="1" noChangeAspect="1"/>
          </p:cNvPicPr>
          <p:nvPr>
            <p:ph sz="quarter" idx="4"/>
          </p:nvPr>
        </p:nvPicPr>
        <p:blipFill rotWithShape="1">
          <a:blip r:embed="rId2">
            <a:extLst>
              <a:ext uri="{28A0092B-C50C-407E-A947-70E740481C1C}">
                <a14:useLocalDpi xmlns:a14="http://schemas.microsoft.com/office/drawing/2010/main" val="0"/>
              </a:ext>
            </a:extLst>
          </a:blip>
          <a:srcRect l="15287" t="21177" r="15287" b="31758"/>
          <a:stretch/>
        </p:blipFill>
        <p:spPr>
          <a:xfrm>
            <a:off x="339972" y="2494756"/>
            <a:ext cx="4661884" cy="2370316"/>
          </a:xfrm>
        </p:spPr>
      </p:pic>
      <p:sp>
        <p:nvSpPr>
          <p:cNvPr id="2" name="Title 1"/>
          <p:cNvSpPr>
            <a:spLocks noGrp="1"/>
          </p:cNvSpPr>
          <p:nvPr>
            <p:ph type="title"/>
          </p:nvPr>
        </p:nvSpPr>
        <p:spPr>
          <a:xfrm>
            <a:off x="164130" y="274638"/>
            <a:ext cx="4603255" cy="1143000"/>
          </a:xfrm>
        </p:spPr>
        <p:txBody>
          <a:bodyPr/>
          <a:lstStyle/>
          <a:p>
            <a:pPr algn="ctr"/>
            <a:r>
              <a:rPr lang="en-US" sz="4000" dirty="0"/>
              <a:t>Contextualization </a:t>
            </a:r>
            <a:r>
              <a:rPr lang="en-US" sz="4000" dirty="0" smtClean="0"/>
              <a:t/>
            </a:r>
            <a:br>
              <a:rPr lang="en-US" sz="4000" dirty="0" smtClean="0"/>
            </a:br>
            <a:r>
              <a:rPr lang="en-US" sz="4000" dirty="0" smtClean="0"/>
              <a:t>Building </a:t>
            </a:r>
            <a:r>
              <a:rPr lang="en-US" sz="4000" dirty="0"/>
              <a:t>on </a:t>
            </a:r>
            <a:r>
              <a:rPr lang="en-US" sz="4000" dirty="0" smtClean="0"/>
              <a:t>Assets</a:t>
            </a:r>
            <a:endParaRPr lang="en-US" sz="4000" dirty="0"/>
          </a:p>
        </p:txBody>
      </p:sp>
      <p:sp>
        <p:nvSpPr>
          <p:cNvPr id="4" name="Text Placeholder 3"/>
          <p:cNvSpPr>
            <a:spLocks noGrp="1"/>
          </p:cNvSpPr>
          <p:nvPr>
            <p:ph type="body" idx="1"/>
          </p:nvPr>
        </p:nvSpPr>
        <p:spPr>
          <a:xfrm>
            <a:off x="457200" y="1640076"/>
            <a:ext cx="3657600" cy="639762"/>
          </a:xfrm>
        </p:spPr>
        <p:txBody>
          <a:bodyPr/>
          <a:lstStyle/>
          <a:p>
            <a:r>
              <a:rPr lang="en-US" dirty="0"/>
              <a:t>Good Shepherd</a:t>
            </a:r>
          </a:p>
          <a:p>
            <a:r>
              <a:rPr lang="en-US" sz="1600" b="0" dirty="0"/>
              <a:t>Weehawken, </a:t>
            </a:r>
            <a:r>
              <a:rPr lang="en-US" sz="1600" b="0" dirty="0" smtClean="0"/>
              <a:t>NJ</a:t>
            </a:r>
            <a:endParaRPr lang="en-US" sz="1600" b="0" dirty="0"/>
          </a:p>
        </p:txBody>
      </p:sp>
      <p:pic>
        <p:nvPicPr>
          <p:cNvPr id="10" name="Content Placeholder 9" descr="IMG_3831.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550" b="-266"/>
          <a:stretch/>
        </p:blipFill>
        <p:spPr>
          <a:xfrm>
            <a:off x="4599354" y="274638"/>
            <a:ext cx="3657600" cy="2735385"/>
          </a:xfrm>
        </p:spPr>
      </p:pic>
      <p:sp>
        <p:nvSpPr>
          <p:cNvPr id="6" name="Text Placeholder 5"/>
          <p:cNvSpPr>
            <a:spLocks noGrp="1"/>
          </p:cNvSpPr>
          <p:nvPr>
            <p:ph type="body" sz="quarter" idx="3"/>
          </p:nvPr>
        </p:nvSpPr>
        <p:spPr>
          <a:xfrm>
            <a:off x="457200" y="5568461"/>
            <a:ext cx="7620000" cy="1133229"/>
          </a:xfrm>
        </p:spPr>
        <p:txBody>
          <a:bodyPr/>
          <a:lstStyle/>
          <a:p>
            <a:r>
              <a:rPr lang="en-US" sz="1600" b="0" dirty="0"/>
              <a:t>Organized in 1905, The Evangelical Lutheran Church of the Good Shepherd began as the only Lutheran Church in the North Hudson to conduct worship in English rather then the languages of the Norwegian, Swedish, and German immigrants. Sixty years later they were the first congregation to offer a worship services in Spanish. A commitment to speaking the language of the neighborhood demonstrates that this congregation is concerned about </a:t>
            </a:r>
            <a:r>
              <a:rPr lang="en-US" sz="1600" b="0" i="1" dirty="0"/>
              <a:t>speaking and listening</a:t>
            </a:r>
            <a:r>
              <a:rPr lang="en-US" sz="1600" b="0" dirty="0"/>
              <a:t> to its context</a:t>
            </a:r>
            <a:r>
              <a:rPr lang="en-US" sz="1600" b="0" dirty="0" smtClean="0"/>
              <a:t>.</a:t>
            </a:r>
            <a:endParaRPr lang="en-US" sz="1600" b="0" dirty="0"/>
          </a:p>
        </p:txBody>
      </p:sp>
      <p:pic>
        <p:nvPicPr>
          <p:cNvPr id="12" name="Picture 11" descr="IMG_0587.jpg"/>
          <p:cNvPicPr>
            <a:picLocks noChangeAspect="1"/>
          </p:cNvPicPr>
          <p:nvPr/>
        </p:nvPicPr>
        <p:blipFill rotWithShape="1">
          <a:blip r:embed="rId4">
            <a:extLst>
              <a:ext uri="{28A0092B-C50C-407E-A947-70E740481C1C}">
                <a14:useLocalDpi xmlns:a14="http://schemas.microsoft.com/office/drawing/2010/main" val="0"/>
              </a:ext>
            </a:extLst>
          </a:blip>
          <a:srcRect l="11111" r="20940"/>
          <a:stretch/>
        </p:blipFill>
        <p:spPr>
          <a:xfrm>
            <a:off x="5267568" y="2631531"/>
            <a:ext cx="2119923" cy="2330630"/>
          </a:xfrm>
          <a:prstGeom prst="rect">
            <a:avLst/>
          </a:prstGeom>
        </p:spPr>
      </p:pic>
    </p:spTree>
    <p:extLst>
      <p:ext uri="{BB962C8B-B14F-4D97-AF65-F5344CB8AC3E}">
        <p14:creationId xmlns:p14="http://schemas.microsoft.com/office/powerpoint/2010/main" val="412702271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Exploring Questions </a:t>
            </a:r>
            <a:r>
              <a:rPr lang="en-US" sz="4000" dirty="0" smtClean="0"/>
              <a:t/>
            </a:r>
            <a:br>
              <a:rPr lang="en-US" sz="4000" dirty="0" smtClean="0"/>
            </a:br>
            <a:r>
              <a:rPr lang="en-US" sz="4000" dirty="0" smtClean="0"/>
              <a:t>Seeking Engagement</a:t>
            </a:r>
            <a:endParaRPr lang="en-US" sz="4000" dirty="0"/>
          </a:p>
        </p:txBody>
      </p:sp>
      <p:sp>
        <p:nvSpPr>
          <p:cNvPr id="4" name="Text Placeholder 3"/>
          <p:cNvSpPr>
            <a:spLocks noGrp="1"/>
          </p:cNvSpPr>
          <p:nvPr>
            <p:ph type="body" idx="1"/>
          </p:nvPr>
        </p:nvSpPr>
        <p:spPr>
          <a:xfrm>
            <a:off x="457200" y="5209441"/>
            <a:ext cx="3657600" cy="639762"/>
          </a:xfrm>
        </p:spPr>
        <p:txBody>
          <a:bodyPr/>
          <a:lstStyle/>
          <a:p>
            <a:r>
              <a:rPr lang="en-US" dirty="0" smtClean="0"/>
              <a:t>Jacob’s Well</a:t>
            </a:r>
            <a:endParaRPr lang="en-US" dirty="0"/>
          </a:p>
          <a:p>
            <a:r>
              <a:rPr lang="en-US" sz="1600" b="0" dirty="0" smtClean="0"/>
              <a:t>Minneapolis, MN</a:t>
            </a:r>
            <a:endParaRPr lang="en-US" sz="1600" b="0" dirty="0"/>
          </a:p>
        </p:txBody>
      </p:sp>
      <p:sp>
        <p:nvSpPr>
          <p:cNvPr id="9" name="Content Placeholder 8"/>
          <p:cNvSpPr>
            <a:spLocks noGrp="1"/>
          </p:cNvSpPr>
          <p:nvPr>
            <p:ph sz="quarter" idx="4"/>
          </p:nvPr>
        </p:nvSpPr>
        <p:spPr>
          <a:xfrm>
            <a:off x="3864705" y="4800679"/>
            <a:ext cx="4067910" cy="1928202"/>
          </a:xfrm>
        </p:spPr>
        <p:txBody>
          <a:bodyPr>
            <a:normAutofit fontScale="70000" lnSpcReduction="20000"/>
          </a:bodyPr>
          <a:lstStyle/>
          <a:p>
            <a:pPr marL="114300" indent="0" algn="ctr">
              <a:buNone/>
            </a:pPr>
            <a:r>
              <a:rPr lang="en-US" dirty="0"/>
              <a:t>This unique church thinks we all are hypocrites, doesn’t believe church should be boring, works hard to create a comfortable atmosphere, and is more concerned about good questions than easy answers</a:t>
            </a:r>
            <a:r>
              <a:rPr lang="en-US" dirty="0" smtClean="0"/>
              <a:t>. </a:t>
            </a:r>
            <a:r>
              <a:rPr lang="en-US" dirty="0"/>
              <a:t>And it’s hard to find Jacob’s Well on a map since they don’t have a building and never have. </a:t>
            </a:r>
          </a:p>
        </p:txBody>
      </p:sp>
      <p:pic>
        <p:nvPicPr>
          <p:cNvPr id="11" name="Content Placeholder 10" descr="Screen Shot 2016-01-30 at 11.17.17 PM.p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849" b="683"/>
          <a:stretch/>
        </p:blipFill>
        <p:spPr>
          <a:xfrm>
            <a:off x="902674" y="1632556"/>
            <a:ext cx="6619631" cy="3005712"/>
          </a:xfrm>
          <a:prstGeom prst="rect">
            <a:avLst/>
          </a:prstGeom>
        </p:spPr>
      </p:pic>
    </p:spTree>
    <p:extLst>
      <p:ext uri="{BB962C8B-B14F-4D97-AF65-F5344CB8AC3E}">
        <p14:creationId xmlns:p14="http://schemas.microsoft.com/office/powerpoint/2010/main" val="13399734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Cultivate Christian Community </a:t>
            </a:r>
            <a:r>
              <a:rPr lang="en-US" sz="4000" dirty="0" smtClean="0"/>
              <a:t>Intentional </a:t>
            </a:r>
            <a:r>
              <a:rPr lang="en-US" sz="4000" dirty="0"/>
              <a:t>about </a:t>
            </a:r>
            <a:r>
              <a:rPr lang="en-US" sz="4000" dirty="0" smtClean="0"/>
              <a:t>Relationships</a:t>
            </a:r>
            <a:endParaRPr lang="en-US" sz="4000" dirty="0"/>
          </a:p>
        </p:txBody>
      </p:sp>
      <p:sp>
        <p:nvSpPr>
          <p:cNvPr id="4" name="Text Placeholder 3"/>
          <p:cNvSpPr>
            <a:spLocks noGrp="1"/>
          </p:cNvSpPr>
          <p:nvPr>
            <p:ph type="body" idx="1"/>
          </p:nvPr>
        </p:nvSpPr>
        <p:spPr>
          <a:xfrm>
            <a:off x="4153876" y="3810002"/>
            <a:ext cx="3657600" cy="408658"/>
          </a:xfrm>
        </p:spPr>
        <p:txBody>
          <a:bodyPr/>
          <a:lstStyle/>
          <a:p>
            <a:r>
              <a:rPr lang="en-US" dirty="0" smtClean="0"/>
              <a:t>Holy Trinity   </a:t>
            </a:r>
            <a:r>
              <a:rPr lang="en-US" sz="1600" b="0" dirty="0" smtClean="0"/>
              <a:t>Chicago, IL</a:t>
            </a:r>
            <a:endParaRPr lang="en-US" sz="1600" b="0" dirty="0"/>
          </a:p>
        </p:txBody>
      </p:sp>
      <p:sp>
        <p:nvSpPr>
          <p:cNvPr id="6" name="Text Placeholder 5"/>
          <p:cNvSpPr>
            <a:spLocks noGrp="1"/>
          </p:cNvSpPr>
          <p:nvPr>
            <p:ph type="body" sz="quarter" idx="3"/>
          </p:nvPr>
        </p:nvSpPr>
        <p:spPr>
          <a:xfrm>
            <a:off x="496276" y="3580544"/>
            <a:ext cx="3657600" cy="639762"/>
          </a:xfrm>
        </p:spPr>
        <p:txBody>
          <a:bodyPr/>
          <a:lstStyle/>
          <a:p>
            <a:r>
              <a:rPr lang="en-US" dirty="0"/>
              <a:t>Greetings from Pastor </a:t>
            </a:r>
            <a:r>
              <a:rPr lang="en-US" dirty="0" smtClean="0"/>
              <a:t>Mueller</a:t>
            </a:r>
            <a:endParaRPr lang="en-US" dirty="0"/>
          </a:p>
        </p:txBody>
      </p:sp>
      <p:sp>
        <p:nvSpPr>
          <p:cNvPr id="9" name="Content Placeholder 8"/>
          <p:cNvSpPr>
            <a:spLocks noGrp="1"/>
          </p:cNvSpPr>
          <p:nvPr>
            <p:ph sz="quarter" idx="4"/>
          </p:nvPr>
        </p:nvSpPr>
        <p:spPr>
          <a:xfrm>
            <a:off x="457200" y="4317999"/>
            <a:ext cx="7620000" cy="1808163"/>
          </a:xfrm>
        </p:spPr>
        <p:txBody>
          <a:bodyPr>
            <a:normAutofit fontScale="85000" lnSpcReduction="20000"/>
          </a:bodyPr>
          <a:lstStyle/>
          <a:p>
            <a:pPr marL="114300" indent="0">
              <a:buNone/>
            </a:pPr>
            <a:r>
              <a:rPr lang="en-US" dirty="0" smtClean="0"/>
              <a:t>Holy </a:t>
            </a:r>
            <a:r>
              <a:rPr lang="en-US" dirty="0"/>
              <a:t>Trinity is unlike the churches most of us grew up in. Because it is fluid and ever-changing, the congregation has a remarkable spirit of openness and vitality. Yes, we value our Lutheran heritage and the ancient roots of our liturgy, yet we delight in a faith that is ever new and infused with a message for the needs and concerns of our contemporary world. As somebody recently put it: Our faith is two thousand years old, but our thinking is not.</a:t>
            </a:r>
            <a:endParaRPr lang="en-US" dirty="0"/>
          </a:p>
        </p:txBody>
      </p:sp>
      <p:pic>
        <p:nvPicPr>
          <p:cNvPr id="5" name="Content Placeholder 4"/>
          <p:cNvPicPr>
            <a:picLocks noGrp="1" noChangeAspect="1"/>
          </p:cNvPicPr>
          <p:nvPr>
            <p:ph sz="half" idx="2"/>
          </p:nvPr>
        </p:nvPicPr>
        <p:blipFill rotWithShape="1">
          <a:blip r:embed="rId2"/>
          <a:srcRect t="-1938" b="-717"/>
          <a:stretch/>
        </p:blipFill>
        <p:spPr>
          <a:xfrm>
            <a:off x="1113686" y="1502533"/>
            <a:ext cx="6076461" cy="2337100"/>
          </a:xfrm>
          <a:prstGeom prst="rect">
            <a:avLst/>
          </a:prstGeom>
          <a:ln>
            <a:noFill/>
          </a:ln>
          <a:effectLst>
            <a:softEdge rad="112500"/>
          </a:effectLst>
        </p:spPr>
      </p:pic>
    </p:spTree>
    <p:extLst>
      <p:ext uri="{BB962C8B-B14F-4D97-AF65-F5344CB8AC3E}">
        <p14:creationId xmlns:p14="http://schemas.microsoft.com/office/powerpoint/2010/main" val="6425271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Focus on Faith Formation and Learning for </a:t>
            </a:r>
            <a:r>
              <a:rPr lang="en-US" sz="4000" dirty="0" smtClean="0"/>
              <a:t>All Ages</a:t>
            </a:r>
            <a:endParaRPr lang="en-US" sz="4000" dirty="0"/>
          </a:p>
        </p:txBody>
      </p:sp>
      <p:sp>
        <p:nvSpPr>
          <p:cNvPr id="3" name="Text Placeholder 2"/>
          <p:cNvSpPr>
            <a:spLocks noGrp="1"/>
          </p:cNvSpPr>
          <p:nvPr>
            <p:ph type="body" sz="quarter" idx="3"/>
          </p:nvPr>
        </p:nvSpPr>
        <p:spPr>
          <a:xfrm>
            <a:off x="492368" y="2681775"/>
            <a:ext cx="3657600" cy="639762"/>
          </a:xfrm>
        </p:spPr>
        <p:txBody>
          <a:bodyPr/>
          <a:lstStyle/>
          <a:p>
            <a:r>
              <a:rPr lang="en-US" dirty="0" smtClean="0"/>
              <a:t>Zion </a:t>
            </a:r>
          </a:p>
          <a:p>
            <a:r>
              <a:rPr lang="en-US" b="0" dirty="0" smtClean="0"/>
              <a:t>Loveland, CO</a:t>
            </a:r>
            <a:endParaRPr lang="en-US" dirty="0"/>
          </a:p>
        </p:txBody>
      </p:sp>
      <p:pic>
        <p:nvPicPr>
          <p:cNvPr id="10" name="Content Placeholder 9" descr="IMG_0147.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39" t="13691" r="4942" b="28455"/>
          <a:stretch/>
        </p:blipFill>
        <p:spPr>
          <a:xfrm>
            <a:off x="3634154" y="1802545"/>
            <a:ext cx="5021384" cy="2286001"/>
          </a:xfrm>
        </p:spPr>
      </p:pic>
      <p:pic>
        <p:nvPicPr>
          <p:cNvPr id="12" name="Content Placeholder 11" descr="IMG_0183.jpg"/>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l="583" t="24569" r="4497" b="13125"/>
          <a:stretch/>
        </p:blipFill>
        <p:spPr>
          <a:xfrm>
            <a:off x="683846" y="4054472"/>
            <a:ext cx="5021384" cy="2461847"/>
          </a:xfrm>
        </p:spPr>
      </p:pic>
      <p:sp>
        <p:nvSpPr>
          <p:cNvPr id="13" name="Text Placeholder 2"/>
          <p:cNvSpPr>
            <a:spLocks noGrp="1"/>
          </p:cNvSpPr>
          <p:nvPr>
            <p:ph type="body" sz="quarter" idx="3"/>
          </p:nvPr>
        </p:nvSpPr>
        <p:spPr>
          <a:xfrm>
            <a:off x="5314460" y="4963867"/>
            <a:ext cx="3657600" cy="639762"/>
          </a:xfrm>
        </p:spPr>
        <p:txBody>
          <a:bodyPr/>
          <a:lstStyle/>
          <a:p>
            <a:r>
              <a:rPr lang="en-US" dirty="0" smtClean="0"/>
              <a:t>Trinity</a:t>
            </a:r>
          </a:p>
          <a:p>
            <a:r>
              <a:rPr lang="en-US" b="0" dirty="0" smtClean="0"/>
              <a:t>Owatonna, MN</a:t>
            </a:r>
            <a:endParaRPr lang="en-US" dirty="0"/>
          </a:p>
        </p:txBody>
      </p:sp>
    </p:spTree>
    <p:extLst>
      <p:ext uri="{BB962C8B-B14F-4D97-AF65-F5344CB8AC3E}">
        <p14:creationId xmlns:p14="http://schemas.microsoft.com/office/powerpoint/2010/main" val="1262979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Clear Identity </a:t>
            </a:r>
            <a:r>
              <a:rPr lang="en-US" sz="4000" dirty="0" smtClean="0"/>
              <a:t/>
            </a:r>
            <a:br>
              <a:rPr lang="en-US" sz="4000" dirty="0" smtClean="0"/>
            </a:br>
            <a:r>
              <a:rPr lang="en-US" sz="4000" dirty="0" smtClean="0"/>
              <a:t>Open </a:t>
            </a:r>
            <a:r>
              <a:rPr lang="en-US" sz="4000" dirty="0"/>
              <a:t>to Experimenting</a:t>
            </a:r>
          </a:p>
        </p:txBody>
      </p:sp>
      <p:sp>
        <p:nvSpPr>
          <p:cNvPr id="4" name="Text Placeholder 3"/>
          <p:cNvSpPr>
            <a:spLocks noGrp="1"/>
          </p:cNvSpPr>
          <p:nvPr>
            <p:ph type="body" idx="1"/>
          </p:nvPr>
        </p:nvSpPr>
        <p:spPr>
          <a:xfrm>
            <a:off x="1230923" y="1699563"/>
            <a:ext cx="6584462" cy="656149"/>
          </a:xfrm>
        </p:spPr>
        <p:txBody>
          <a:bodyPr/>
          <a:lstStyle/>
          <a:p>
            <a:r>
              <a:rPr lang="en-US" dirty="0" smtClean="0"/>
              <a:t>Holy Trinity   </a:t>
            </a:r>
            <a:r>
              <a:rPr lang="en-US" sz="1600" b="0" dirty="0" smtClean="0"/>
              <a:t>Chicago, IL</a:t>
            </a:r>
          </a:p>
          <a:p>
            <a:r>
              <a:rPr lang="en-US" sz="1600" b="0" dirty="0" smtClean="0"/>
              <a:t>South Loop – Second Site</a:t>
            </a:r>
            <a:endParaRPr lang="en-US" sz="1600" b="0" dirty="0"/>
          </a:p>
        </p:txBody>
      </p:sp>
      <p:pic>
        <p:nvPicPr>
          <p:cNvPr id="7" name="Content Placeholder 6"/>
          <p:cNvPicPr>
            <a:picLocks noGrp="1" noChangeAspect="1"/>
          </p:cNvPicPr>
          <p:nvPr>
            <p:ph sz="half" idx="2"/>
          </p:nvPr>
        </p:nvPicPr>
        <p:blipFill>
          <a:blip r:embed="rId2"/>
          <a:srcRect l="15347" r="15347"/>
          <a:stretch>
            <a:fillRect/>
          </a:stretch>
        </p:blipFill>
        <p:spPr>
          <a:xfrm>
            <a:off x="1069106" y="2691794"/>
            <a:ext cx="2919454" cy="3153872"/>
          </a:xfrm>
        </p:spPr>
      </p:pic>
      <p:sp>
        <p:nvSpPr>
          <p:cNvPr id="8" name="Content Placeholder 7"/>
          <p:cNvSpPr>
            <a:spLocks noGrp="1"/>
          </p:cNvSpPr>
          <p:nvPr>
            <p:ph sz="quarter" idx="4"/>
          </p:nvPr>
        </p:nvSpPr>
        <p:spPr>
          <a:xfrm>
            <a:off x="4341448" y="2513768"/>
            <a:ext cx="3657600" cy="4346417"/>
          </a:xfrm>
        </p:spPr>
        <p:txBody>
          <a:bodyPr>
            <a:normAutofit fontScale="70000" lnSpcReduction="20000"/>
          </a:bodyPr>
          <a:lstStyle/>
          <a:p>
            <a:pPr marL="114300" indent="0">
              <a:buNone/>
            </a:pPr>
            <a:r>
              <a:rPr lang="en-US" dirty="0"/>
              <a:t>Saturday night services are held in the South </a:t>
            </a:r>
            <a:r>
              <a:rPr lang="en-US" dirty="0" smtClean="0"/>
              <a:t>Loop </a:t>
            </a:r>
            <a:r>
              <a:rPr lang="en-US" u="sng" dirty="0" smtClean="0">
                <a:hlinkClick r:id="rId3"/>
              </a:rPr>
              <a:t>Grace </a:t>
            </a:r>
            <a:r>
              <a:rPr lang="en-US" u="sng" dirty="0">
                <a:hlinkClick r:id="rId3"/>
              </a:rPr>
              <a:t>Place (home of Grace Episcopal Church), one block north of Dearborn Station. The Saturday services reflect Holy Trinity’s </a:t>
            </a:r>
            <a:r>
              <a:rPr lang="en-US" u="sng" dirty="0">
                <a:hlinkClick r:id="rId4"/>
              </a:rPr>
              <a:t>commitment to worship that is user-friendly, multisensory, and contemplative, with preaching that is relevant to contemporary issues and struggles. </a:t>
            </a:r>
            <a:r>
              <a:rPr lang="en-US" u="sng" dirty="0">
                <a:hlinkClick r:id="rId5"/>
              </a:rPr>
              <a:t>Holy Trinity is known for meaningful liturgy, radical inclusivity, social justice, and </a:t>
            </a:r>
            <a:r>
              <a:rPr lang="en-US" u="sng" dirty="0" smtClean="0">
                <a:hlinkClick r:id="rId5"/>
              </a:rPr>
              <a:t>spirituality. </a:t>
            </a:r>
            <a:endParaRPr lang="en-US" u="sng" dirty="0">
              <a:hlinkClick r:id="rId5"/>
            </a:endParaRPr>
          </a:p>
          <a:p>
            <a:pPr marL="114300" indent="0">
              <a:buNone/>
            </a:pPr>
            <a:r>
              <a:rPr lang="en-US" dirty="0"/>
              <a:t>We are one congregation that worships in two sites: Saturday evening in the South Loop and Sunday morning in Lakeview.</a:t>
            </a:r>
            <a:endParaRPr lang="en-US" dirty="0"/>
          </a:p>
        </p:txBody>
      </p:sp>
    </p:spTree>
    <p:extLst>
      <p:ext uri="{BB962C8B-B14F-4D97-AF65-F5344CB8AC3E}">
        <p14:creationId xmlns:p14="http://schemas.microsoft.com/office/powerpoint/2010/main" val="1239560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Clear Identity </a:t>
            </a:r>
            <a:r>
              <a:rPr lang="en-US" sz="4000" dirty="0" smtClean="0"/>
              <a:t/>
            </a:r>
            <a:br>
              <a:rPr lang="en-US" sz="4000" dirty="0" smtClean="0"/>
            </a:br>
            <a:r>
              <a:rPr lang="en-US" sz="4000" dirty="0" smtClean="0"/>
              <a:t>Open </a:t>
            </a:r>
            <a:r>
              <a:rPr lang="en-US" sz="4000" dirty="0"/>
              <a:t>to Experimenting</a:t>
            </a:r>
          </a:p>
        </p:txBody>
      </p:sp>
      <p:sp>
        <p:nvSpPr>
          <p:cNvPr id="4" name="Text Placeholder 3"/>
          <p:cNvSpPr>
            <a:spLocks noGrp="1"/>
          </p:cNvSpPr>
          <p:nvPr>
            <p:ph type="body" idx="1"/>
          </p:nvPr>
        </p:nvSpPr>
        <p:spPr>
          <a:xfrm>
            <a:off x="765427" y="1699563"/>
            <a:ext cx="7311773" cy="656149"/>
          </a:xfrm>
        </p:spPr>
        <p:txBody>
          <a:bodyPr/>
          <a:lstStyle/>
          <a:p>
            <a:r>
              <a:rPr lang="en-US" dirty="0" smtClean="0"/>
              <a:t>GPS </a:t>
            </a:r>
            <a:r>
              <a:rPr lang="en-US" sz="1600" b="0" dirty="0" smtClean="0"/>
              <a:t>– Rockford,, IL		Food Truck and Farmer’s Market</a:t>
            </a:r>
            <a:endParaRPr lang="en-US" sz="1600" b="0" dirty="0"/>
          </a:p>
        </p:txBody>
      </p:sp>
      <p:pic>
        <p:nvPicPr>
          <p:cNvPr id="5" name="Content Placeholder 4" descr="Screen Shot 2016-01-30 at 11.57.26 PM.p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359" b="-498"/>
          <a:stretch/>
        </p:blipFill>
        <p:spPr>
          <a:xfrm>
            <a:off x="937846" y="2683787"/>
            <a:ext cx="6654800" cy="3661565"/>
          </a:xfrm>
        </p:spPr>
      </p:pic>
    </p:spTree>
    <p:extLst>
      <p:ext uri="{BB962C8B-B14F-4D97-AF65-F5344CB8AC3E}">
        <p14:creationId xmlns:p14="http://schemas.microsoft.com/office/powerpoint/2010/main" val="226379529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Themes. </a:t>
            </a:r>
            <a:endParaRPr lang="en-US" dirty="0"/>
          </a:p>
        </p:txBody>
      </p:sp>
      <p:sp>
        <p:nvSpPr>
          <p:cNvPr id="3" name="Content Placeholder 2"/>
          <p:cNvSpPr>
            <a:spLocks noGrp="1"/>
          </p:cNvSpPr>
          <p:nvPr>
            <p:ph sz="half" idx="1"/>
          </p:nvPr>
        </p:nvSpPr>
        <p:spPr/>
        <p:txBody>
          <a:bodyPr>
            <a:normAutofit fontScale="77500" lnSpcReduction="20000"/>
          </a:bodyPr>
          <a:lstStyle/>
          <a:p>
            <a:r>
              <a:rPr lang="en-US" sz="2400" dirty="0" smtClean="0"/>
              <a:t>Contextualization and Congregational Assets</a:t>
            </a:r>
          </a:p>
          <a:p>
            <a:r>
              <a:rPr lang="en-US" sz="2400" dirty="0" smtClean="0"/>
              <a:t>Exploring Questions and Seeking Meaningful Engagement</a:t>
            </a:r>
          </a:p>
          <a:p>
            <a:r>
              <a:rPr lang="en-US" sz="2400" dirty="0" smtClean="0"/>
              <a:t>Cultivate Christian Community and Intentional Relationships</a:t>
            </a:r>
          </a:p>
          <a:p>
            <a:r>
              <a:rPr lang="en-US" sz="2400" dirty="0" smtClean="0"/>
              <a:t>Focus on Faith Formation and Learning for all ages</a:t>
            </a:r>
          </a:p>
          <a:p>
            <a:r>
              <a:rPr lang="en-US" sz="2400" dirty="0" smtClean="0"/>
              <a:t>Clear Identity and Open to Experimenting</a:t>
            </a:r>
            <a:endParaRPr lang="en-US" dirty="0" smtClean="0"/>
          </a:p>
          <a:p>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What assets do you have? What is unique about your context?</a:t>
            </a:r>
          </a:p>
          <a:p>
            <a:r>
              <a:rPr lang="en-US" dirty="0" smtClean="0"/>
              <a:t>What questions are people asking?</a:t>
            </a:r>
          </a:p>
          <a:p>
            <a:r>
              <a:rPr lang="en-US" dirty="0" smtClean="0"/>
              <a:t>How can </a:t>
            </a:r>
            <a:r>
              <a:rPr lang="en-US" dirty="0" err="1" smtClean="0"/>
              <a:t>Sotv</a:t>
            </a:r>
            <a:r>
              <a:rPr lang="en-US" dirty="0" smtClean="0"/>
              <a:t> meaningfully engage people?</a:t>
            </a:r>
          </a:p>
          <a:p>
            <a:r>
              <a:rPr lang="en-US" dirty="0" smtClean="0"/>
              <a:t>How is community being cultivated?</a:t>
            </a:r>
          </a:p>
          <a:p>
            <a:r>
              <a:rPr lang="en-US" dirty="0" smtClean="0"/>
              <a:t>What is the culture of learning at </a:t>
            </a:r>
            <a:r>
              <a:rPr lang="en-US" dirty="0" err="1" smtClean="0"/>
              <a:t>Sotv</a:t>
            </a:r>
            <a:r>
              <a:rPr lang="en-US" dirty="0" smtClean="0"/>
              <a:t>?</a:t>
            </a:r>
          </a:p>
          <a:p>
            <a:r>
              <a:rPr lang="en-US" dirty="0" smtClean="0"/>
              <a:t>Is it time for </a:t>
            </a:r>
            <a:r>
              <a:rPr lang="en-US" dirty="0" err="1" smtClean="0"/>
              <a:t>Sotv</a:t>
            </a:r>
            <a:r>
              <a:rPr lang="en-US" dirty="0" smtClean="0"/>
              <a:t> to engage in experiments? If so, what might they be?</a:t>
            </a:r>
          </a:p>
          <a:p>
            <a:endParaRPr lang="en-US" dirty="0"/>
          </a:p>
        </p:txBody>
      </p:sp>
    </p:spTree>
    <p:extLst>
      <p:ext uri="{BB962C8B-B14F-4D97-AF65-F5344CB8AC3E}">
        <p14:creationId xmlns:p14="http://schemas.microsoft.com/office/powerpoint/2010/main" val="48398282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2351</TotalTime>
  <Words>540</Words>
  <Application>Microsoft Macintosh PowerPoint</Application>
  <PresentationFormat>On-screen Show (4:3)</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Adjacency</vt:lpstr>
      <vt:lpstr>How is the Church Today? new things are emerging</vt:lpstr>
      <vt:lpstr>2 Corinthians 5:14-18</vt:lpstr>
      <vt:lpstr>Five Themes. Many Stories.</vt:lpstr>
      <vt:lpstr>Contextualization  Building on Assets</vt:lpstr>
      <vt:lpstr>Exploring Questions  Seeking Engagement</vt:lpstr>
      <vt:lpstr>Cultivate Christian Community Intentional about Relationships</vt:lpstr>
      <vt:lpstr>Focus on Faith Formation and Learning for All Ages</vt:lpstr>
      <vt:lpstr>Clear Identity  Open to Experimenting</vt:lpstr>
      <vt:lpstr>Clear Identity  Open to Experimenting</vt:lpstr>
      <vt:lpstr>Five Themes.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is the Church Today? new things are emerging</dc:title>
  <dc:creator>Terri Elton</dc:creator>
  <cp:lastModifiedBy>Terri Elton</cp:lastModifiedBy>
  <cp:revision>8</cp:revision>
  <dcterms:created xsi:type="dcterms:W3CDTF">2016-01-29T14:56:32Z</dcterms:created>
  <dcterms:modified xsi:type="dcterms:W3CDTF">2016-01-31T06:07:36Z</dcterms:modified>
</cp:coreProperties>
</file>