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8" r:id="rId1"/>
  </p:sldMasterIdLst>
  <p:notesMasterIdLst>
    <p:notesMasterId r:id="rId19"/>
  </p:notesMasterIdLst>
  <p:sldIdLst>
    <p:sldId id="256" r:id="rId2"/>
    <p:sldId id="269" r:id="rId3"/>
    <p:sldId id="257" r:id="rId4"/>
    <p:sldId id="258" r:id="rId5"/>
    <p:sldId id="270" r:id="rId6"/>
    <p:sldId id="271" r:id="rId7"/>
    <p:sldId id="261" r:id="rId8"/>
    <p:sldId id="259" r:id="rId9"/>
    <p:sldId id="262" r:id="rId10"/>
    <p:sldId id="263" r:id="rId11"/>
    <p:sldId id="265" r:id="rId12"/>
    <p:sldId id="272" r:id="rId13"/>
    <p:sldId id="260" r:id="rId14"/>
    <p:sldId id="266" r:id="rId15"/>
    <p:sldId id="267" r:id="rId16"/>
    <p:sldId id="268" r:id="rId17"/>
    <p:sldId id="273"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85" d="100"/>
          <a:sy n="85" d="100"/>
        </p:scale>
        <p:origin x="-1368"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58EFD3-787C-D541-9573-9BD92B5E9632}" type="datetimeFigureOut">
              <a:rPr lang="en-US" smtClean="0"/>
              <a:t>1/8/16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815261-58B0-8541-A945-FCBA18BEE260}" type="slidenum">
              <a:rPr lang="en-US" smtClean="0"/>
              <a:t>‹#›</a:t>
            </a:fld>
            <a:endParaRPr lang="en-US"/>
          </a:p>
        </p:txBody>
      </p:sp>
    </p:spTree>
    <p:extLst>
      <p:ext uri="{BB962C8B-B14F-4D97-AF65-F5344CB8AC3E}">
        <p14:creationId xmlns:p14="http://schemas.microsoft.com/office/powerpoint/2010/main" val="297374174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assuming those</a:t>
            </a:r>
            <a:r>
              <a:rPr lang="en-US" baseline="0" dirty="0" smtClean="0"/>
              <a:t> of us gathered here have a wide range of experience with church – maybe we’ve been Lutheran all of our life, maybe even been a member here at Shepherd all your life. Maybe some of us here are new the Christian faith, and the enterprise we call church. And maybe some of us here have had good and bad experience with organized religious – and wonder the connect of church and living as a follower of Jesus. No matter where you are today, I invite you to join me on a journey – both today and for the rest of the month of January – to explore this thing we call “church”  from various angles and perspective. Why? Because I believe three things about church:</a:t>
            </a:r>
          </a:p>
          <a:p>
            <a:pPr marL="228600" indent="-228600">
              <a:buAutoNum type="arabicPeriod"/>
            </a:pPr>
            <a:r>
              <a:rPr lang="en-US" baseline="0" dirty="0" smtClean="0"/>
              <a:t>The church is in a time of transition</a:t>
            </a:r>
          </a:p>
          <a:p>
            <a:pPr marL="228600" indent="-228600">
              <a:buAutoNum type="arabicPeriod"/>
            </a:pPr>
            <a:r>
              <a:rPr lang="en-US" baseline="0" dirty="0" smtClean="0"/>
              <a:t>The church – nationally and locally – is struggling to figure out it’s place in people’s lives.</a:t>
            </a:r>
          </a:p>
          <a:p>
            <a:pPr marL="228600" indent="-228600">
              <a:buAutoNum type="arabicPeriod"/>
            </a:pPr>
            <a:r>
              <a:rPr lang="en-US" baseline="0" dirty="0" smtClean="0"/>
              <a:t>I believe local communities of faith matter – for individuals, for communities and in society. </a:t>
            </a:r>
          </a:p>
          <a:p>
            <a:pPr marL="0" indent="0">
              <a:buNone/>
            </a:pPr>
            <a:r>
              <a:rPr lang="en-US" baseline="0" dirty="0" smtClean="0"/>
              <a:t>I actually think it’s a great time to be church, and …</a:t>
            </a:r>
          </a:p>
          <a:p>
            <a:pPr marL="0" indent="0">
              <a:buNone/>
            </a:pPr>
            <a:r>
              <a:rPr lang="en-US" baseline="0" dirty="0" smtClean="0"/>
              <a:t>I hope, over the next few weeks, you can gain some clarity on where the church is today, the issues it faces, and the role it has to place today.</a:t>
            </a:r>
            <a:endParaRPr lang="en-US" dirty="0"/>
          </a:p>
        </p:txBody>
      </p:sp>
      <p:sp>
        <p:nvSpPr>
          <p:cNvPr id="4" name="Slide Number Placeholder 3"/>
          <p:cNvSpPr>
            <a:spLocks noGrp="1"/>
          </p:cNvSpPr>
          <p:nvPr>
            <p:ph type="sldNum" sz="quarter" idx="10"/>
          </p:nvPr>
        </p:nvSpPr>
        <p:spPr/>
        <p:txBody>
          <a:bodyPr/>
          <a:lstStyle/>
          <a:p>
            <a:fld id="{FB815261-58B0-8541-A945-FCBA18BEE260}" type="slidenum">
              <a:rPr lang="en-US" smtClean="0"/>
              <a:t>2</a:t>
            </a:fld>
            <a:endParaRPr lang="en-US"/>
          </a:p>
        </p:txBody>
      </p:sp>
    </p:spTree>
    <p:extLst>
      <p:ext uri="{BB962C8B-B14F-4D97-AF65-F5344CB8AC3E}">
        <p14:creationId xmlns:p14="http://schemas.microsoft.com/office/powerpoint/2010/main" val="3796394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Hall, D. J. (2003). What is theology?. </a:t>
            </a:r>
            <a:r>
              <a:rPr lang="en-US" sz="1200" i="1" kern="1200" dirty="0" smtClean="0">
                <a:solidFill>
                  <a:schemeClr val="tx1"/>
                </a:solidFill>
                <a:latin typeface="+mn-lt"/>
                <a:ea typeface="+mn-ea"/>
                <a:cs typeface="+mn-cs"/>
              </a:rPr>
              <a:t>Brethren Life And Thought</a:t>
            </a:r>
            <a:r>
              <a:rPr lang="en-US" sz="1200" i="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48</a:t>
            </a:r>
            <a:r>
              <a:rPr lang="en-US" sz="1200" i="0" kern="1200" dirty="0" smtClean="0">
                <a:solidFill>
                  <a:schemeClr val="tx1"/>
                </a:solidFill>
                <a:latin typeface="+mn-lt"/>
                <a:ea typeface="+mn-ea"/>
                <a:cs typeface="+mn-cs"/>
              </a:rPr>
              <a:t>(3-4), 121-134.</a:t>
            </a:r>
          </a:p>
          <a:p>
            <a:endParaRPr lang="en-US" sz="1200" i="0" kern="1200" dirty="0" smtClean="0">
              <a:solidFill>
                <a:schemeClr val="tx1"/>
              </a:solidFill>
              <a:latin typeface="+mn-lt"/>
              <a:ea typeface="+mn-ea"/>
              <a:cs typeface="+mn-cs"/>
            </a:endParaRPr>
          </a:p>
          <a:p>
            <a:r>
              <a:rPr lang="en-US" sz="1200" i="0" kern="1200" dirty="0" smtClean="0">
                <a:solidFill>
                  <a:schemeClr val="tx1"/>
                </a:solidFill>
                <a:latin typeface="+mn-lt"/>
                <a:ea typeface="+mn-ea"/>
                <a:cs typeface="+mn-cs"/>
              </a:rPr>
              <a:t>Part of what a church</a:t>
            </a:r>
            <a:r>
              <a:rPr lang="en-US" sz="1200" i="0" kern="1200" baseline="0" dirty="0" smtClean="0">
                <a:solidFill>
                  <a:schemeClr val="tx1"/>
                </a:solidFill>
                <a:latin typeface="+mn-lt"/>
                <a:ea typeface="+mn-ea"/>
                <a:cs typeface="+mn-cs"/>
              </a:rPr>
              <a:t> community is called to do it communicate the gospel for the people it encounters and in the time it lives.</a:t>
            </a:r>
          </a:p>
          <a:p>
            <a:endParaRPr lang="en-US" sz="1200" i="0" kern="1200" baseline="0" dirty="0" smtClean="0">
              <a:solidFill>
                <a:schemeClr val="tx1"/>
              </a:solidFill>
              <a:latin typeface="+mn-lt"/>
              <a:ea typeface="+mn-ea"/>
              <a:cs typeface="+mn-cs"/>
            </a:endParaRPr>
          </a:p>
          <a:p>
            <a:r>
              <a:rPr lang="en-US" sz="1200" i="0" kern="1200" baseline="0" dirty="0" smtClean="0">
                <a:solidFill>
                  <a:schemeClr val="tx1"/>
                </a:solidFill>
                <a:latin typeface="+mn-lt"/>
                <a:ea typeface="+mn-ea"/>
                <a:cs typeface="+mn-cs"/>
              </a:rPr>
              <a:t>So let’s try to figure out the bad news so we might be able to discover the good news.</a:t>
            </a:r>
          </a:p>
          <a:p>
            <a:endParaRPr lang="en-US" sz="1200" i="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B815261-58B0-8541-A945-FCBA18BEE260}" type="slidenum">
              <a:rPr lang="en-US" smtClean="0"/>
              <a:t>3</a:t>
            </a:fld>
            <a:endParaRPr lang="en-US"/>
          </a:p>
        </p:txBody>
      </p:sp>
    </p:spTree>
    <p:extLst>
      <p:ext uri="{BB962C8B-B14F-4D97-AF65-F5344CB8AC3E}">
        <p14:creationId xmlns:p14="http://schemas.microsoft.com/office/powerpoint/2010/main" val="2232527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www.nytimes.com</a:t>
            </a:r>
            <a:r>
              <a:rPr lang="en-US" dirty="0" smtClean="0"/>
              <a:t>/2015/09/22/us/pope-</a:t>
            </a:r>
            <a:r>
              <a:rPr lang="en-US" dirty="0" err="1" smtClean="0"/>
              <a:t>francis</a:t>
            </a:r>
            <a:r>
              <a:rPr lang="en-US" dirty="0" smtClean="0"/>
              <a:t>-to-find-a-church-in-</a:t>
            </a:r>
            <a:r>
              <a:rPr lang="en-US" dirty="0" err="1" smtClean="0"/>
              <a:t>upheaval.html</a:t>
            </a:r>
            <a:endParaRPr lang="en-US" dirty="0" smtClean="0"/>
          </a:p>
          <a:p>
            <a:endParaRPr lang="en-US" dirty="0" smtClean="0"/>
          </a:p>
          <a:p>
            <a:r>
              <a:rPr lang="en-US" dirty="0" smtClean="0"/>
              <a:t>The state of the Roman Catholic Church.</a:t>
            </a:r>
            <a:endParaRPr lang="en-US" dirty="0"/>
          </a:p>
        </p:txBody>
      </p:sp>
      <p:sp>
        <p:nvSpPr>
          <p:cNvPr id="4" name="Slide Number Placeholder 3"/>
          <p:cNvSpPr>
            <a:spLocks noGrp="1"/>
          </p:cNvSpPr>
          <p:nvPr>
            <p:ph type="sldNum" sz="quarter" idx="10"/>
          </p:nvPr>
        </p:nvSpPr>
        <p:spPr/>
        <p:txBody>
          <a:bodyPr/>
          <a:lstStyle/>
          <a:p>
            <a:fld id="{FB815261-58B0-8541-A945-FCBA18BEE260}" type="slidenum">
              <a:rPr lang="en-US" smtClean="0"/>
              <a:t>4</a:t>
            </a:fld>
            <a:endParaRPr lang="en-US"/>
          </a:p>
        </p:txBody>
      </p:sp>
    </p:spTree>
    <p:extLst>
      <p:ext uri="{BB962C8B-B14F-4D97-AF65-F5344CB8AC3E}">
        <p14:creationId xmlns:p14="http://schemas.microsoft.com/office/powerpoint/2010/main" val="3772986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Mission and Context</a:t>
            </a:r>
          </a:p>
        </p:txBody>
      </p:sp>
      <p:sp>
        <p:nvSpPr>
          <p:cNvPr id="6" name="Rectangle 6"/>
          <p:cNvSpPr>
            <a:spLocks noGrp="1" noChangeArrowheads="1"/>
          </p:cNvSpPr>
          <p:nvPr>
            <p:ph type="ftr" sz="quarter" idx="4"/>
          </p:nvPr>
        </p:nvSpPr>
        <p:spPr>
          <a:ln/>
        </p:spPr>
        <p:txBody>
          <a:bodyPr/>
          <a:lstStyle/>
          <a:p>
            <a:r>
              <a:rPr lang="en-US"/>
              <a:t>by Terri Martinson Elton</a:t>
            </a:r>
          </a:p>
        </p:txBody>
      </p:sp>
      <p:sp>
        <p:nvSpPr>
          <p:cNvPr id="7" name="Rectangle 7"/>
          <p:cNvSpPr>
            <a:spLocks noGrp="1" noChangeArrowheads="1"/>
          </p:cNvSpPr>
          <p:nvPr>
            <p:ph type="sldNum" sz="quarter" idx="5"/>
          </p:nvPr>
        </p:nvSpPr>
        <p:spPr>
          <a:ln/>
        </p:spPr>
        <p:txBody>
          <a:bodyPr/>
          <a:lstStyle/>
          <a:p>
            <a:fld id="{8B057235-9341-8A41-952B-2C7414DEB614}" type="slidenum">
              <a:rPr lang="en-US"/>
              <a:pPr/>
              <a:t>6</a:t>
            </a:fld>
            <a:endParaRPr lang="en-US"/>
          </a:p>
        </p:txBody>
      </p:sp>
      <p:sp>
        <p:nvSpPr>
          <p:cNvPr id="103426" name="Rectangle 2"/>
          <p:cNvSpPr>
            <a:spLocks noRot="1" noChangeArrowheads="1" noTextEdit="1"/>
          </p:cNvSpPr>
          <p:nvPr>
            <p:ph type="sldImg"/>
          </p:nvPr>
        </p:nvSpPr>
        <p:spPr>
          <a:ln/>
          <a:extLst>
            <a:ext uri="{FAA26D3D-D897-4be2-8F04-BA451C77F1D7}">
              <ma14:placeholderFlag xmlns:ma14="http://schemas.microsoft.com/office/mac/drawingml/2011/main" val="1"/>
            </a:ext>
          </a:extLst>
        </p:spPr>
      </p:sp>
      <p:sp>
        <p:nvSpPr>
          <p:cNvPr id="103427" name="Rectangle 3"/>
          <p:cNvSpPr>
            <a:spLocks noGrp="1" noChangeArrowheads="1"/>
          </p:cNvSpPr>
          <p:nvPr>
            <p:ph type="body" idx="1"/>
          </p:nvPr>
        </p:nvSpPr>
        <p:spPr/>
        <p:txBody>
          <a:bodyPr/>
          <a:lstStyle/>
          <a:p>
            <a:r>
              <a:rPr lang="en-US" dirty="0"/>
              <a:t>http://</a:t>
            </a:r>
            <a:r>
              <a:rPr lang="en-US" dirty="0" err="1"/>
              <a:t>www.elca.org</a:t>
            </a:r>
            <a:r>
              <a:rPr lang="en-US" dirty="0"/>
              <a:t>/research/</a:t>
            </a:r>
          </a:p>
          <a:p>
            <a:r>
              <a:rPr lang="en-US" dirty="0"/>
              <a:t>From 2000 to 2006, the ELCA has decreased 3.2% in the number of congregations (10,816 to 10,470) and decreased 6.8% in baptized membership. In addition, average weekly worship has decreased 10%. This synod is reflective of the ELCA as a whole – the number of congregations decreased 6.8% between 200- and 2006 and the baptized membership also decreased 9.6% (from 70,678 to 63,868). It is also worth noting that fewer children are being baptized and confirmed (decrease of 23.2% in baptized youth confirmed), so the future </a:t>
            </a:r>
            <a:r>
              <a:rPr lang="en-US" dirty="0" err="1"/>
              <a:t>isn</a:t>
            </a:r>
            <a:r>
              <a:rPr lang="ja-JP" altLang="en-US" dirty="0">
                <a:latin typeface="Arial"/>
              </a:rPr>
              <a:t>’</a:t>
            </a:r>
            <a:r>
              <a:rPr lang="en-US" dirty="0"/>
              <a:t>t necessarily brighter</a:t>
            </a:r>
            <a:r>
              <a:rPr lang="en-US" dirty="0" smtClean="0"/>
              <a:t>!</a:t>
            </a:r>
          </a:p>
          <a:p>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From 2005 to 2012</a:t>
            </a:r>
            <a:r>
              <a:rPr lang="en-US" sz="1200" b="0" i="0" u="none" strike="noStrike" kern="1200" baseline="0" dirty="0" smtClean="0">
                <a:solidFill>
                  <a:schemeClr val="tx1"/>
                </a:solidFill>
                <a:latin typeface="+mn-lt"/>
                <a:ea typeface="+mn-ea"/>
                <a:cs typeface="+mn-cs"/>
              </a:rPr>
              <a:t> 2005 2006 2007 2008 2009 2010 2011 2012						 	2005-12</a:t>
            </a:r>
          </a:p>
          <a:p>
            <a:r>
              <a:rPr lang="en-US" sz="1200" b="0" i="0" u="none" strike="noStrike" kern="1200" baseline="0" dirty="0" smtClean="0">
                <a:solidFill>
                  <a:schemeClr val="tx1"/>
                </a:solidFill>
                <a:latin typeface="+mn-lt"/>
                <a:ea typeface="+mn-ea"/>
                <a:cs typeface="+mn-cs"/>
              </a:rPr>
              <a:t>Number of Congregations  10,549 10,470 10,448 10,396 10,348 10,008 9,638 9,533 				-9.6%</a:t>
            </a:r>
          </a:p>
          <a:p>
            <a:r>
              <a:rPr lang="en-US" sz="1200" b="0" i="0" u="none" strike="noStrike" kern="1200" baseline="0" dirty="0" smtClean="0">
                <a:solidFill>
                  <a:schemeClr val="tx1"/>
                </a:solidFill>
                <a:latin typeface="+mn-lt"/>
                <a:ea typeface="+mn-ea"/>
                <a:cs typeface="+mn-cs"/>
              </a:rPr>
              <a:t>Baptized Membership  4,850,776 4,774,203 4,709,956 4,633,887 4,542,868 4,272,688 4,059,785 3,950,924 -18.6%</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commons.trincoll.edu</a:t>
            </a:r>
            <a:r>
              <a:rPr lang="en-US" dirty="0" smtClean="0"/>
              <a:t>/</a:t>
            </a:r>
            <a:r>
              <a:rPr lang="en-US" dirty="0" err="1" smtClean="0"/>
              <a:t>aris</a:t>
            </a:r>
            <a:r>
              <a:rPr lang="en-US" dirty="0" smtClean="0"/>
              <a:t>/files/2011/08/ARIS_Report_2008.pdf</a:t>
            </a:r>
            <a:endParaRPr lang="en-US" dirty="0"/>
          </a:p>
        </p:txBody>
      </p:sp>
      <p:sp>
        <p:nvSpPr>
          <p:cNvPr id="4" name="Slide Number Placeholder 3"/>
          <p:cNvSpPr>
            <a:spLocks noGrp="1"/>
          </p:cNvSpPr>
          <p:nvPr>
            <p:ph type="sldNum" sz="quarter" idx="10"/>
          </p:nvPr>
        </p:nvSpPr>
        <p:spPr/>
        <p:txBody>
          <a:bodyPr/>
          <a:lstStyle/>
          <a:p>
            <a:fld id="{FB815261-58B0-8541-A945-FCBA18BEE260}" type="slidenum">
              <a:rPr lang="en-US" smtClean="0"/>
              <a:t>7</a:t>
            </a:fld>
            <a:endParaRPr lang="en-US"/>
          </a:p>
        </p:txBody>
      </p:sp>
    </p:spTree>
    <p:extLst>
      <p:ext uri="{BB962C8B-B14F-4D97-AF65-F5344CB8AC3E}">
        <p14:creationId xmlns:p14="http://schemas.microsoft.com/office/powerpoint/2010/main" val="1208787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commons.trincoll.edu</a:t>
            </a:r>
            <a:r>
              <a:rPr lang="en-US" dirty="0" smtClean="0"/>
              <a:t>/</a:t>
            </a:r>
            <a:r>
              <a:rPr lang="en-US" dirty="0" err="1" smtClean="0"/>
              <a:t>aris</a:t>
            </a:r>
            <a:r>
              <a:rPr lang="en-US" dirty="0" smtClean="0"/>
              <a:t>/files/2011/08/ARIS_Report_2008.pdf</a:t>
            </a:r>
          </a:p>
          <a:p>
            <a:endParaRPr lang="en-US" dirty="0"/>
          </a:p>
        </p:txBody>
      </p:sp>
      <p:sp>
        <p:nvSpPr>
          <p:cNvPr id="4" name="Slide Number Placeholder 3"/>
          <p:cNvSpPr>
            <a:spLocks noGrp="1"/>
          </p:cNvSpPr>
          <p:nvPr>
            <p:ph type="sldNum" sz="quarter" idx="10"/>
          </p:nvPr>
        </p:nvSpPr>
        <p:spPr/>
        <p:txBody>
          <a:bodyPr/>
          <a:lstStyle/>
          <a:p>
            <a:fld id="{FB815261-58B0-8541-A945-FCBA18BEE260}" type="slidenum">
              <a:rPr lang="en-US" smtClean="0"/>
              <a:t>8</a:t>
            </a:fld>
            <a:endParaRPr lang="en-US"/>
          </a:p>
        </p:txBody>
      </p:sp>
    </p:spTree>
    <p:extLst>
      <p:ext uri="{BB962C8B-B14F-4D97-AF65-F5344CB8AC3E}">
        <p14:creationId xmlns:p14="http://schemas.microsoft.com/office/powerpoint/2010/main" val="3831981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commons.trincoll.edu</a:t>
            </a:r>
            <a:r>
              <a:rPr lang="en-US" dirty="0" smtClean="0"/>
              <a:t>/</a:t>
            </a:r>
            <a:r>
              <a:rPr lang="en-US" dirty="0" err="1" smtClean="0"/>
              <a:t>aris</a:t>
            </a:r>
            <a:r>
              <a:rPr lang="en-US" dirty="0" smtClean="0"/>
              <a:t>/files/2011/08/ARIS_Report_2008.pdf</a:t>
            </a:r>
          </a:p>
          <a:p>
            <a:endParaRPr lang="en-US" dirty="0"/>
          </a:p>
        </p:txBody>
      </p:sp>
      <p:sp>
        <p:nvSpPr>
          <p:cNvPr id="4" name="Slide Number Placeholder 3"/>
          <p:cNvSpPr>
            <a:spLocks noGrp="1"/>
          </p:cNvSpPr>
          <p:nvPr>
            <p:ph type="sldNum" sz="quarter" idx="10"/>
          </p:nvPr>
        </p:nvSpPr>
        <p:spPr/>
        <p:txBody>
          <a:bodyPr/>
          <a:lstStyle/>
          <a:p>
            <a:fld id="{FB815261-58B0-8541-A945-FCBA18BEE260}" type="slidenum">
              <a:rPr lang="en-US" smtClean="0"/>
              <a:t>9</a:t>
            </a:fld>
            <a:endParaRPr lang="en-US"/>
          </a:p>
        </p:txBody>
      </p:sp>
    </p:spTree>
    <p:extLst>
      <p:ext uri="{BB962C8B-B14F-4D97-AF65-F5344CB8AC3E}">
        <p14:creationId xmlns:p14="http://schemas.microsoft.com/office/powerpoint/2010/main" val="1560490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commons.trincoll.edu</a:t>
            </a:r>
            <a:r>
              <a:rPr lang="en-US" dirty="0" smtClean="0"/>
              <a:t>/</a:t>
            </a:r>
            <a:r>
              <a:rPr lang="en-US" dirty="0" err="1" smtClean="0"/>
              <a:t>aris</a:t>
            </a:r>
            <a:r>
              <a:rPr lang="en-US" dirty="0" smtClean="0"/>
              <a:t>/files/2011/08/ARIS_Report_2008.pdf</a:t>
            </a:r>
          </a:p>
          <a:p>
            <a:endParaRPr lang="en-US" dirty="0"/>
          </a:p>
        </p:txBody>
      </p:sp>
      <p:sp>
        <p:nvSpPr>
          <p:cNvPr id="4" name="Slide Number Placeholder 3"/>
          <p:cNvSpPr>
            <a:spLocks noGrp="1"/>
          </p:cNvSpPr>
          <p:nvPr>
            <p:ph type="sldNum" sz="quarter" idx="10"/>
          </p:nvPr>
        </p:nvSpPr>
        <p:spPr/>
        <p:txBody>
          <a:bodyPr/>
          <a:lstStyle/>
          <a:p>
            <a:fld id="{FB815261-58B0-8541-A945-FCBA18BEE260}" type="slidenum">
              <a:rPr lang="en-US" smtClean="0"/>
              <a:t>10</a:t>
            </a:fld>
            <a:endParaRPr lang="en-US"/>
          </a:p>
        </p:txBody>
      </p:sp>
    </p:spTree>
    <p:extLst>
      <p:ext uri="{BB962C8B-B14F-4D97-AF65-F5344CB8AC3E}">
        <p14:creationId xmlns:p14="http://schemas.microsoft.com/office/powerpoint/2010/main" val="3831981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is the Bad News?</a:t>
            </a:r>
          </a:p>
          <a:p>
            <a:r>
              <a:rPr lang="en-US" baseline="0" dirty="0" smtClean="0"/>
              <a:t>And what might the good news be?</a:t>
            </a:r>
            <a:endParaRPr lang="en-US" dirty="0"/>
          </a:p>
        </p:txBody>
      </p:sp>
      <p:sp>
        <p:nvSpPr>
          <p:cNvPr id="4" name="Slide Number Placeholder 3"/>
          <p:cNvSpPr>
            <a:spLocks noGrp="1"/>
          </p:cNvSpPr>
          <p:nvPr>
            <p:ph type="sldNum" sz="quarter" idx="10"/>
          </p:nvPr>
        </p:nvSpPr>
        <p:spPr/>
        <p:txBody>
          <a:bodyPr/>
          <a:lstStyle/>
          <a:p>
            <a:fld id="{FB815261-58B0-8541-A945-FCBA18BEE260}" type="slidenum">
              <a:rPr lang="en-US" smtClean="0"/>
              <a:t>12</a:t>
            </a:fld>
            <a:endParaRPr lang="en-US"/>
          </a:p>
        </p:txBody>
      </p:sp>
    </p:spTree>
    <p:extLst>
      <p:ext uri="{BB962C8B-B14F-4D97-AF65-F5344CB8AC3E}">
        <p14:creationId xmlns:p14="http://schemas.microsoft.com/office/powerpoint/2010/main" val="3796394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www.christianitytoday.com</a:t>
            </a:r>
            <a:r>
              <a:rPr lang="en-US" dirty="0" smtClean="0"/>
              <a:t>/</a:t>
            </a:r>
            <a:r>
              <a:rPr lang="en-US" dirty="0" err="1" smtClean="0"/>
              <a:t>edstetzer</a:t>
            </a:r>
            <a:r>
              <a:rPr lang="en-US" dirty="0" smtClean="0"/>
              <a:t>/2013/</a:t>
            </a:r>
            <a:r>
              <a:rPr lang="en-US" dirty="0" err="1" smtClean="0"/>
              <a:t>october</a:t>
            </a:r>
            <a:r>
              <a:rPr lang="en-US" dirty="0" smtClean="0"/>
              <a:t>/state-of-</a:t>
            </a:r>
            <a:r>
              <a:rPr lang="en-US" dirty="0" err="1" smtClean="0"/>
              <a:t>american</a:t>
            </a:r>
            <a:r>
              <a:rPr lang="en-US" dirty="0" smtClean="0"/>
              <a:t>-</a:t>
            </a:r>
            <a:r>
              <a:rPr lang="en-US" dirty="0" err="1" smtClean="0"/>
              <a:t>church.html</a:t>
            </a:r>
            <a:endParaRPr lang="en-US" dirty="0"/>
          </a:p>
        </p:txBody>
      </p:sp>
      <p:sp>
        <p:nvSpPr>
          <p:cNvPr id="4" name="Slide Number Placeholder 3"/>
          <p:cNvSpPr>
            <a:spLocks noGrp="1"/>
          </p:cNvSpPr>
          <p:nvPr>
            <p:ph type="sldNum" sz="quarter" idx="10"/>
          </p:nvPr>
        </p:nvSpPr>
        <p:spPr/>
        <p:txBody>
          <a:bodyPr/>
          <a:lstStyle/>
          <a:p>
            <a:fld id="{FB815261-58B0-8541-A945-FCBA18BEE260}" type="slidenum">
              <a:rPr lang="en-US" smtClean="0"/>
              <a:t>13</a:t>
            </a:fld>
            <a:endParaRPr lang="en-US"/>
          </a:p>
        </p:txBody>
      </p:sp>
    </p:spTree>
    <p:extLst>
      <p:ext uri="{BB962C8B-B14F-4D97-AF65-F5344CB8AC3E}">
        <p14:creationId xmlns:p14="http://schemas.microsoft.com/office/powerpoint/2010/main" val="1055254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They are Christian by heritage. They may have religious roots in their family or may come from a people group tied to a certain religion, e.g., Southern Evangelicals or Irish Catholics. Inside the church, we would say they are Christians in name only. They are not practicing a vibrant faith. This group makes up around one-third of the 75 percent who self-identify as Christians—or about a quarter of all Americans.</a:t>
            </a:r>
            <a:endParaRPr lang="en-US" dirty="0"/>
          </a:p>
        </p:txBody>
      </p:sp>
      <p:sp>
        <p:nvSpPr>
          <p:cNvPr id="4" name="Slide Number Placeholder 3"/>
          <p:cNvSpPr>
            <a:spLocks noGrp="1"/>
          </p:cNvSpPr>
          <p:nvPr>
            <p:ph type="sldNum" sz="quarter" idx="10"/>
          </p:nvPr>
        </p:nvSpPr>
        <p:spPr/>
        <p:txBody>
          <a:bodyPr/>
          <a:lstStyle/>
          <a:p>
            <a:fld id="{FB815261-58B0-8541-A945-FCBA18BEE260}" type="slidenum">
              <a:rPr lang="en-US" smtClean="0"/>
              <a:t>14</a:t>
            </a:fld>
            <a:endParaRPr lang="en-US"/>
          </a:p>
        </p:txBody>
      </p:sp>
    </p:spTree>
    <p:extLst>
      <p:ext uri="{BB962C8B-B14F-4D97-AF65-F5344CB8AC3E}">
        <p14:creationId xmlns:p14="http://schemas.microsoft.com/office/powerpoint/2010/main" val="701020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They have a "home church" they grew up in and perhaps where they were married. They might even visit occasionally. Here again though, we would say that these people are not practicing any sort of real, vibrant faith. They are attendees. This group makes up another third of the 75 percent—or about a quarter of all Americans.</a:t>
            </a:r>
            <a:endParaRPr lang="en-US" dirty="0"/>
          </a:p>
        </p:txBody>
      </p:sp>
      <p:sp>
        <p:nvSpPr>
          <p:cNvPr id="4" name="Slide Number Placeholder 3"/>
          <p:cNvSpPr>
            <a:spLocks noGrp="1"/>
          </p:cNvSpPr>
          <p:nvPr>
            <p:ph type="sldNum" sz="quarter" idx="10"/>
          </p:nvPr>
        </p:nvSpPr>
        <p:spPr/>
        <p:txBody>
          <a:bodyPr/>
          <a:lstStyle/>
          <a:p>
            <a:fld id="{FB815261-58B0-8541-A945-FCBA18BEE260}" type="slidenum">
              <a:rPr lang="en-US" smtClean="0"/>
              <a:t>15</a:t>
            </a:fld>
            <a:endParaRPr lang="en-US"/>
          </a:p>
        </p:txBody>
      </p:sp>
    </p:spTree>
    <p:extLst>
      <p:ext uri="{BB962C8B-B14F-4D97-AF65-F5344CB8AC3E}">
        <p14:creationId xmlns:p14="http://schemas.microsoft.com/office/powerpoint/2010/main" val="4228868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These are the people who would say that they have met Jesus, He changed their lives, and since that time their lives have been increasingly oriented around their faith in Him. Convictional Christians make up the final third of the 75 percent—or about a quarter of all Americans.</a:t>
            </a:r>
            <a:endParaRPr lang="en-US" dirty="0"/>
          </a:p>
        </p:txBody>
      </p:sp>
      <p:sp>
        <p:nvSpPr>
          <p:cNvPr id="4" name="Slide Number Placeholder 3"/>
          <p:cNvSpPr>
            <a:spLocks noGrp="1"/>
          </p:cNvSpPr>
          <p:nvPr>
            <p:ph type="sldNum" sz="quarter" idx="10"/>
          </p:nvPr>
        </p:nvSpPr>
        <p:spPr/>
        <p:txBody>
          <a:bodyPr/>
          <a:lstStyle/>
          <a:p>
            <a:fld id="{FB815261-58B0-8541-A945-FCBA18BEE260}" type="slidenum">
              <a:rPr lang="en-US" smtClean="0"/>
              <a:t>16</a:t>
            </a:fld>
            <a:endParaRPr lang="en-US"/>
          </a:p>
        </p:txBody>
      </p:sp>
    </p:spTree>
    <p:extLst>
      <p:ext uri="{BB962C8B-B14F-4D97-AF65-F5344CB8AC3E}">
        <p14:creationId xmlns:p14="http://schemas.microsoft.com/office/powerpoint/2010/main" val="1874421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815261-58B0-8541-A945-FCBA18BEE260}" type="slidenum">
              <a:rPr lang="en-US" smtClean="0"/>
              <a:t>17</a:t>
            </a:fld>
            <a:endParaRPr lang="en-US"/>
          </a:p>
        </p:txBody>
      </p:sp>
    </p:spTree>
    <p:extLst>
      <p:ext uri="{BB962C8B-B14F-4D97-AF65-F5344CB8AC3E}">
        <p14:creationId xmlns:p14="http://schemas.microsoft.com/office/powerpoint/2010/main" val="3796394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E99FF2E-A932-4F4B-94DC-0637B1916246}" type="datetimeFigureOut">
              <a:rPr lang="en-US" smtClean="0"/>
              <a:t>1/8/16</a:t>
            </a:fld>
            <a:endParaRPr lang="en-US"/>
          </a:p>
        </p:txBody>
      </p:sp>
      <p:sp>
        <p:nvSpPr>
          <p:cNvPr id="8" name="Slide Number Placeholder 7"/>
          <p:cNvSpPr>
            <a:spLocks noGrp="1"/>
          </p:cNvSpPr>
          <p:nvPr>
            <p:ph type="sldNum" sz="quarter" idx="11"/>
          </p:nvPr>
        </p:nvSpPr>
        <p:spPr/>
        <p:txBody>
          <a:bodyPr/>
          <a:lstStyle/>
          <a:p>
            <a:fld id="{CE8079A4-7AA8-4A4F-87E2-7781EC5097DD}"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99FF2E-A932-4F4B-94DC-0637B1916246}" type="datetimeFigureOut">
              <a:rPr lang="en-US" smtClean="0"/>
              <a:t>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3D0F8-CA8E-1749-AB17-E325698899C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99FF2E-A932-4F4B-94DC-0637B1916246}" type="datetimeFigureOut">
              <a:rPr lang="en-US" smtClean="0"/>
              <a:t>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3D0F8-CA8E-1749-AB17-E325698899C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E99FF2E-A932-4F4B-94DC-0637B1916246}" type="datetimeFigureOut">
              <a:rPr lang="en-US" smtClean="0"/>
              <a:t>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73D0F8-CA8E-1749-AB17-E325698899C9}" type="slidenum">
              <a:rPr lang="en-US" smtClean="0"/>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E99FF2E-A932-4F4B-94DC-0637B1916246}" type="datetimeFigureOut">
              <a:rPr lang="en-US" smtClean="0"/>
              <a:t>1/8/16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73D0F8-CA8E-1749-AB17-E325698899C9}" type="slidenum">
              <a:rPr lang="en-US" smtClean="0"/>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99FF2E-A932-4F4B-94DC-0637B1916246}" type="datetimeFigureOut">
              <a:rPr lang="en-US" smtClean="0"/>
              <a:t>1/8/16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73D0F8-CA8E-1749-AB17-E325698899C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9FF2E-A932-4F4B-94DC-0637B1916246}" type="datetimeFigureOut">
              <a:rPr lang="en-US" smtClean="0"/>
              <a:t>1/8/16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73D0F8-CA8E-1749-AB17-E325698899C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99FF2E-A932-4F4B-94DC-0637B1916246}" type="datetimeFigureOut">
              <a:rPr lang="en-US" smtClean="0"/>
              <a:t>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73D0F8-CA8E-1749-AB17-E325698899C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99FF2E-A932-4F4B-94DC-0637B1916246}" type="datetimeFigureOut">
              <a:rPr lang="en-US" smtClean="0"/>
              <a:t>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73D0F8-CA8E-1749-AB17-E325698899C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99FF2E-A932-4F4B-94DC-0637B1916246}" type="datetimeFigureOut">
              <a:rPr lang="en-US" smtClean="0"/>
              <a:t>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3D0F8-CA8E-1749-AB17-E325698899C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99FF2E-A932-4F4B-94DC-0637B1916246}" type="datetimeFigureOut">
              <a:rPr lang="en-US" smtClean="0"/>
              <a:t>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3D0F8-CA8E-1749-AB17-E325698899C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688657D5-B88D-C04D-BD88-D44F4FB37D19}" type="slidenum">
              <a:rPr lang="en-US"/>
              <a:pPr/>
              <a:t>‹#›</a:t>
            </a:fld>
            <a:endParaRPr lang="en-US"/>
          </a:p>
        </p:txBody>
      </p:sp>
    </p:spTree>
    <p:extLst>
      <p:ext uri="{BB962C8B-B14F-4D97-AF65-F5344CB8AC3E}">
        <p14:creationId xmlns:p14="http://schemas.microsoft.com/office/powerpoint/2010/main" val="33257673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1E99FF2E-A932-4F4B-94DC-0637B1916246}" type="datetimeFigureOut">
              <a:rPr lang="en-US" smtClean="0"/>
              <a:t>1/8/16</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CD73D0F8-CA8E-1749-AB17-E325698899C9}" type="slidenum">
              <a:rPr lang="en-US" smtClean="0"/>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fontScale="90000"/>
          </a:bodyPr>
          <a:lstStyle/>
          <a:p>
            <a:pPr algn="r"/>
            <a:r>
              <a:rPr lang="en-US" sz="6000" dirty="0" smtClean="0"/>
              <a:t>How is the Church Doing </a:t>
            </a:r>
            <a:r>
              <a:rPr lang="en-US" sz="6000" dirty="0"/>
              <a:t>Today?</a:t>
            </a:r>
            <a:br>
              <a:rPr lang="en-US" sz="6000" dirty="0"/>
            </a:br>
            <a:r>
              <a:rPr lang="en-US" dirty="0" smtClean="0">
                <a:solidFill>
                  <a:srgbClr val="FF6600"/>
                </a:solidFill>
              </a:rPr>
              <a:t>The good and bad news </a:t>
            </a:r>
            <a:r>
              <a:rPr lang="en-US" dirty="0" smtClean="0">
                <a:solidFill>
                  <a:srgbClr val="FF6600"/>
                </a:solidFill>
              </a:rPr>
              <a:t/>
            </a:r>
            <a:br>
              <a:rPr lang="en-US" dirty="0" smtClean="0">
                <a:solidFill>
                  <a:srgbClr val="FF6600"/>
                </a:solidFill>
              </a:rPr>
            </a:br>
            <a:r>
              <a:rPr lang="en-US" dirty="0" smtClean="0">
                <a:solidFill>
                  <a:srgbClr val="FF6600"/>
                </a:solidFill>
              </a:rPr>
              <a:t>of </a:t>
            </a:r>
            <a:r>
              <a:rPr lang="en-US" dirty="0" smtClean="0">
                <a:solidFill>
                  <a:srgbClr val="FF6600"/>
                </a:solidFill>
              </a:rPr>
              <a:t>national studies</a:t>
            </a:r>
            <a:endParaRPr lang="en-US" dirty="0">
              <a:solidFill>
                <a:srgbClr val="FF6600"/>
              </a:solidFill>
            </a:endParaRPr>
          </a:p>
        </p:txBody>
      </p:sp>
      <p:sp>
        <p:nvSpPr>
          <p:cNvPr id="7" name="Subtitle 6"/>
          <p:cNvSpPr>
            <a:spLocks noGrp="1"/>
          </p:cNvSpPr>
          <p:nvPr>
            <p:ph type="subTitle" idx="1"/>
          </p:nvPr>
        </p:nvSpPr>
        <p:spPr/>
        <p:txBody>
          <a:bodyPr/>
          <a:lstStyle/>
          <a:p>
            <a:r>
              <a:rPr lang="en-US" dirty="0" smtClean="0"/>
              <a:t>Terri Martinson Elton, PhD</a:t>
            </a:r>
          </a:p>
          <a:p>
            <a:r>
              <a:rPr lang="en-US" dirty="0" smtClean="0"/>
              <a:t>Luther Seminary</a:t>
            </a:r>
            <a:endParaRPr lang="en-US" dirty="0"/>
          </a:p>
        </p:txBody>
      </p:sp>
    </p:spTree>
    <p:extLst>
      <p:ext uri="{BB962C8B-B14F-4D97-AF65-F5344CB8AC3E}">
        <p14:creationId xmlns:p14="http://schemas.microsoft.com/office/powerpoint/2010/main" val="27579712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urch20congregation14.jpg"/>
          <p:cNvPicPr>
            <a:picLocks noGrp="1" noChangeAspect="1"/>
          </p:cNvPicPr>
          <p:nvPr>
            <p:ph idx="1"/>
          </p:nvPr>
        </p:nvPicPr>
        <p:blipFill>
          <a:blip r:embed="rId3">
            <a:extLst>
              <a:ext uri="{28A0092B-C50C-407E-A947-70E740481C1C}">
                <a14:useLocalDpi xmlns:a14="http://schemas.microsoft.com/office/drawing/2010/main" val="0"/>
              </a:ext>
            </a:extLst>
          </a:blip>
          <a:srcRect t="13756" b="13756"/>
          <a:stretch>
            <a:fillRect/>
          </a:stretch>
        </p:blipFill>
        <p:spPr>
          <a:xfrm>
            <a:off x="914400" y="1930001"/>
            <a:ext cx="7315200" cy="3539527"/>
          </a:xfrm>
        </p:spPr>
      </p:pic>
      <p:sp>
        <p:nvSpPr>
          <p:cNvPr id="2" name="Title 1"/>
          <p:cNvSpPr>
            <a:spLocks noGrp="1"/>
          </p:cNvSpPr>
          <p:nvPr>
            <p:ph type="title"/>
          </p:nvPr>
        </p:nvSpPr>
        <p:spPr>
          <a:xfrm>
            <a:off x="3557212" y="3699765"/>
            <a:ext cx="1600120" cy="1154097"/>
          </a:xfrm>
        </p:spPr>
        <p:txBody>
          <a:bodyPr/>
          <a:lstStyle/>
          <a:p>
            <a:pPr algn="ctr"/>
            <a:r>
              <a:rPr lang="en-US" dirty="0" smtClean="0">
                <a:solidFill>
                  <a:schemeClr val="bg1"/>
                </a:solidFill>
              </a:rPr>
              <a:t>Why?</a:t>
            </a:r>
            <a:endParaRPr lang="en-US" dirty="0">
              <a:solidFill>
                <a:schemeClr val="bg1"/>
              </a:solidFill>
            </a:endParaRPr>
          </a:p>
        </p:txBody>
      </p:sp>
    </p:spTree>
    <p:extLst>
      <p:ext uri="{BB962C8B-B14F-4D97-AF65-F5344CB8AC3E}">
        <p14:creationId xmlns:p14="http://schemas.microsoft.com/office/powerpoint/2010/main" val="156963166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90617"/>
            <a:ext cx="7315200" cy="1154097"/>
          </a:xfrm>
        </p:spPr>
        <p:txBody>
          <a:bodyPr/>
          <a:lstStyle/>
          <a:p>
            <a:r>
              <a:rPr lang="en-US" dirty="0" smtClean="0">
                <a:solidFill>
                  <a:srgbClr val="FF6600"/>
                </a:solidFill>
              </a:rPr>
              <a:t>Good News needs Bad News</a:t>
            </a:r>
            <a:endParaRPr lang="en-US" dirty="0">
              <a:solidFill>
                <a:srgbClr val="FF6600"/>
              </a:solidFill>
            </a:endParaRPr>
          </a:p>
        </p:txBody>
      </p:sp>
      <p:sp>
        <p:nvSpPr>
          <p:cNvPr id="3" name="Content Placeholder 2"/>
          <p:cNvSpPr>
            <a:spLocks noGrp="1"/>
          </p:cNvSpPr>
          <p:nvPr>
            <p:ph idx="1"/>
          </p:nvPr>
        </p:nvSpPr>
        <p:spPr>
          <a:xfrm>
            <a:off x="811766" y="1782101"/>
            <a:ext cx="7315200" cy="3539527"/>
          </a:xfrm>
        </p:spPr>
        <p:txBody>
          <a:bodyPr>
            <a:normAutofit lnSpcReduction="10000"/>
          </a:bodyPr>
          <a:lstStyle/>
          <a:p>
            <a:r>
              <a:rPr lang="en-US" i="1" dirty="0" smtClean="0"/>
              <a:t>“</a:t>
            </a:r>
            <a:r>
              <a:rPr lang="en-US" dirty="0" smtClean="0"/>
              <a:t>Theology </a:t>
            </a:r>
            <a:r>
              <a:rPr lang="en-US" dirty="0"/>
              <a:t>is that </a:t>
            </a:r>
            <a:r>
              <a:rPr lang="en-US" b="1" dirty="0"/>
              <a:t>ongoing activity of the whole church </a:t>
            </a:r>
            <a:r>
              <a:rPr lang="en-US" dirty="0"/>
              <a:t>that aims at clarifying what "</a:t>
            </a:r>
            <a:r>
              <a:rPr lang="en-US" i="1" dirty="0"/>
              <a:t>gospel</a:t>
            </a:r>
            <a:r>
              <a:rPr lang="en-US" dirty="0"/>
              <a:t>" must mean here and now</a:t>
            </a:r>
            <a:r>
              <a:rPr lang="en-US" dirty="0" smtClean="0"/>
              <a:t>.” </a:t>
            </a:r>
            <a:r>
              <a:rPr lang="en-US" i="1" dirty="0" smtClean="0"/>
              <a:t>(127)</a:t>
            </a:r>
          </a:p>
          <a:p>
            <a:r>
              <a:rPr lang="en-US" dirty="0" smtClean="0"/>
              <a:t>The </a:t>
            </a:r>
            <a:r>
              <a:rPr lang="en-US" i="1" dirty="0" smtClean="0"/>
              <a:t>‘”gospel” </a:t>
            </a:r>
            <a:r>
              <a:rPr lang="en-US" dirty="0" smtClean="0"/>
              <a:t>is the </a:t>
            </a:r>
            <a:r>
              <a:rPr lang="en-US" i="1" dirty="0" smtClean="0"/>
              <a:t>“good news” </a:t>
            </a:r>
            <a:r>
              <a:rPr lang="en-US" dirty="0" smtClean="0"/>
              <a:t>or news that is good. (128) </a:t>
            </a:r>
            <a:r>
              <a:rPr lang="en-US" dirty="0" smtClean="0"/>
              <a:t>“The </a:t>
            </a:r>
            <a:r>
              <a:rPr lang="en-US" dirty="0"/>
              <a:t>good news is good because it challenges and displaces bad news</a:t>
            </a:r>
            <a:r>
              <a:rPr lang="en-US" dirty="0" smtClean="0"/>
              <a:t>.” (129) </a:t>
            </a:r>
            <a:endParaRPr lang="en-US" dirty="0" smtClean="0"/>
          </a:p>
          <a:p>
            <a:r>
              <a:rPr lang="en-US" dirty="0" smtClean="0"/>
              <a:t>So k</a:t>
            </a:r>
            <a:r>
              <a:rPr lang="en-US" dirty="0" smtClean="0"/>
              <a:t>nowing </a:t>
            </a:r>
            <a:r>
              <a:rPr lang="en-US" dirty="0" smtClean="0"/>
              <a:t>the </a:t>
            </a:r>
            <a:r>
              <a:rPr lang="en-US" b="1" dirty="0" smtClean="0"/>
              <a:t>bad</a:t>
            </a:r>
            <a:r>
              <a:rPr lang="en-US" dirty="0" smtClean="0"/>
              <a:t> news lets us </a:t>
            </a:r>
            <a:r>
              <a:rPr lang="en-US" dirty="0" smtClean="0"/>
              <a:t>discover the </a:t>
            </a:r>
            <a:r>
              <a:rPr lang="en-US" b="1" dirty="0" smtClean="0"/>
              <a:t>good</a:t>
            </a:r>
            <a:r>
              <a:rPr lang="en-US" dirty="0" smtClean="0"/>
              <a:t> </a:t>
            </a:r>
            <a:r>
              <a:rPr lang="en-US" dirty="0" smtClean="0"/>
              <a:t>news, “</a:t>
            </a:r>
            <a:r>
              <a:rPr lang="en-US" i="1" dirty="0" smtClean="0"/>
              <a:t>And </a:t>
            </a:r>
            <a:r>
              <a:rPr lang="en-US" i="1" dirty="0"/>
              <a:t>the bad news </a:t>
            </a:r>
            <a:r>
              <a:rPr lang="en-US" dirty="0"/>
              <a:t>is </a:t>
            </a:r>
            <a:r>
              <a:rPr lang="en-US" i="1" dirty="0"/>
              <a:t>always changing</a:t>
            </a:r>
            <a:r>
              <a:rPr lang="en-US" i="1" dirty="0" smtClean="0"/>
              <a:t>!” (129) </a:t>
            </a:r>
          </a:p>
          <a:p>
            <a:r>
              <a:rPr lang="en-US" i="1" dirty="0" smtClean="0"/>
              <a:t>Therefore, the gospel is something to be discovered, it is responsive and is contextual.</a:t>
            </a:r>
          </a:p>
          <a:p>
            <a:pPr marL="45720" indent="0" algn="r">
              <a:buNone/>
            </a:pPr>
            <a:r>
              <a:rPr lang="en-US" sz="1500" i="1" dirty="0" smtClean="0"/>
              <a:t>Douglas John Hall, </a:t>
            </a:r>
            <a:r>
              <a:rPr lang="en-US" sz="1500" i="1" dirty="0" smtClean="0"/>
              <a:t>“What is Theology?”</a:t>
            </a:r>
            <a:endParaRPr lang="en-US" sz="1500" dirty="0"/>
          </a:p>
        </p:txBody>
      </p:sp>
    </p:spTree>
    <p:extLst>
      <p:ext uri="{BB962C8B-B14F-4D97-AF65-F5344CB8AC3E}">
        <p14:creationId xmlns:p14="http://schemas.microsoft.com/office/powerpoint/2010/main" val="231418660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idx="1"/>
          </p:nvPr>
        </p:nvPicPr>
        <p:blipFill>
          <a:blip r:embed="rId3"/>
          <a:srcRect l="9858" r="9858"/>
          <a:stretch>
            <a:fillRect/>
          </a:stretch>
        </p:blipFill>
        <p:spPr/>
      </p:pic>
      <p:sp>
        <p:nvSpPr>
          <p:cNvPr id="6" name="Text Placeholder 5"/>
          <p:cNvSpPr>
            <a:spLocks noGrp="1"/>
          </p:cNvSpPr>
          <p:nvPr>
            <p:ph type="body" sz="half" idx="2"/>
          </p:nvPr>
        </p:nvSpPr>
        <p:spPr>
          <a:xfrm>
            <a:off x="914400" y="2286001"/>
            <a:ext cx="2953512" cy="4023360"/>
          </a:xfrm>
        </p:spPr>
        <p:txBody>
          <a:bodyPr>
            <a:normAutofit/>
          </a:bodyPr>
          <a:lstStyle/>
          <a:p>
            <a:r>
              <a:rPr lang="en-US" dirty="0"/>
              <a:t>The Catholic Church has lost members of all ages who say they have been alienated by the sexual abuse scandals, the exclusion of women and married men from the priesthood, the rejection of gay relationships and birth control, and the denial of communion to Catholics who have </a:t>
            </a:r>
            <a:r>
              <a:rPr lang="en-US" dirty="0" smtClean="0"/>
              <a:t>divorces and remarried without an annulment.</a:t>
            </a:r>
            <a:endParaRPr lang="en-US" u="sng" dirty="0"/>
          </a:p>
          <a:p>
            <a:r>
              <a:rPr lang="en-US" sz="1600" b="1" dirty="0" smtClean="0"/>
              <a:t>… two </a:t>
            </a:r>
            <a:r>
              <a:rPr lang="en-US" sz="1600" b="1" dirty="0"/>
              <a:t>decades ago, about one of every four Americans identified as Catholic, today it is about one of every </a:t>
            </a:r>
            <a:r>
              <a:rPr lang="en-US" sz="1600" b="1" dirty="0" smtClean="0"/>
              <a:t>five.</a:t>
            </a:r>
            <a:endParaRPr lang="en-US" sz="1600" b="1" u="sng" dirty="0" smtClean="0"/>
          </a:p>
          <a:p>
            <a:endParaRPr lang="en-US" dirty="0"/>
          </a:p>
        </p:txBody>
      </p:sp>
      <p:sp>
        <p:nvSpPr>
          <p:cNvPr id="4" name="Title 3"/>
          <p:cNvSpPr>
            <a:spLocks noGrp="1"/>
          </p:cNvSpPr>
          <p:nvPr>
            <p:ph type="title"/>
          </p:nvPr>
        </p:nvSpPr>
        <p:spPr>
          <a:xfrm>
            <a:off x="914398" y="715818"/>
            <a:ext cx="7315201" cy="1270000"/>
          </a:xfrm>
        </p:spPr>
        <p:txBody>
          <a:bodyPr>
            <a:normAutofit fontScale="90000"/>
          </a:bodyPr>
          <a:lstStyle/>
          <a:p>
            <a:pPr algn="r"/>
            <a:r>
              <a:rPr lang="en-US" dirty="0" smtClean="0"/>
              <a:t>NY Times </a:t>
            </a:r>
            <a:r>
              <a:rPr lang="en-US" sz="1800" dirty="0" smtClean="0"/>
              <a:t>September 21, 2015</a:t>
            </a:r>
            <a:br>
              <a:rPr lang="en-US" sz="1800" dirty="0" smtClean="0"/>
            </a:br>
            <a:r>
              <a:rPr lang="en-US" dirty="0" smtClean="0"/>
              <a:t>Pope </a:t>
            </a:r>
            <a:r>
              <a:rPr lang="en-US" dirty="0"/>
              <a:t>Francis to </a:t>
            </a:r>
            <a:r>
              <a:rPr lang="en-US" dirty="0" smtClean="0"/>
              <a:t>Find a </a:t>
            </a:r>
            <a:r>
              <a:rPr lang="en-US" dirty="0"/>
              <a:t>Church in Upheaval</a:t>
            </a:r>
            <a:br>
              <a:rPr lang="en-US" dirty="0"/>
            </a:br>
            <a:r>
              <a:rPr lang="en-US" dirty="0"/>
              <a:t>Some U.S. churches are bursting with immigrant</a:t>
            </a:r>
            <a:br>
              <a:rPr lang="en-US" dirty="0"/>
            </a:br>
            <a:r>
              <a:rPr lang="en-US" dirty="0"/>
              <a:t>parishioners, while others struggle to stay open</a:t>
            </a:r>
            <a:r>
              <a:rPr lang="en-US" dirty="0" smtClean="0"/>
              <a:t>.</a:t>
            </a:r>
            <a:endParaRPr lang="en-US" sz="1600" dirty="0"/>
          </a:p>
        </p:txBody>
      </p:sp>
    </p:spTree>
    <p:extLst>
      <p:ext uri="{BB962C8B-B14F-4D97-AF65-F5344CB8AC3E}">
        <p14:creationId xmlns:p14="http://schemas.microsoft.com/office/powerpoint/2010/main" val="110771639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714832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3200400" y="457200"/>
            <a:ext cx="5943600" cy="1143000"/>
          </a:xfrm>
        </p:spPr>
        <p:txBody>
          <a:bodyPr/>
          <a:lstStyle/>
          <a:p>
            <a:r>
              <a:rPr lang="en-US" dirty="0" err="1" smtClean="0"/>
              <a:t>elca</a:t>
            </a:r>
            <a:endParaRPr lang="en-US" dirty="0"/>
          </a:p>
        </p:txBody>
      </p:sp>
      <p:graphicFrame>
        <p:nvGraphicFramePr>
          <p:cNvPr id="83972" name="Object 4"/>
          <p:cNvGraphicFramePr>
            <a:graphicFrameLocks noChangeAspect="1"/>
          </p:cNvGraphicFramePr>
          <p:nvPr>
            <p:ph idx="1"/>
            <p:extLst>
              <p:ext uri="{D42A27DB-BD31-4B8C-83A1-F6EECF244321}">
                <p14:modId xmlns:p14="http://schemas.microsoft.com/office/powerpoint/2010/main" val="450601331"/>
              </p:ext>
            </p:extLst>
          </p:nvPr>
        </p:nvGraphicFramePr>
        <p:xfrm>
          <a:off x="396875" y="1892300"/>
          <a:ext cx="8131175" cy="4813300"/>
        </p:xfrm>
        <a:graphic>
          <a:graphicData uri="http://schemas.openxmlformats.org/presentationml/2006/ole">
            <mc:AlternateContent xmlns:mc="http://schemas.openxmlformats.org/markup-compatibility/2006">
              <mc:Choice xmlns:v="urn:schemas-microsoft-com:vml" Requires="v">
                <p:oleObj spid="_x0000_s1030" name="Chart" r:id="rId4" imgW="8153400" imgH="4826000" progId="MSGraph.Chart.8">
                  <p:embed followColorScheme="full"/>
                </p:oleObj>
              </mc:Choice>
              <mc:Fallback>
                <p:oleObj name="Chart" r:id="rId4" imgW="8153400" imgH="4826000" progId="MSGraph.Chart.8">
                  <p:embed followColorScheme="full"/>
                  <p:pic>
                    <p:nvPicPr>
                      <p:cNvPr id="0" name=""/>
                      <p:cNvPicPr>
                        <a:picLocks noChangeAspect="1" noChangeArrowheads="1"/>
                      </p:cNvPicPr>
                      <p:nvPr/>
                    </p:nvPicPr>
                    <p:blipFill>
                      <a:blip r:embed="rId5"/>
                      <a:srcRect/>
                      <a:stretch>
                        <a:fillRect/>
                      </a:stretch>
                    </p:blipFill>
                    <p:spPr bwMode="auto">
                      <a:xfrm>
                        <a:off x="396875" y="1892300"/>
                        <a:ext cx="8131175" cy="4813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4139333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914400" y="421272"/>
            <a:ext cx="7315200" cy="1154097"/>
          </a:xfrm>
        </p:spPr>
        <p:txBody>
          <a:bodyPr/>
          <a:lstStyle/>
          <a:p>
            <a:r>
              <a:rPr lang="en-US" dirty="0" smtClean="0"/>
              <a:t>Survey Says</a:t>
            </a:r>
            <a:r>
              <a:rPr lang="en-US" dirty="0" smtClean="0"/>
              <a:t>… </a:t>
            </a:r>
            <a:r>
              <a:rPr lang="en-US" i="1" dirty="0" smtClean="0"/>
              <a:t>“less Christian”</a:t>
            </a:r>
            <a:endParaRPr lang="en-US" i="1" dirty="0"/>
          </a:p>
        </p:txBody>
      </p:sp>
      <p:sp>
        <p:nvSpPr>
          <p:cNvPr id="11" name="Content Placeholder 10"/>
          <p:cNvSpPr>
            <a:spLocks noGrp="1"/>
          </p:cNvSpPr>
          <p:nvPr>
            <p:ph sz="quarter" idx="13"/>
          </p:nvPr>
        </p:nvSpPr>
        <p:spPr>
          <a:xfrm>
            <a:off x="914400" y="1781124"/>
            <a:ext cx="3566160" cy="3593592"/>
          </a:xfrm>
        </p:spPr>
        <p:txBody>
          <a:bodyPr>
            <a:normAutofit fontScale="85000" lnSpcReduction="20000"/>
          </a:bodyPr>
          <a:lstStyle/>
          <a:p>
            <a:pPr marL="45720" indent="0">
              <a:buNone/>
            </a:pPr>
            <a:r>
              <a:rPr lang="en-US" dirty="0" smtClean="0"/>
              <a:t>ARIS 2008</a:t>
            </a:r>
          </a:p>
          <a:p>
            <a:pPr marL="45720" indent="0">
              <a:buNone/>
            </a:pPr>
            <a:r>
              <a:rPr lang="en-US" dirty="0"/>
              <a:t>The American population self-identifies as predominantly Christian but Americans are slowly becoming </a:t>
            </a:r>
            <a:r>
              <a:rPr lang="en-US" b="1" i="1" dirty="0"/>
              <a:t>less Christian</a:t>
            </a:r>
            <a:r>
              <a:rPr lang="en-US" dirty="0"/>
              <a:t>. </a:t>
            </a:r>
          </a:p>
          <a:p>
            <a:r>
              <a:rPr lang="en-US" dirty="0"/>
              <a:t>86% of American adults identified as Christians in 1990 and 76% in 2008. </a:t>
            </a:r>
          </a:p>
          <a:p>
            <a:r>
              <a:rPr lang="en-US" dirty="0"/>
              <a:t>The historic Mainline churches and denominations have </a:t>
            </a:r>
            <a:r>
              <a:rPr lang="en-US" dirty="0" smtClean="0"/>
              <a:t>experienced the </a:t>
            </a:r>
            <a:r>
              <a:rPr lang="en-US" dirty="0"/>
              <a:t>steepest declines while the non- denominational Christian identity has been trending upward particularly since 2001. </a:t>
            </a:r>
          </a:p>
          <a:p>
            <a:endParaRPr lang="en-US" dirty="0"/>
          </a:p>
        </p:txBody>
      </p:sp>
      <p:sp>
        <p:nvSpPr>
          <p:cNvPr id="12" name="Content Placeholder 11"/>
          <p:cNvSpPr>
            <a:spLocks noGrp="1"/>
          </p:cNvSpPr>
          <p:nvPr>
            <p:ph sz="quarter" idx="14"/>
          </p:nvPr>
        </p:nvSpPr>
        <p:spPr>
          <a:xfrm>
            <a:off x="4663440" y="1779029"/>
            <a:ext cx="3566160" cy="3595687"/>
          </a:xfrm>
        </p:spPr>
        <p:txBody>
          <a:bodyPr>
            <a:normAutofit fontScale="85000" lnSpcReduction="10000"/>
          </a:bodyPr>
          <a:lstStyle/>
          <a:p>
            <a:pPr marL="45720" indent="0">
              <a:buNone/>
            </a:pPr>
            <a:r>
              <a:rPr lang="en-US" dirty="0"/>
              <a:t>The challenge to Christianity </a:t>
            </a:r>
            <a:r>
              <a:rPr lang="en-US" dirty="0" smtClean="0"/>
              <a:t>in the </a:t>
            </a:r>
            <a:r>
              <a:rPr lang="en-US" dirty="0"/>
              <a:t>U.S. does not come from other religions but rather from a </a:t>
            </a:r>
            <a:r>
              <a:rPr lang="en-US" b="1" i="1" dirty="0"/>
              <a:t>rejection</a:t>
            </a:r>
            <a:r>
              <a:rPr lang="en-US" dirty="0"/>
              <a:t> of all forms of organized religion. </a:t>
            </a:r>
            <a:endParaRPr lang="en-US" dirty="0" smtClean="0"/>
          </a:p>
          <a:p>
            <a:pPr marL="45720" indent="0">
              <a:buNone/>
            </a:pPr>
            <a:r>
              <a:rPr lang="en-US" dirty="0"/>
              <a:t>Based on their </a:t>
            </a:r>
            <a:r>
              <a:rPr lang="en-US" b="1" dirty="0"/>
              <a:t>stated beliefs rather than their religious identification </a:t>
            </a:r>
            <a:r>
              <a:rPr lang="en-US" dirty="0"/>
              <a:t>in 2008, 70% of Americans believe in a personal God, roughly 12% of Americans are atheist (no God) or agnostic (unknowable or unsure), and another 12% are deistic (a higher power but no personal God). </a:t>
            </a:r>
            <a:endParaRPr lang="en-US" dirty="0" smtClean="0"/>
          </a:p>
          <a:p>
            <a:pPr marL="45720" indent="0">
              <a:buNone/>
            </a:pPr>
            <a:endParaRPr lang="en-US" dirty="0"/>
          </a:p>
        </p:txBody>
      </p:sp>
    </p:spTree>
    <p:extLst>
      <p:ext uri="{BB962C8B-B14F-4D97-AF65-F5344CB8AC3E}">
        <p14:creationId xmlns:p14="http://schemas.microsoft.com/office/powerpoint/2010/main" val="3100326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175956" y="470695"/>
            <a:ext cx="2950936" cy="883971"/>
          </a:xfrm>
        </p:spPr>
        <p:txBody>
          <a:bodyPr>
            <a:normAutofit fontScale="90000"/>
          </a:bodyPr>
          <a:lstStyle/>
          <a:p>
            <a:pPr algn="r"/>
            <a:r>
              <a:rPr lang="en-US" dirty="0" smtClean="0"/>
              <a:t>The Numbers</a:t>
            </a:r>
            <a:br>
              <a:rPr lang="en-US" dirty="0" smtClean="0"/>
            </a:br>
            <a:r>
              <a:rPr lang="en-US" dirty="0" smtClean="0"/>
              <a:t>ARIS 2008</a:t>
            </a:r>
            <a:endParaRPr lang="en-US" dirty="0"/>
          </a:p>
        </p:txBody>
      </p:sp>
      <p:pic>
        <p:nvPicPr>
          <p:cNvPr id="5" name="Picture Placeholder 4" descr="Screen Shot 2016-01-07 at 4.00.42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683" b="-102"/>
          <a:stretch/>
        </p:blipFill>
        <p:spPr>
          <a:xfrm>
            <a:off x="1378959" y="1749778"/>
            <a:ext cx="6606822" cy="2933926"/>
          </a:xfrm>
        </p:spPr>
      </p:pic>
      <p:sp>
        <p:nvSpPr>
          <p:cNvPr id="7" name="Text Placeholder 6"/>
          <p:cNvSpPr>
            <a:spLocks noGrp="1"/>
          </p:cNvSpPr>
          <p:nvPr>
            <p:ph type="body" sz="half" idx="2"/>
          </p:nvPr>
        </p:nvSpPr>
        <p:spPr>
          <a:xfrm>
            <a:off x="914400" y="4854222"/>
            <a:ext cx="4137378" cy="1452260"/>
          </a:xfrm>
        </p:spPr>
        <p:txBody>
          <a:bodyPr>
            <a:normAutofit/>
          </a:bodyPr>
          <a:lstStyle/>
          <a:p>
            <a:r>
              <a:rPr lang="en-US" sz="2000" b="1" dirty="0" smtClean="0"/>
              <a:t>Christian </a:t>
            </a:r>
            <a:r>
              <a:rPr lang="en-US" sz="2000" dirty="0" smtClean="0"/>
              <a:t>– 86.2% to 76%</a:t>
            </a:r>
          </a:p>
          <a:p>
            <a:r>
              <a:rPr lang="en-US" sz="2000" b="1" dirty="0" smtClean="0"/>
              <a:t>Other Religions </a:t>
            </a:r>
            <a:r>
              <a:rPr lang="en-US" sz="2000" dirty="0" smtClean="0"/>
              <a:t>– 3.3% to 3.9%</a:t>
            </a:r>
          </a:p>
          <a:p>
            <a:r>
              <a:rPr lang="en-US" sz="2000" b="1" dirty="0" err="1" smtClean="0"/>
              <a:t>Nones</a:t>
            </a:r>
            <a:r>
              <a:rPr lang="en-US" sz="2000" dirty="0" smtClean="0"/>
              <a:t> – 8.2% to 15%</a:t>
            </a:r>
            <a:endParaRPr lang="en-US" sz="2000" dirty="0"/>
          </a:p>
        </p:txBody>
      </p:sp>
    </p:spTree>
    <p:extLst>
      <p:ext uri="{BB962C8B-B14F-4D97-AF65-F5344CB8AC3E}">
        <p14:creationId xmlns:p14="http://schemas.microsoft.com/office/powerpoint/2010/main" val="306347664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6-01-07 at 4.08.34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1141" b="-1051"/>
          <a:stretch/>
        </p:blipFill>
        <p:spPr>
          <a:xfrm>
            <a:off x="1552307" y="1371786"/>
            <a:ext cx="6378137" cy="3507832"/>
          </a:xfrm>
        </p:spPr>
      </p:pic>
      <p:sp>
        <p:nvSpPr>
          <p:cNvPr id="4" name="Text Placeholder 3"/>
          <p:cNvSpPr>
            <a:spLocks noGrp="1"/>
          </p:cNvSpPr>
          <p:nvPr>
            <p:ph type="body" sz="half" idx="2"/>
          </p:nvPr>
        </p:nvSpPr>
        <p:spPr>
          <a:xfrm>
            <a:off x="914400" y="5051779"/>
            <a:ext cx="7016044" cy="959554"/>
          </a:xfrm>
        </p:spPr>
        <p:txBody>
          <a:bodyPr>
            <a:noAutofit/>
          </a:bodyPr>
          <a:lstStyle/>
          <a:p>
            <a:r>
              <a:rPr lang="en-US" sz="2000" dirty="0" smtClean="0"/>
              <a:t>The </a:t>
            </a:r>
            <a:r>
              <a:rPr lang="en-US" sz="2000" b="1" dirty="0" smtClean="0"/>
              <a:t>Roman Catholic and Mainline Church </a:t>
            </a:r>
            <a:r>
              <a:rPr lang="en-US" sz="2000" dirty="0" smtClean="0"/>
              <a:t>are older.</a:t>
            </a:r>
          </a:p>
          <a:p>
            <a:r>
              <a:rPr lang="en-US" sz="2000" b="1" dirty="0" smtClean="0"/>
              <a:t>Muslim and Eastern Religions </a:t>
            </a:r>
            <a:r>
              <a:rPr lang="en-US" sz="2000" dirty="0" smtClean="0"/>
              <a:t>are younger.</a:t>
            </a:r>
          </a:p>
          <a:p>
            <a:r>
              <a:rPr lang="en-US" sz="2000" dirty="0" smtClean="0"/>
              <a:t>The </a:t>
            </a:r>
            <a:r>
              <a:rPr lang="en-US" sz="2000" b="1" dirty="0" err="1" smtClean="0"/>
              <a:t>Nones</a:t>
            </a:r>
            <a:r>
              <a:rPr lang="en-US" sz="2000" dirty="0" smtClean="0"/>
              <a:t> are younger.</a:t>
            </a:r>
            <a:endParaRPr lang="en-US" sz="2000" dirty="0"/>
          </a:p>
        </p:txBody>
      </p:sp>
      <p:sp>
        <p:nvSpPr>
          <p:cNvPr id="6" name="Title 5"/>
          <p:cNvSpPr txBox="1">
            <a:spLocks/>
          </p:cNvSpPr>
          <p:nvPr/>
        </p:nvSpPr>
        <p:spPr>
          <a:xfrm>
            <a:off x="5175956" y="470695"/>
            <a:ext cx="2950936" cy="883971"/>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2800" b="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mtClean="0"/>
              <a:t>The Numbers</a:t>
            </a:r>
            <a:br>
              <a:rPr lang="en-US" smtClean="0"/>
            </a:br>
            <a:r>
              <a:rPr lang="en-US" smtClean="0"/>
              <a:t>ARIS 2008</a:t>
            </a:r>
            <a:endParaRPr lang="en-US" dirty="0"/>
          </a:p>
        </p:txBody>
      </p:sp>
      <p:sp>
        <p:nvSpPr>
          <p:cNvPr id="7" name="Oval 6"/>
          <p:cNvSpPr/>
          <p:nvPr/>
        </p:nvSpPr>
        <p:spPr>
          <a:xfrm>
            <a:off x="4557889" y="2071510"/>
            <a:ext cx="1679222" cy="45155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4392789" y="2424288"/>
            <a:ext cx="1566333" cy="45155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496734" y="4315176"/>
            <a:ext cx="1679222" cy="45155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3496734" y="3728342"/>
            <a:ext cx="1679222" cy="812612"/>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197857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175956" y="470695"/>
            <a:ext cx="2950936" cy="883971"/>
          </a:xfrm>
        </p:spPr>
        <p:txBody>
          <a:bodyPr>
            <a:normAutofit fontScale="90000"/>
          </a:bodyPr>
          <a:lstStyle/>
          <a:p>
            <a:pPr algn="r"/>
            <a:r>
              <a:rPr lang="en-US" dirty="0" smtClean="0"/>
              <a:t>The Numbers</a:t>
            </a:r>
            <a:br>
              <a:rPr lang="en-US" dirty="0" smtClean="0"/>
            </a:br>
            <a:r>
              <a:rPr lang="en-US" dirty="0" smtClean="0"/>
              <a:t>ARIS 2008</a:t>
            </a:r>
            <a:endParaRPr lang="en-US" dirty="0"/>
          </a:p>
        </p:txBody>
      </p:sp>
      <p:pic>
        <p:nvPicPr>
          <p:cNvPr id="5" name="Picture Placeholder 4" descr="Screen Shot 2016-01-07 at 4.00.42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4649" b="-102"/>
          <a:stretch/>
        </p:blipFill>
        <p:spPr>
          <a:xfrm>
            <a:off x="1241777" y="1710677"/>
            <a:ext cx="6800448" cy="2860139"/>
          </a:xfrm>
        </p:spPr>
      </p:pic>
      <p:sp>
        <p:nvSpPr>
          <p:cNvPr id="7" name="Text Placeholder 6"/>
          <p:cNvSpPr>
            <a:spLocks noGrp="1"/>
          </p:cNvSpPr>
          <p:nvPr>
            <p:ph type="body" sz="half" idx="2"/>
          </p:nvPr>
        </p:nvSpPr>
        <p:spPr>
          <a:xfrm>
            <a:off x="914399" y="4854222"/>
            <a:ext cx="7127825" cy="1452260"/>
          </a:xfrm>
        </p:spPr>
        <p:txBody>
          <a:bodyPr>
            <a:normAutofit fontScale="70000" lnSpcReduction="20000"/>
          </a:bodyPr>
          <a:lstStyle/>
          <a:p>
            <a:r>
              <a:rPr lang="en-US" sz="2000" b="1" dirty="0" smtClean="0"/>
              <a:t>Geography matters –</a:t>
            </a:r>
          </a:p>
          <a:p>
            <a:pPr marL="342900" indent="-342900">
              <a:buFontTx/>
              <a:buChar char="-"/>
            </a:pPr>
            <a:r>
              <a:rPr lang="en-US" sz="2000" b="1" dirty="0"/>
              <a:t>Catholic</a:t>
            </a:r>
            <a:r>
              <a:rPr lang="en-US" sz="2000" dirty="0"/>
              <a:t> numbers increased in the South </a:t>
            </a:r>
            <a:r>
              <a:rPr lang="en-US" sz="2000" dirty="0" smtClean="0"/>
              <a:t>and West. (1/3 in CA and TX and ¼ in FL)</a:t>
            </a:r>
          </a:p>
          <a:p>
            <a:pPr marL="342900" indent="-342900">
              <a:buFontTx/>
              <a:buChar char="-"/>
            </a:pPr>
            <a:r>
              <a:rPr lang="en-US" sz="2000" b="1" dirty="0" smtClean="0"/>
              <a:t>Other Christians </a:t>
            </a:r>
            <a:r>
              <a:rPr lang="en-US" sz="2000" dirty="0" smtClean="0"/>
              <a:t>dropped overall, but dropped more significantly in the West. (to 51% overall; to 42% in West)</a:t>
            </a:r>
          </a:p>
          <a:p>
            <a:pPr marL="342900" indent="-342900">
              <a:buFontTx/>
              <a:buChar char="-"/>
            </a:pPr>
            <a:r>
              <a:rPr lang="en-US" sz="2000" b="1" dirty="0" err="1" smtClean="0"/>
              <a:t>Nones</a:t>
            </a:r>
            <a:r>
              <a:rPr lang="en-US" sz="2000" dirty="0" smtClean="0"/>
              <a:t> doubled overall (8 to 15%) and increased across all regions. However the largest concentrations use to be in the Pacific NW (1/4 of pop) and now are in the NE  (with /4 to 1/3), with significant increases in CO, ID, NV, and WY.</a:t>
            </a:r>
          </a:p>
          <a:p>
            <a:pPr marL="342900" indent="-342900">
              <a:buFontTx/>
              <a:buChar char="-"/>
            </a:pPr>
            <a:endParaRPr lang="en-US" sz="2000" dirty="0" smtClean="0"/>
          </a:p>
          <a:p>
            <a:pPr marL="342900" indent="-342900">
              <a:buFontTx/>
              <a:buChar char="-"/>
            </a:pPr>
            <a:endParaRPr lang="en-US" sz="2000" dirty="0" smtClean="0"/>
          </a:p>
          <a:p>
            <a:pPr marL="342900" indent="-342900">
              <a:buFontTx/>
              <a:buChar char="-"/>
            </a:pPr>
            <a:endParaRPr lang="en-US" sz="2000" dirty="0" smtClean="0"/>
          </a:p>
          <a:p>
            <a:endParaRPr lang="en-US" sz="2000" dirty="0"/>
          </a:p>
        </p:txBody>
      </p:sp>
    </p:spTree>
    <p:extLst>
      <p:ext uri="{BB962C8B-B14F-4D97-AF65-F5344CB8AC3E}">
        <p14:creationId xmlns:p14="http://schemas.microsoft.com/office/powerpoint/2010/main" val="380647989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6-01-07 at 4.37.31 PM.png"/>
          <p:cNvPicPr>
            <a:picLocks noGrp="1" noChangeAspect="1"/>
          </p:cNvPicPr>
          <p:nvPr>
            <p:ph idx="1"/>
          </p:nvPr>
        </p:nvPicPr>
        <p:blipFill>
          <a:blip r:embed="rId2">
            <a:extLst>
              <a:ext uri="{28A0092B-C50C-407E-A947-70E740481C1C}">
                <a14:useLocalDpi xmlns:a14="http://schemas.microsoft.com/office/drawing/2010/main" val="0"/>
              </a:ext>
            </a:extLst>
          </a:blip>
          <a:srcRect l="-10729" r="-10729"/>
          <a:stretch>
            <a:fillRect/>
          </a:stretch>
        </p:blipFill>
        <p:spPr>
          <a:xfrm>
            <a:off x="355051" y="814161"/>
            <a:ext cx="5172081" cy="5501799"/>
          </a:xfrm>
        </p:spPr>
      </p:pic>
      <p:sp>
        <p:nvSpPr>
          <p:cNvPr id="6" name="Title 5"/>
          <p:cNvSpPr txBox="1">
            <a:spLocks/>
          </p:cNvSpPr>
          <p:nvPr/>
        </p:nvSpPr>
        <p:spPr>
          <a:xfrm>
            <a:off x="5175956" y="470695"/>
            <a:ext cx="2950936" cy="883971"/>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2800" b="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mtClean="0"/>
              <a:t>The Numbers</a:t>
            </a:r>
            <a:br>
              <a:rPr lang="en-US" smtClean="0"/>
            </a:br>
            <a:r>
              <a:rPr lang="en-US" smtClean="0"/>
              <a:t>ARIS 2008</a:t>
            </a:r>
            <a:endParaRPr lang="en-US" dirty="0"/>
          </a:p>
        </p:txBody>
      </p:sp>
      <p:sp>
        <p:nvSpPr>
          <p:cNvPr id="7" name="Oval 6"/>
          <p:cNvSpPr/>
          <p:nvPr/>
        </p:nvSpPr>
        <p:spPr>
          <a:xfrm>
            <a:off x="1517261" y="4087379"/>
            <a:ext cx="1679222" cy="45155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403403" y="4161177"/>
            <a:ext cx="947046" cy="377757"/>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1517261" y="5833953"/>
            <a:ext cx="1679222" cy="45155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412881" y="5881339"/>
            <a:ext cx="947046" cy="34932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 Placeholder 6"/>
          <p:cNvSpPr>
            <a:spLocks noGrp="1"/>
          </p:cNvSpPr>
          <p:nvPr>
            <p:ph type="body" sz="half" idx="2"/>
          </p:nvPr>
        </p:nvSpPr>
        <p:spPr>
          <a:xfrm>
            <a:off x="5298260" y="2757890"/>
            <a:ext cx="3734372" cy="3278875"/>
          </a:xfrm>
        </p:spPr>
        <p:txBody>
          <a:bodyPr>
            <a:normAutofit fontScale="92500"/>
          </a:bodyPr>
          <a:lstStyle/>
          <a:p>
            <a:r>
              <a:rPr lang="en-US" sz="2400" b="1" dirty="0" smtClean="0"/>
              <a:t>National =</a:t>
            </a:r>
          </a:p>
          <a:p>
            <a:r>
              <a:rPr lang="en-US" sz="2000" b="1" dirty="0" smtClean="0"/>
              <a:t>Christian </a:t>
            </a:r>
            <a:r>
              <a:rPr lang="en-US" sz="2000" dirty="0" smtClean="0"/>
              <a:t>– 76% </a:t>
            </a:r>
          </a:p>
          <a:p>
            <a:r>
              <a:rPr lang="en-US" sz="2000" b="1" dirty="0" smtClean="0"/>
              <a:t>Other Religions </a:t>
            </a:r>
            <a:r>
              <a:rPr lang="en-US" sz="2000" dirty="0" smtClean="0"/>
              <a:t>– 3.9% </a:t>
            </a:r>
          </a:p>
          <a:p>
            <a:r>
              <a:rPr lang="en-US" sz="2000" b="1" dirty="0" err="1" smtClean="0"/>
              <a:t>Nones</a:t>
            </a:r>
            <a:r>
              <a:rPr lang="en-US" sz="2000" dirty="0" smtClean="0"/>
              <a:t> – 15% </a:t>
            </a:r>
          </a:p>
          <a:p>
            <a:endParaRPr lang="en-US" sz="2000" dirty="0" smtClean="0"/>
          </a:p>
          <a:p>
            <a:r>
              <a:rPr lang="en-US" sz="2400" b="1" dirty="0" smtClean="0"/>
              <a:t>Regional = </a:t>
            </a:r>
          </a:p>
          <a:p>
            <a:r>
              <a:rPr lang="en-US" sz="2000" b="1" dirty="0"/>
              <a:t>Christian </a:t>
            </a:r>
            <a:r>
              <a:rPr lang="en-US" sz="2000" dirty="0"/>
              <a:t>– </a:t>
            </a:r>
            <a:r>
              <a:rPr lang="en-US" sz="2000" dirty="0" smtClean="0"/>
              <a:t>77% (80% MN)</a:t>
            </a:r>
            <a:endParaRPr lang="en-US" sz="2000" dirty="0"/>
          </a:p>
          <a:p>
            <a:r>
              <a:rPr lang="en-US" sz="2000" b="1" dirty="0"/>
              <a:t>Other Religions </a:t>
            </a:r>
            <a:r>
              <a:rPr lang="en-US" sz="2000" dirty="0"/>
              <a:t>– </a:t>
            </a:r>
            <a:r>
              <a:rPr lang="en-US" sz="2000" dirty="0" smtClean="0"/>
              <a:t>3% (4% MN)</a:t>
            </a:r>
            <a:endParaRPr lang="en-US" sz="2000" dirty="0"/>
          </a:p>
          <a:p>
            <a:r>
              <a:rPr lang="en-US" sz="2000" b="1" dirty="0" err="1"/>
              <a:t>Nones</a:t>
            </a:r>
            <a:r>
              <a:rPr lang="en-US" sz="2000" dirty="0"/>
              <a:t> – 15</a:t>
            </a:r>
            <a:r>
              <a:rPr lang="en-US" sz="2000" dirty="0" smtClean="0"/>
              <a:t>% (12% MN)</a:t>
            </a:r>
            <a:endParaRPr lang="en-US" sz="2000" dirty="0"/>
          </a:p>
          <a:p>
            <a:endParaRPr lang="en-US" sz="2000" dirty="0"/>
          </a:p>
        </p:txBody>
      </p:sp>
    </p:spTree>
    <p:extLst>
      <p:ext uri="{BB962C8B-B14F-4D97-AF65-F5344CB8AC3E}">
        <p14:creationId xmlns:p14="http://schemas.microsoft.com/office/powerpoint/2010/main" val="297010536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urch20congregation14.jpg"/>
          <p:cNvPicPr>
            <a:picLocks noGrp="1" noChangeAspect="1"/>
          </p:cNvPicPr>
          <p:nvPr>
            <p:ph idx="1"/>
          </p:nvPr>
        </p:nvPicPr>
        <p:blipFill>
          <a:blip r:embed="rId3">
            <a:extLst>
              <a:ext uri="{28A0092B-C50C-407E-A947-70E740481C1C}">
                <a14:useLocalDpi xmlns:a14="http://schemas.microsoft.com/office/drawing/2010/main" val="0"/>
              </a:ext>
            </a:extLst>
          </a:blip>
          <a:srcRect t="13756" b="13756"/>
          <a:stretch>
            <a:fillRect/>
          </a:stretch>
        </p:blipFill>
        <p:spPr>
          <a:xfrm>
            <a:off x="914400" y="1930001"/>
            <a:ext cx="7315200" cy="3539527"/>
          </a:xfrm>
        </p:spPr>
      </p:pic>
      <p:sp>
        <p:nvSpPr>
          <p:cNvPr id="2" name="Title 1"/>
          <p:cNvSpPr>
            <a:spLocks noGrp="1"/>
          </p:cNvSpPr>
          <p:nvPr>
            <p:ph type="title"/>
          </p:nvPr>
        </p:nvSpPr>
        <p:spPr>
          <a:xfrm>
            <a:off x="3557212" y="3699765"/>
            <a:ext cx="1600120" cy="1154097"/>
          </a:xfrm>
        </p:spPr>
        <p:txBody>
          <a:bodyPr>
            <a:normAutofit fontScale="90000"/>
          </a:bodyPr>
          <a:lstStyle/>
          <a:p>
            <a:pPr algn="ctr"/>
            <a:r>
              <a:rPr lang="en-US" dirty="0" smtClean="0">
                <a:solidFill>
                  <a:schemeClr val="bg1"/>
                </a:solidFill>
              </a:rPr>
              <a:t>What is the Bad News?</a:t>
            </a:r>
            <a:endParaRPr lang="en-US" dirty="0">
              <a:solidFill>
                <a:schemeClr val="bg1"/>
              </a:solidFill>
            </a:endParaRPr>
          </a:p>
        </p:txBody>
      </p:sp>
    </p:spTree>
    <p:extLst>
      <p:ext uri="{BB962C8B-B14F-4D97-AF65-F5344CB8AC3E}">
        <p14:creationId xmlns:p14="http://schemas.microsoft.com/office/powerpoint/2010/main" val="221516965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38669"/>
            <a:ext cx="7315200" cy="1735666"/>
          </a:xfrm>
        </p:spPr>
        <p:txBody>
          <a:bodyPr>
            <a:normAutofit/>
          </a:bodyPr>
          <a:lstStyle/>
          <a:p>
            <a:pPr algn="r"/>
            <a:r>
              <a:rPr lang="en-US" sz="1800" b="1" dirty="0" smtClean="0"/>
              <a:t>Christianity Today - OCT </a:t>
            </a:r>
            <a:r>
              <a:rPr lang="en-US" sz="1800" b="1" dirty="0"/>
              <a:t>1, 2013</a:t>
            </a:r>
            <a:br>
              <a:rPr lang="en-US" sz="1800" b="1" dirty="0"/>
            </a:br>
            <a:r>
              <a:rPr lang="en-US" dirty="0" smtClean="0"/>
              <a:t>The </a:t>
            </a:r>
            <a:r>
              <a:rPr lang="en-US" dirty="0"/>
              <a:t>State of the Church In America: Hint: </a:t>
            </a:r>
            <a:r>
              <a:rPr lang="en-US" dirty="0" smtClean="0"/>
              <a:t/>
            </a:r>
            <a:br>
              <a:rPr lang="en-US" dirty="0" smtClean="0"/>
            </a:br>
            <a:r>
              <a:rPr lang="en-US" b="1" dirty="0" smtClean="0"/>
              <a:t>It's </a:t>
            </a:r>
            <a:r>
              <a:rPr lang="en-US" b="1" dirty="0"/>
              <a:t>Not </a:t>
            </a:r>
            <a:r>
              <a:rPr lang="en-US" b="1" dirty="0" smtClean="0"/>
              <a:t>Dying</a:t>
            </a:r>
            <a:r>
              <a:rPr lang="en-US" i="1" dirty="0"/>
              <a:t> </a:t>
            </a:r>
            <a:r>
              <a:rPr lang="en-US" dirty="0" smtClean="0"/>
              <a:t>by</a:t>
            </a:r>
            <a:r>
              <a:rPr lang="en-US" dirty="0" smtClean="0"/>
              <a:t> </a:t>
            </a:r>
            <a:r>
              <a:rPr lang="en-US" dirty="0"/>
              <a:t>Ed </a:t>
            </a:r>
            <a:r>
              <a:rPr lang="en-US" dirty="0" err="1"/>
              <a:t>Stetzer</a:t>
            </a:r>
            <a:endParaRPr lang="en-US" dirty="0"/>
          </a:p>
        </p:txBody>
      </p:sp>
      <p:pic>
        <p:nvPicPr>
          <p:cNvPr id="5" name="Picture Placeholder 4" descr="34106.jpg"/>
          <p:cNvPicPr>
            <a:picLocks noGrp="1" noChangeAspect="1"/>
          </p:cNvPicPr>
          <p:nvPr>
            <p:ph type="pic" idx="1"/>
          </p:nvPr>
        </p:nvPicPr>
        <p:blipFill>
          <a:blip r:embed="rId3">
            <a:extLst>
              <a:ext uri="{28A0092B-C50C-407E-A947-70E740481C1C}">
                <a14:useLocalDpi xmlns:a14="http://schemas.microsoft.com/office/drawing/2010/main" val="0"/>
              </a:ext>
            </a:extLst>
          </a:blip>
          <a:srcRect l="7841" r="7841"/>
          <a:stretch>
            <a:fillRect/>
          </a:stretch>
        </p:blipFill>
        <p:spPr/>
      </p:pic>
      <p:sp>
        <p:nvSpPr>
          <p:cNvPr id="4" name="Text Placeholder 3"/>
          <p:cNvSpPr>
            <a:spLocks noGrp="1"/>
          </p:cNvSpPr>
          <p:nvPr>
            <p:ph type="body" sz="half" idx="2"/>
          </p:nvPr>
        </p:nvSpPr>
        <p:spPr>
          <a:xfrm>
            <a:off x="914400" y="2286000"/>
            <a:ext cx="2953512" cy="4023360"/>
          </a:xfrm>
        </p:spPr>
        <p:txBody>
          <a:bodyPr>
            <a:normAutofit lnSpcReduction="10000"/>
          </a:bodyPr>
          <a:lstStyle/>
          <a:p>
            <a:r>
              <a:rPr lang="en-US" dirty="0" smtClean="0"/>
              <a:t>“The </a:t>
            </a:r>
            <a:r>
              <a:rPr lang="en-US" dirty="0"/>
              <a:t>church is not dying.</a:t>
            </a:r>
          </a:p>
          <a:p>
            <a:r>
              <a:rPr lang="en-US" dirty="0"/>
              <a:t>Yes, the church in the West—the United States included—is in transition right now. But transitioning is not the same as dying, </a:t>
            </a:r>
            <a:r>
              <a:rPr lang="en-US" dirty="0" err="1"/>
              <a:t>particuarly</a:t>
            </a:r>
            <a:r>
              <a:rPr lang="en-US" dirty="0"/>
              <a:t> if you hold the belief that Christianity is represented by people who live for Christ, not check </a:t>
            </a:r>
            <a:r>
              <a:rPr lang="en-US" dirty="0" smtClean="0"/>
              <a:t>‘Christian’ </a:t>
            </a:r>
            <a:r>
              <a:rPr lang="en-US" dirty="0"/>
              <a:t>on a survey </a:t>
            </a:r>
            <a:r>
              <a:rPr lang="en-US" dirty="0" smtClean="0"/>
              <a:t>form…</a:t>
            </a:r>
          </a:p>
          <a:p>
            <a:r>
              <a:rPr lang="en-US" dirty="0"/>
              <a:t>Actually, no serious researcher believes Christianity in America is dying. Not one.</a:t>
            </a:r>
          </a:p>
          <a:p>
            <a:r>
              <a:rPr lang="en-US" dirty="0"/>
              <a:t>Instead, I believe this current cultural shift is </a:t>
            </a:r>
            <a:r>
              <a:rPr lang="en-US" sz="1600" b="1" dirty="0"/>
              <a:t>bringing clarity that will assist in defining who we are as Christians,</a:t>
            </a:r>
            <a:r>
              <a:rPr lang="en-US" dirty="0"/>
              <a:t> and that is a good thing in some ways</a:t>
            </a:r>
            <a:r>
              <a:rPr lang="en-US" dirty="0" smtClean="0"/>
              <a:t>.”</a:t>
            </a:r>
            <a:endParaRPr lang="en-US" b="1" dirty="0"/>
          </a:p>
        </p:txBody>
      </p:sp>
    </p:spTree>
    <p:extLst>
      <p:ext uri="{BB962C8B-B14F-4D97-AF65-F5344CB8AC3E}">
        <p14:creationId xmlns:p14="http://schemas.microsoft.com/office/powerpoint/2010/main" val="27101785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Christians</a:t>
            </a:r>
            <a:endParaRPr lang="en-US" dirty="0"/>
          </a:p>
        </p:txBody>
      </p:sp>
      <p:pic>
        <p:nvPicPr>
          <p:cNvPr id="5" name="Picture Placeholder 4"/>
          <p:cNvPicPr>
            <a:picLocks noGrp="1" noChangeAspect="1"/>
          </p:cNvPicPr>
          <p:nvPr>
            <p:ph type="pic" idx="1"/>
          </p:nvPr>
        </p:nvPicPr>
        <p:blipFill>
          <a:blip r:embed="rId3"/>
          <a:srcRect l="9848" r="9848"/>
          <a:stretch>
            <a:fillRect/>
          </a:stretch>
        </p:blipFill>
        <p:spPr/>
      </p:pic>
      <p:sp>
        <p:nvSpPr>
          <p:cNvPr id="4" name="Text Placeholder 3"/>
          <p:cNvSpPr>
            <a:spLocks noGrp="1"/>
          </p:cNvSpPr>
          <p:nvPr>
            <p:ph type="body" sz="half" idx="2"/>
          </p:nvPr>
        </p:nvSpPr>
        <p:spPr/>
        <p:txBody>
          <a:bodyPr/>
          <a:lstStyle/>
          <a:p>
            <a:r>
              <a:rPr lang="en-US" b="1" dirty="0" smtClean="0"/>
              <a:t>“The </a:t>
            </a:r>
            <a:r>
              <a:rPr lang="en-US" b="1" dirty="0"/>
              <a:t>first category–Cultural Christians–is made up of people who believe themselves to be Christians simply because their culture tells them they </a:t>
            </a:r>
            <a:r>
              <a:rPr lang="en-US" b="1" dirty="0" smtClean="0"/>
              <a:t>are.”</a:t>
            </a:r>
            <a:endParaRPr lang="en-US" dirty="0"/>
          </a:p>
        </p:txBody>
      </p:sp>
    </p:spTree>
    <p:extLst>
      <p:ext uri="{BB962C8B-B14F-4D97-AF65-F5344CB8AC3E}">
        <p14:creationId xmlns:p14="http://schemas.microsoft.com/office/powerpoint/2010/main" val="3356852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Congregational Christians</a:t>
            </a:r>
            <a:endParaRPr lang="en-US" dirty="0"/>
          </a:p>
        </p:txBody>
      </p:sp>
      <p:pic>
        <p:nvPicPr>
          <p:cNvPr id="5" name="Picture Placeholder 4"/>
          <p:cNvPicPr>
            <a:picLocks noGrp="1" noChangeAspect="1"/>
          </p:cNvPicPr>
          <p:nvPr>
            <p:ph type="pic" idx="1"/>
          </p:nvPr>
        </p:nvPicPr>
        <p:blipFill>
          <a:blip r:embed="rId3"/>
          <a:srcRect t="15409" b="15409"/>
          <a:stretch>
            <a:fillRect/>
          </a:stretch>
        </p:blipFill>
        <p:spPr/>
      </p:pic>
      <p:sp>
        <p:nvSpPr>
          <p:cNvPr id="4" name="Text Placeholder 3"/>
          <p:cNvSpPr>
            <a:spLocks noGrp="1"/>
          </p:cNvSpPr>
          <p:nvPr>
            <p:ph type="body" sz="half" idx="2"/>
          </p:nvPr>
        </p:nvSpPr>
        <p:spPr/>
        <p:txBody>
          <a:bodyPr/>
          <a:lstStyle/>
          <a:p>
            <a:r>
              <a:rPr lang="en-US" b="1" dirty="0" smtClean="0"/>
              <a:t>“The </a:t>
            </a:r>
            <a:r>
              <a:rPr lang="en-US" b="1" dirty="0"/>
              <a:t>second category–Congregational Christians–is similar to the first group, except these individuals at least have some connection to congregational life</a:t>
            </a:r>
            <a:r>
              <a:rPr lang="en-US" b="1" dirty="0" smtClean="0"/>
              <a:t>.”</a:t>
            </a:r>
            <a:endParaRPr lang="en-US" dirty="0"/>
          </a:p>
        </p:txBody>
      </p:sp>
    </p:spTree>
    <p:extLst>
      <p:ext uri="{BB962C8B-B14F-4D97-AF65-F5344CB8AC3E}">
        <p14:creationId xmlns:p14="http://schemas.microsoft.com/office/powerpoint/2010/main" val="363518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Convictional Christians</a:t>
            </a:r>
            <a:endParaRPr lang="en-US" dirty="0"/>
          </a:p>
        </p:txBody>
      </p:sp>
      <p:pic>
        <p:nvPicPr>
          <p:cNvPr id="5" name="Picture Placeholder 4"/>
          <p:cNvPicPr>
            <a:picLocks noGrp="1" noChangeAspect="1"/>
          </p:cNvPicPr>
          <p:nvPr>
            <p:ph type="pic" idx="1"/>
          </p:nvPr>
        </p:nvPicPr>
        <p:blipFill>
          <a:blip r:embed="rId3"/>
          <a:srcRect l="9921" r="9921"/>
          <a:stretch>
            <a:fillRect/>
          </a:stretch>
        </p:blipFill>
        <p:spPr/>
      </p:pic>
      <p:sp>
        <p:nvSpPr>
          <p:cNvPr id="4" name="Text Placeholder 3"/>
          <p:cNvSpPr>
            <a:spLocks noGrp="1"/>
          </p:cNvSpPr>
          <p:nvPr>
            <p:ph type="body" sz="half" idx="2"/>
          </p:nvPr>
        </p:nvSpPr>
        <p:spPr/>
        <p:txBody>
          <a:bodyPr/>
          <a:lstStyle/>
          <a:p>
            <a:r>
              <a:rPr lang="en-US" b="1" dirty="0" smtClean="0"/>
              <a:t>“The </a:t>
            </a:r>
            <a:r>
              <a:rPr lang="en-US" b="1" dirty="0"/>
              <a:t>final group–Convictional Christians–is made up of people who are actually living according to their faith</a:t>
            </a:r>
            <a:r>
              <a:rPr lang="en-US" b="1" dirty="0" smtClean="0"/>
              <a:t>.”</a:t>
            </a:r>
            <a:endParaRPr lang="en-US" dirty="0"/>
          </a:p>
        </p:txBody>
      </p:sp>
    </p:spTree>
    <p:extLst>
      <p:ext uri="{BB962C8B-B14F-4D97-AF65-F5344CB8AC3E}">
        <p14:creationId xmlns:p14="http://schemas.microsoft.com/office/powerpoint/2010/main" val="1789441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urch20congregation14.jpg"/>
          <p:cNvPicPr>
            <a:picLocks noGrp="1" noChangeAspect="1"/>
          </p:cNvPicPr>
          <p:nvPr>
            <p:ph idx="1"/>
          </p:nvPr>
        </p:nvPicPr>
        <p:blipFill>
          <a:blip r:embed="rId3">
            <a:extLst>
              <a:ext uri="{28A0092B-C50C-407E-A947-70E740481C1C}">
                <a14:useLocalDpi xmlns:a14="http://schemas.microsoft.com/office/drawing/2010/main" val="0"/>
              </a:ext>
            </a:extLst>
          </a:blip>
          <a:srcRect t="13756" b="13756"/>
          <a:stretch>
            <a:fillRect/>
          </a:stretch>
        </p:blipFill>
        <p:spPr>
          <a:xfrm>
            <a:off x="914400" y="1930001"/>
            <a:ext cx="7315200" cy="3539527"/>
          </a:xfrm>
        </p:spPr>
      </p:pic>
      <p:sp>
        <p:nvSpPr>
          <p:cNvPr id="2" name="Title 1"/>
          <p:cNvSpPr>
            <a:spLocks noGrp="1"/>
          </p:cNvSpPr>
          <p:nvPr>
            <p:ph type="title"/>
          </p:nvPr>
        </p:nvSpPr>
        <p:spPr>
          <a:xfrm>
            <a:off x="3557212" y="3699765"/>
            <a:ext cx="1600120" cy="1154097"/>
          </a:xfrm>
        </p:spPr>
        <p:txBody>
          <a:bodyPr>
            <a:normAutofit fontScale="90000"/>
          </a:bodyPr>
          <a:lstStyle/>
          <a:p>
            <a:pPr algn="ctr"/>
            <a:r>
              <a:rPr lang="en-US" dirty="0" smtClean="0">
                <a:solidFill>
                  <a:schemeClr val="bg1"/>
                </a:solidFill>
              </a:rPr>
              <a:t>What does this mean?</a:t>
            </a:r>
            <a:endParaRPr lang="en-US" dirty="0">
              <a:solidFill>
                <a:schemeClr val="bg1"/>
              </a:solidFill>
            </a:endParaRPr>
          </a:p>
        </p:txBody>
      </p:sp>
    </p:spTree>
    <p:extLst>
      <p:ext uri="{BB962C8B-B14F-4D97-AF65-F5344CB8AC3E}">
        <p14:creationId xmlns:p14="http://schemas.microsoft.com/office/powerpoint/2010/main" val="356268808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Perspective.thmx</Template>
  <TotalTime>2190</TotalTime>
  <Words>1604</Words>
  <Application>Microsoft Macintosh PowerPoint</Application>
  <PresentationFormat>On-screen Show (4:3)</PresentationFormat>
  <Paragraphs>104</Paragraphs>
  <Slides>17</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Perspective</vt:lpstr>
      <vt:lpstr>Microsoft Graph Chart</vt:lpstr>
      <vt:lpstr>How is the Church Doing Today? The good and bad news  of national studies</vt:lpstr>
      <vt:lpstr>Why?</vt:lpstr>
      <vt:lpstr>Good News needs Bad News</vt:lpstr>
      <vt:lpstr>NY Times September 21, 2015 Pope Francis to Find a Church in Upheaval Some U.S. churches are bursting with immigrant parishioners, while others struggle to stay open.</vt:lpstr>
      <vt:lpstr>PowerPoint Presentation</vt:lpstr>
      <vt:lpstr>elca</vt:lpstr>
      <vt:lpstr>Survey Says… “less Christian”</vt:lpstr>
      <vt:lpstr>The Numbers ARIS 2008</vt:lpstr>
      <vt:lpstr>PowerPoint Presentation</vt:lpstr>
      <vt:lpstr>The Numbers ARIS 2008</vt:lpstr>
      <vt:lpstr>PowerPoint Presentation</vt:lpstr>
      <vt:lpstr>What is the Bad News?</vt:lpstr>
      <vt:lpstr>Christianity Today - OCT 1, 2013 The State of the Church In America: Hint:  It's Not Dying by Ed Stetzer</vt:lpstr>
      <vt:lpstr>Cultural Christians</vt:lpstr>
      <vt:lpstr>Congregational Christians</vt:lpstr>
      <vt:lpstr>Convictional Christians</vt:lpstr>
      <vt:lpstr>What does this mean?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is the Church Doing Today? The good and bad news of national studies</dc:title>
  <dc:creator>Terri Elton</dc:creator>
  <cp:lastModifiedBy>Terri Elton</cp:lastModifiedBy>
  <cp:revision>29</cp:revision>
  <dcterms:created xsi:type="dcterms:W3CDTF">2016-01-07T20:51:39Z</dcterms:created>
  <dcterms:modified xsi:type="dcterms:W3CDTF">2016-01-10T03:43:35Z</dcterms:modified>
</cp:coreProperties>
</file>