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85" r:id="rId3"/>
    <p:sldId id="286" r:id="rId4"/>
    <p:sldId id="287" r:id="rId5"/>
    <p:sldId id="288" r:id="rId6"/>
    <p:sldId id="265" r:id="rId7"/>
    <p:sldId id="283" r:id="rId8"/>
    <p:sldId id="284" r:id="rId9"/>
    <p:sldId id="261" r:id="rId10"/>
    <p:sldId id="276" r:id="rId11"/>
    <p:sldId id="275" r:id="rId12"/>
    <p:sldId id="269" r:id="rId13"/>
    <p:sldId id="278" r:id="rId14"/>
    <p:sldId id="282" r:id="rId15"/>
    <p:sldId id="281" r:id="rId16"/>
    <p:sldId id="272" r:id="rId17"/>
    <p:sldId id="273" r:id="rId18"/>
    <p:sldId id="271" r:id="rId19"/>
    <p:sldId id="270" r:id="rId2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bw"/>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8" autoAdjust="0"/>
    <p:restoredTop sz="88664" autoAdjust="0"/>
  </p:normalViewPr>
  <p:slideViewPr>
    <p:cSldViewPr snapToGrid="0" snapToObjects="1">
      <p:cViewPr>
        <p:scale>
          <a:sx n="54" d="100"/>
          <a:sy n="54" d="100"/>
        </p:scale>
        <p:origin x="-312" y="80"/>
      </p:cViewPr>
      <p:guideLst>
        <p:guide orient="horz" pos="3072"/>
        <p:guide pos="4096"/>
      </p:guideLst>
    </p:cSldViewPr>
  </p:slideViewPr>
  <p:outlineViewPr>
    <p:cViewPr>
      <p:scale>
        <a:sx n="33" d="100"/>
        <a:sy n="33" d="100"/>
      </p:scale>
      <p:origin x="0" y="310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1143000" y="685800"/>
            <a:ext cx="4572000" cy="3429000"/>
          </a:xfrm>
          <a:prstGeom prst="rect">
            <a:avLst/>
          </a:prstGeom>
        </p:spPr>
        <p:txBody>
          <a:bodyPr/>
          <a:lstStyle/>
          <a:p>
            <a:endParaRPr/>
          </a:p>
        </p:txBody>
      </p:sp>
      <p:sp>
        <p:nvSpPr>
          <p:cNvPr id="135" name="Shape 135"/>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942492511"/>
      </p:ext>
    </p:extLst>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a:t>
            </a:r>
            <a:r>
              <a:rPr lang="en-US" baseline="0" dirty="0" smtClean="0"/>
              <a:t> ourselves – conversion</a:t>
            </a:r>
          </a:p>
          <a:p>
            <a:r>
              <a:rPr lang="en-US" baseline="0" dirty="0" smtClean="0"/>
              <a:t>Why interested!</a:t>
            </a:r>
            <a:endParaRPr lang="en-US" dirty="0"/>
          </a:p>
        </p:txBody>
      </p:sp>
    </p:spTree>
    <p:extLst>
      <p:ext uri="{BB962C8B-B14F-4D97-AF65-F5344CB8AC3E}">
        <p14:creationId xmlns:p14="http://schemas.microsoft.com/office/powerpoint/2010/main" val="1202959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66067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66067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64344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51213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66067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Together, these themes and practices are suggesting significant</a:t>
            </a:r>
            <a:r>
              <a:rPr lang="en-US" baseline="0" dirty="0" smtClean="0"/>
              <a:t> shifts in the PURPOSE, PEDAGOGY &amp; CONTEXT</a:t>
            </a:r>
            <a:r>
              <a:rPr lang="en-US" dirty="0" smtClean="0"/>
              <a:t> of</a:t>
            </a:r>
            <a:r>
              <a:rPr lang="en-US" baseline="0" dirty="0" smtClean="0"/>
              <a:t> confirmation. </a:t>
            </a:r>
            <a:r>
              <a:rPr lang="en-US" dirty="0" smtClean="0"/>
              <a:t>These shifts </a:t>
            </a:r>
            <a:r>
              <a:rPr lang="en-US" baseline="0" dirty="0" smtClean="0"/>
              <a:t>are not independent of one another. Rather they are interrelated.</a:t>
            </a:r>
          </a:p>
          <a:p>
            <a:r>
              <a:rPr lang="en-US" baseline="0" dirty="0" smtClean="0"/>
              <a:t>We will talk about the specifics of each, but know the others always “in the conversation” as well.</a:t>
            </a:r>
          </a:p>
          <a:p>
            <a:endParaRPr lang="en-US" dirty="0"/>
          </a:p>
        </p:txBody>
      </p:sp>
    </p:spTree>
    <p:extLst>
      <p:ext uri="{BB962C8B-B14F-4D97-AF65-F5344CB8AC3E}">
        <p14:creationId xmlns:p14="http://schemas.microsoft.com/office/powerpoint/2010/main" val="884651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Tx/>
              <a:buChar char="-"/>
            </a:pPr>
            <a:endParaRPr lang="en-US" baseline="0" dirty="0" smtClean="0"/>
          </a:p>
        </p:txBody>
      </p:sp>
    </p:spTree>
    <p:extLst>
      <p:ext uri="{BB962C8B-B14F-4D97-AF65-F5344CB8AC3E}">
        <p14:creationId xmlns:p14="http://schemas.microsoft.com/office/powerpoint/2010/main" val="480683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Tx/>
              <a:buChar char="-"/>
            </a:pPr>
            <a:r>
              <a:rPr lang="en-US" dirty="0" err="1" smtClean="0"/>
              <a:t>Sturderier</a:t>
            </a:r>
            <a:r>
              <a:rPr lang="en-US" dirty="0" smtClean="0"/>
              <a:t> faith</a:t>
            </a:r>
          </a:p>
          <a:p>
            <a:pPr marL="342900" indent="-342900">
              <a:buFontTx/>
              <a:buChar char="-"/>
            </a:pPr>
            <a:r>
              <a:rPr lang="en-US" baseline="0" dirty="0" smtClean="0"/>
              <a:t>Expectation matters - </a:t>
            </a:r>
          </a:p>
        </p:txBody>
      </p:sp>
    </p:spTree>
    <p:extLst>
      <p:ext uri="{BB962C8B-B14F-4D97-AF65-F5344CB8AC3E}">
        <p14:creationId xmlns:p14="http://schemas.microsoft.com/office/powerpoint/2010/main" val="480683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baseline="0" dirty="0" smtClean="0"/>
              <a:t> Relationally rich learning (Content </a:t>
            </a:r>
            <a:r>
              <a:rPr lang="en-US" i="1" baseline="0" dirty="0" smtClean="0"/>
              <a:t>in the midst of </a:t>
            </a:r>
            <a:r>
              <a:rPr lang="en-US" baseline="0" dirty="0" smtClean="0"/>
              <a:t>community.)</a:t>
            </a:r>
          </a:p>
          <a:p>
            <a:pPr marL="342900" indent="-342900">
              <a:buFontTx/>
              <a:buChar char="-"/>
            </a:pPr>
            <a:r>
              <a:rPr lang="en-US" baseline="0" dirty="0" smtClean="0"/>
              <a:t>Honors questions and curiosity of young people – lets the world be an integral part of the curriculum.</a:t>
            </a:r>
          </a:p>
          <a:p>
            <a:pPr marL="342900" indent="-342900">
              <a:buFontTx/>
              <a:buChar char="-"/>
            </a:pPr>
            <a:r>
              <a:rPr lang="en-US" baseline="0" dirty="0" smtClean="0"/>
              <a:t>Sees the agency of young people (in learning, caring, serving, worshipping, leading) Draws out the gifts of young people. Formally and informally.</a:t>
            </a:r>
          </a:p>
          <a:p>
            <a:pPr marL="342900" indent="-342900">
              <a:buFontTx/>
              <a:buChar char="-"/>
            </a:pPr>
            <a:r>
              <a:rPr lang="en-US" baseline="0" dirty="0" smtClean="0"/>
              <a:t>Integrating multiple pedagogical strategies – intentionally designed (time separate, regular time, time away, time in the world, time with the congregation) parts and whole. </a:t>
            </a:r>
          </a:p>
          <a:p>
            <a:pPr marL="342900" indent="-342900">
              <a:buFontTx/>
              <a:buChar char="-"/>
            </a:pPr>
            <a:r>
              <a:rPr lang="en-US" baseline="0" dirty="0" smtClean="0"/>
              <a:t>Intergeneration opportunities. – this points to the congregation deepening and widening their faith formation as well.</a:t>
            </a:r>
          </a:p>
          <a:p>
            <a:pPr marL="342900" indent="-342900">
              <a:buFontTx/>
              <a:buChar char="-"/>
            </a:pPr>
            <a:r>
              <a:rPr lang="en-US" baseline="0" dirty="0" smtClean="0"/>
              <a:t>Expectations – of students, community, and God it be part of this transformative work.</a:t>
            </a:r>
          </a:p>
          <a:p>
            <a:pPr marL="342900" indent="-342900">
              <a:buFontTx/>
              <a:buChar char="-"/>
            </a:pPr>
            <a:r>
              <a:rPr lang="en-US" baseline="0" dirty="0" smtClean="0"/>
              <a:t>Why? Wider cultural shifts in expectations about teaching and learning. Democratization of learning.</a:t>
            </a:r>
          </a:p>
        </p:txBody>
      </p:sp>
    </p:spTree>
    <p:extLst>
      <p:ext uri="{BB962C8B-B14F-4D97-AF65-F5344CB8AC3E}">
        <p14:creationId xmlns:p14="http://schemas.microsoft.com/office/powerpoint/2010/main" val="2929814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Multi-faceted with many teachers addressing many learning styles</a:t>
            </a:r>
          </a:p>
          <a:p>
            <a:r>
              <a:rPr lang="en-US" baseline="0" dirty="0" smtClean="0"/>
              <a:t>Address the whole person – life-wide piece</a:t>
            </a:r>
          </a:p>
        </p:txBody>
      </p:sp>
    </p:spTree>
    <p:extLst>
      <p:ext uri="{BB962C8B-B14F-4D97-AF65-F5344CB8AC3E}">
        <p14:creationId xmlns:p14="http://schemas.microsoft.com/office/powerpoint/2010/main" val="2929814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CONTEXT</a:t>
            </a:r>
            <a:r>
              <a:rPr lang="en-US" baseline="0" dirty="0" smtClean="0"/>
              <a:t> – American religious landscape has changed forever. Post-denominational world. Confirmation in our 5 denominations must be relevant and local. </a:t>
            </a:r>
          </a:p>
          <a:p>
            <a:r>
              <a:rPr lang="en-US" dirty="0" smtClean="0"/>
              <a:t>Confirmation is not “the pastor’s” job (one person),</a:t>
            </a:r>
            <a:r>
              <a:rPr lang="en-US" baseline="0" dirty="0" smtClean="0"/>
              <a:t> not a “have to” ministry. Connected to a deeper commitment to faith formation and lifelong discipleship, confirmation is ONE PIECE of a larger puzzle.</a:t>
            </a:r>
          </a:p>
          <a:p>
            <a:endParaRPr lang="en-US" baseline="0" dirty="0" smtClean="0"/>
          </a:p>
          <a:p>
            <a:r>
              <a:rPr lang="en-US" baseline="0" dirty="0" smtClean="0"/>
              <a:t>Healthiest congregations ministry reflect the character and dynamism of their context and community. It is not about size, but about relationships, wider ownership of ministry, and understanding of the shifting understanding of the role of church and everyday life.</a:t>
            </a:r>
          </a:p>
          <a:p>
            <a:endParaRPr lang="en-US" baseline="0" dirty="0" smtClean="0"/>
          </a:p>
          <a:p>
            <a:r>
              <a:rPr lang="en-US" baseline="0" dirty="0" smtClean="0"/>
              <a:t>Two stories:</a:t>
            </a:r>
          </a:p>
          <a:p>
            <a:r>
              <a:rPr lang="en-US" baseline="0" dirty="0" smtClean="0"/>
              <a:t>Lisa - St, John’s</a:t>
            </a:r>
          </a:p>
          <a:p>
            <a:r>
              <a:rPr lang="en-US" baseline="0" dirty="0" smtClean="0"/>
              <a:t>Terri – Trinity (problem and made it useful)</a:t>
            </a:r>
          </a:p>
          <a:p>
            <a:endParaRPr lang="en-US" dirty="0"/>
          </a:p>
        </p:txBody>
      </p:sp>
    </p:spTree>
    <p:extLst>
      <p:ext uri="{BB962C8B-B14F-4D97-AF65-F5344CB8AC3E}">
        <p14:creationId xmlns:p14="http://schemas.microsoft.com/office/powerpoint/2010/main" val="35639666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63966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84651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80752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6941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22047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600"/>
            </a:lvl1pPr>
            <a:lvl2pPr marL="0" indent="0" algn="ctr">
              <a:spcBef>
                <a:spcPts val="0"/>
              </a:spcBef>
              <a:buSzTx/>
              <a:buNone/>
              <a:defRPr sz="3600"/>
            </a:lvl2pPr>
            <a:lvl3pPr marL="0" indent="0" algn="ctr">
              <a:spcBef>
                <a:spcPts val="0"/>
              </a:spcBef>
              <a:buSzTx/>
              <a:buNone/>
              <a:defRPr sz="3600"/>
            </a:lvl3pPr>
            <a:lvl4pPr marL="0" indent="0" algn="ctr">
              <a:spcBef>
                <a:spcPts val="0"/>
              </a:spcBef>
              <a:buSzTx/>
              <a:buNone/>
              <a:defRPr sz="3600"/>
            </a:lvl4pPr>
            <a:lvl5pPr marL="0" indent="0" algn="ctr">
              <a:spcBef>
                <a:spcPts val="0"/>
              </a:spcBef>
              <a:buSzTx/>
              <a:buNone/>
              <a:defRPr sz="36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Title Text</a:t>
            </a:r>
          </a:p>
        </p:txBody>
      </p:sp>
      <p:sp>
        <p:nvSpPr>
          <p:cNvPr id="21" name="Shape 21"/>
          <p:cNvSpPr>
            <a:spLocks noGrp="1"/>
          </p:cNvSpPr>
          <p:nvPr>
            <p:ph type="body" idx="1"/>
          </p:nvPr>
        </p:nvSpPr>
        <p:spPr>
          <a:xfrm>
            <a:off x="1270000" y="2768600"/>
            <a:ext cx="10464800" cy="5715000"/>
          </a:xfrm>
          <a:prstGeom prst="rect">
            <a:avLst/>
          </a:prstGeom>
        </p:spPr>
        <p:txBody>
          <a:bodyPr/>
          <a:lstStyle>
            <a:lvl1pPr>
              <a:spcBef>
                <a:spcPts val="2400"/>
              </a:spcBef>
            </a:lvl1pPr>
            <a:lvl2pPr>
              <a:spcBef>
                <a:spcPts val="2400"/>
              </a:spcBef>
            </a:lvl2pPr>
            <a:lvl3pPr>
              <a:spcBef>
                <a:spcPts val="2400"/>
              </a:spcBef>
            </a:lvl3pPr>
            <a:lvl4pPr>
              <a:spcBef>
                <a:spcPts val="2400"/>
              </a:spcBef>
            </a:lvl4pPr>
            <a:lvl5pPr>
              <a:spcBef>
                <a:spcPts val="2400"/>
              </a:spcBef>
            </a:lvl5p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 2 Column">
    <p:spTree>
      <p:nvGrpSpPr>
        <p:cNvPr id="1" name=""/>
        <p:cNvGrpSpPr/>
        <p:nvPr/>
      </p:nvGrpSpPr>
      <p:grpSpPr>
        <a:xfrm>
          <a:off x="0" y="0"/>
          <a:ext cx="0" cy="0"/>
          <a:chOff x="0" y="0"/>
          <a:chExt cx="0" cy="0"/>
        </a:xfrm>
      </p:grpSpPr>
      <p:sp>
        <p:nvSpPr>
          <p:cNvPr id="29" name="Shape 29"/>
          <p:cNvSpPr>
            <a:spLocks noGrp="1"/>
          </p:cNvSpPr>
          <p:nvPr>
            <p:ph type="title"/>
          </p:nvPr>
        </p:nvSpPr>
        <p:spPr>
          <a:prstGeom prst="rect">
            <a:avLst/>
          </a:prstGeom>
        </p:spPr>
        <p:txBody>
          <a:bodyPr/>
          <a:lstStyle/>
          <a:p>
            <a:r>
              <a:t>Title Text</a:t>
            </a:r>
          </a:p>
        </p:txBody>
      </p:sp>
      <p:sp>
        <p:nvSpPr>
          <p:cNvPr id="30" name="Shape 30"/>
          <p:cNvSpPr>
            <a:spLocks noGrp="1"/>
          </p:cNvSpPr>
          <p:nvPr>
            <p:ph type="body" idx="1"/>
          </p:nvPr>
        </p:nvSpPr>
        <p:spPr>
          <a:xfrm>
            <a:off x="1270000" y="2768600"/>
            <a:ext cx="10464800" cy="5715000"/>
          </a:xfrm>
          <a:prstGeom prst="rect">
            <a:avLst/>
          </a:prstGeom>
        </p:spPr>
        <p:txBody>
          <a:bodyPr numCol="2" spcCol="523240" anchor="t"/>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r>
              <a:t>Body Level One</a:t>
            </a:r>
          </a:p>
          <a:p>
            <a:pPr lvl="1"/>
            <a:r>
              <a:t>Body Level Two</a:t>
            </a:r>
          </a:p>
          <a:p>
            <a:pPr lvl="2"/>
            <a:r>
              <a:t>Body Level Three</a:t>
            </a:r>
          </a:p>
          <a:p>
            <a:pPr lvl="3"/>
            <a:r>
              <a:t>Body Level Four</a:t>
            </a:r>
          </a:p>
          <a:p>
            <a:pPr lvl="4"/>
            <a:r>
              <a:t>Body Level Five</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38" name="Shape 38"/>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9" name="Shape 3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6" name="Shape 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3" name="Shape 53"/>
          <p:cNvSpPr>
            <a:spLocks noGrp="1"/>
          </p:cNvSpPr>
          <p:nvPr>
            <p:ph type="title"/>
          </p:nvPr>
        </p:nvSpPr>
        <p:spPr>
          <a:prstGeom prst="rect">
            <a:avLst/>
          </a:prstGeom>
        </p:spPr>
        <p:txBody>
          <a:bodyPr/>
          <a:lstStyle/>
          <a:p>
            <a:r>
              <a:t>Title Text</a:t>
            </a:r>
          </a:p>
        </p:txBody>
      </p:sp>
      <p:sp>
        <p:nvSpPr>
          <p:cNvPr id="54" name="Shape 5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61" name="Shape 61"/>
          <p:cNvSpPr>
            <a:spLocks noGrp="1"/>
          </p:cNvSpPr>
          <p:nvPr>
            <p:ph type="title"/>
          </p:nvPr>
        </p:nvSpPr>
        <p:spPr>
          <a:xfrm>
            <a:off x="1270000" y="2971800"/>
            <a:ext cx="10464800" cy="3810000"/>
          </a:xfrm>
          <a:prstGeom prst="rect">
            <a:avLst/>
          </a:prstGeom>
        </p:spPr>
        <p:txBody>
          <a:bodyPr/>
          <a:lstStyle/>
          <a:p>
            <a:r>
              <a:t>Title Text</a:t>
            </a:r>
          </a:p>
        </p:txBody>
      </p:sp>
      <p:sp>
        <p:nvSpPr>
          <p:cNvPr id="62" name="Shape 6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69" name="Shape 69"/>
          <p:cNvSpPr>
            <a:spLocks noGrp="1"/>
          </p:cNvSpPr>
          <p:nvPr>
            <p:ph type="pic" sz="half" idx="13"/>
          </p:nvPr>
        </p:nvSpPr>
        <p:spPr>
          <a:xfrm>
            <a:off x="2438400" y="1638300"/>
            <a:ext cx="8128000" cy="4559300"/>
          </a:xfrm>
          <a:prstGeom prst="rect">
            <a:avLst/>
          </a:prstGeom>
        </p:spPr>
        <p:txBody>
          <a:bodyPr lIns="91439" tIns="45719" rIns="91439" bIns="45719" anchor="t"/>
          <a:lstStyle/>
          <a:p>
            <a:endParaRPr/>
          </a:p>
        </p:txBody>
      </p:sp>
      <p:sp>
        <p:nvSpPr>
          <p:cNvPr id="70" name="Shape 70"/>
          <p:cNvSpPr>
            <a:spLocks noGrp="1"/>
          </p:cNvSpPr>
          <p:nvPr>
            <p:ph type="title"/>
          </p:nvPr>
        </p:nvSpPr>
        <p:spPr>
          <a:xfrm>
            <a:off x="1270000" y="7366000"/>
            <a:ext cx="10464800" cy="1701800"/>
          </a:xfrm>
          <a:prstGeom prst="rect">
            <a:avLst/>
          </a:prstGeom>
        </p:spPr>
        <p:txBody>
          <a:bodyPr/>
          <a:lstStyle/>
          <a:p>
            <a:r>
              <a:t>Title Text</a:t>
            </a:r>
          </a:p>
        </p:txBody>
      </p:sp>
      <p:sp>
        <p:nvSpPr>
          <p:cNvPr id="71" name="Shape 7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Horizontal Reflection">
    <p:spTree>
      <p:nvGrpSpPr>
        <p:cNvPr id="1" name=""/>
        <p:cNvGrpSpPr/>
        <p:nvPr/>
      </p:nvGrpSpPr>
      <p:grpSpPr>
        <a:xfrm>
          <a:off x="0" y="0"/>
          <a:ext cx="0" cy="0"/>
          <a:chOff x="0" y="0"/>
          <a:chExt cx="0" cy="0"/>
        </a:xfrm>
      </p:grpSpPr>
      <p:sp>
        <p:nvSpPr>
          <p:cNvPr id="78" name="Shape 78"/>
          <p:cNvSpPr>
            <a:spLocks noGrp="1"/>
          </p:cNvSpPr>
          <p:nvPr>
            <p:ph type="pic" sz="half" idx="13"/>
          </p:nvPr>
        </p:nvSpPr>
        <p:spPr>
          <a:xfrm>
            <a:off x="2438400" y="1638300"/>
            <a:ext cx="8128000" cy="4559300"/>
          </a:xfrm>
          <a:prstGeom prst="rect">
            <a:avLst/>
          </a:prstGeom>
          <a:ln w="25400"/>
          <a:effectLst>
            <a:reflection stA="50000" endPos="40000" dir="5400000" sy="-100000" algn="bl" rotWithShape="0"/>
          </a:effectLst>
        </p:spPr>
        <p:txBody>
          <a:bodyPr lIns="91439" tIns="45719" rIns="91439" bIns="45719" anchor="t"/>
          <a:lstStyle/>
          <a:p>
            <a:endParaRPr/>
          </a:p>
        </p:txBody>
      </p:sp>
      <p:sp>
        <p:nvSpPr>
          <p:cNvPr id="79" name="Shape 79"/>
          <p:cNvSpPr>
            <a:spLocks noGrp="1"/>
          </p:cNvSpPr>
          <p:nvPr>
            <p:ph type="title"/>
          </p:nvPr>
        </p:nvSpPr>
        <p:spPr>
          <a:xfrm>
            <a:off x="1270000" y="7366000"/>
            <a:ext cx="10464800" cy="1701800"/>
          </a:xfrm>
          <a:prstGeom prst="rect">
            <a:avLst/>
          </a:prstGeom>
        </p:spPr>
        <p:txBody>
          <a:bodyPr/>
          <a:lstStyle/>
          <a:p>
            <a:r>
              <a:t>Title Text</a:t>
            </a:r>
          </a:p>
        </p:txBody>
      </p:sp>
      <p:sp>
        <p:nvSpPr>
          <p:cNvPr id="80" name="Shape 8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87" name="Shape 87"/>
          <p:cNvSpPr>
            <a:spLocks noGrp="1"/>
          </p:cNvSpPr>
          <p:nvPr>
            <p:ph type="pic" sz="quarter" idx="13"/>
          </p:nvPr>
        </p:nvSpPr>
        <p:spPr>
          <a:xfrm>
            <a:off x="7124700" y="1968500"/>
            <a:ext cx="4216400" cy="5626100"/>
          </a:xfrm>
          <a:prstGeom prst="rect">
            <a:avLst/>
          </a:prstGeom>
        </p:spPr>
        <p:txBody>
          <a:bodyPr lIns="91439" tIns="45719" rIns="91439" bIns="45719" anchor="t"/>
          <a:lstStyle/>
          <a:p>
            <a:endParaRPr/>
          </a:p>
        </p:txBody>
      </p:sp>
      <p:sp>
        <p:nvSpPr>
          <p:cNvPr id="88" name="Shape 88"/>
          <p:cNvSpPr>
            <a:spLocks noGrp="1"/>
          </p:cNvSpPr>
          <p:nvPr>
            <p:ph type="title"/>
          </p:nvPr>
        </p:nvSpPr>
        <p:spPr>
          <a:xfrm>
            <a:off x="635000" y="1409700"/>
            <a:ext cx="5867400" cy="3302000"/>
          </a:xfrm>
          <a:prstGeom prst="rect">
            <a:avLst/>
          </a:prstGeom>
        </p:spPr>
        <p:txBody>
          <a:bodyPr anchor="b"/>
          <a:lstStyle>
            <a:lvl1pPr>
              <a:defRPr sz="7000"/>
            </a:lvl1pPr>
          </a:lstStyle>
          <a:p>
            <a:r>
              <a:t>Title Text</a:t>
            </a:r>
          </a:p>
        </p:txBody>
      </p:sp>
      <p:sp>
        <p:nvSpPr>
          <p:cNvPr id="89" name="Shape 89"/>
          <p:cNvSpPr>
            <a:spLocks noGrp="1"/>
          </p:cNvSpPr>
          <p:nvPr>
            <p:ph type="body" sz="quarter" idx="1"/>
          </p:nvPr>
        </p:nvSpPr>
        <p:spPr>
          <a:xfrm>
            <a:off x="635000" y="4787900"/>
            <a:ext cx="5867400" cy="3302000"/>
          </a:xfrm>
          <a:prstGeom prst="rect">
            <a:avLst/>
          </a:prstGeom>
        </p:spPr>
        <p:txBody>
          <a:bodyPr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r>
              <a:t>Body Level One</a:t>
            </a:r>
          </a:p>
          <a:p>
            <a:pPr lvl="1"/>
            <a:r>
              <a:t>Body Level Two</a:t>
            </a:r>
          </a:p>
          <a:p>
            <a:pPr lvl="2"/>
            <a:r>
              <a:t>Body Level Three</a:t>
            </a:r>
          </a:p>
          <a:p>
            <a:pPr lvl="3"/>
            <a:r>
              <a:t>Body Level Four</a:t>
            </a:r>
          </a:p>
          <a:p>
            <a:pPr lvl="4"/>
            <a:r>
              <a:t>Body Level Five</a:t>
            </a:r>
          </a:p>
        </p:txBody>
      </p:sp>
      <p:sp>
        <p:nvSpPr>
          <p:cNvPr id="90" name="Shape 9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Vertical Reflection">
    <p:spTree>
      <p:nvGrpSpPr>
        <p:cNvPr id="1" name=""/>
        <p:cNvGrpSpPr/>
        <p:nvPr/>
      </p:nvGrpSpPr>
      <p:grpSpPr>
        <a:xfrm>
          <a:off x="0" y="0"/>
          <a:ext cx="0" cy="0"/>
          <a:chOff x="0" y="0"/>
          <a:chExt cx="0" cy="0"/>
        </a:xfrm>
      </p:grpSpPr>
      <p:sp>
        <p:nvSpPr>
          <p:cNvPr id="97" name="Shape 97"/>
          <p:cNvSpPr>
            <a:spLocks noGrp="1"/>
          </p:cNvSpPr>
          <p:nvPr>
            <p:ph type="pic" sz="quarter" idx="13"/>
          </p:nvPr>
        </p:nvSpPr>
        <p:spPr>
          <a:xfrm>
            <a:off x="7124700" y="1968500"/>
            <a:ext cx="4216400" cy="5626100"/>
          </a:xfrm>
          <a:prstGeom prst="rect">
            <a:avLst/>
          </a:prstGeom>
          <a:ln w="25400"/>
          <a:effectLst>
            <a:reflection stA="50000" endPos="40000" dir="5400000" sy="-100000" algn="bl" rotWithShape="0"/>
          </a:effectLst>
        </p:spPr>
        <p:txBody>
          <a:bodyPr lIns="91439" tIns="45719" rIns="91439" bIns="45719" anchor="t"/>
          <a:lstStyle/>
          <a:p>
            <a:endParaRPr/>
          </a:p>
        </p:txBody>
      </p:sp>
      <p:sp>
        <p:nvSpPr>
          <p:cNvPr id="98" name="Shape 98"/>
          <p:cNvSpPr>
            <a:spLocks noGrp="1"/>
          </p:cNvSpPr>
          <p:nvPr>
            <p:ph type="title"/>
          </p:nvPr>
        </p:nvSpPr>
        <p:spPr>
          <a:xfrm>
            <a:off x="635000" y="1409700"/>
            <a:ext cx="5867400" cy="3302000"/>
          </a:xfrm>
          <a:prstGeom prst="rect">
            <a:avLst/>
          </a:prstGeom>
        </p:spPr>
        <p:txBody>
          <a:bodyPr anchor="b"/>
          <a:lstStyle>
            <a:lvl1pPr>
              <a:defRPr sz="7000"/>
            </a:lvl1pPr>
          </a:lstStyle>
          <a:p>
            <a:r>
              <a:t>Title Text</a:t>
            </a:r>
          </a:p>
        </p:txBody>
      </p:sp>
      <p:sp>
        <p:nvSpPr>
          <p:cNvPr id="99" name="Shape 99"/>
          <p:cNvSpPr>
            <a:spLocks noGrp="1"/>
          </p:cNvSpPr>
          <p:nvPr>
            <p:ph type="body" sz="quarter" idx="1"/>
          </p:nvPr>
        </p:nvSpPr>
        <p:spPr>
          <a:xfrm>
            <a:off x="635000" y="4787900"/>
            <a:ext cx="5867400" cy="3302000"/>
          </a:xfrm>
          <a:prstGeom prst="rect">
            <a:avLst/>
          </a:prstGeom>
        </p:spPr>
        <p:txBody>
          <a:bodyPr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r>
              <a:t>Body Level One</a:t>
            </a:r>
          </a:p>
          <a:p>
            <a:pPr lvl="1"/>
            <a:r>
              <a:t>Body Level Two</a:t>
            </a:r>
          </a:p>
          <a:p>
            <a:pPr lvl="2"/>
            <a:r>
              <a:t>Body Level Three</a:t>
            </a:r>
          </a:p>
          <a:p>
            <a:pPr lvl="3"/>
            <a:r>
              <a:t>Body Level Four</a:t>
            </a:r>
          </a:p>
          <a:p>
            <a:pPr lvl="4"/>
            <a:r>
              <a:t>Body Level Five</a:t>
            </a:r>
          </a:p>
        </p:txBody>
      </p:sp>
      <p:sp>
        <p:nvSpPr>
          <p:cNvPr id="100" name="Shape 10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107" name="Shape 107"/>
          <p:cNvSpPr>
            <a:spLocks noGrp="1"/>
          </p:cNvSpPr>
          <p:nvPr>
            <p:ph type="pic" sz="quarter" idx="13"/>
          </p:nvPr>
        </p:nvSpPr>
        <p:spPr>
          <a:xfrm>
            <a:off x="7175500" y="2882900"/>
            <a:ext cx="4102100" cy="5473700"/>
          </a:xfrm>
          <a:prstGeom prst="rect">
            <a:avLst/>
          </a:prstGeom>
        </p:spPr>
        <p:txBody>
          <a:bodyPr lIns="91439" tIns="45719" rIns="91439" bIns="45719" anchor="t"/>
          <a:lstStyle/>
          <a:p>
            <a:endParaRPr/>
          </a:p>
        </p:txBody>
      </p:sp>
      <p:sp>
        <p:nvSpPr>
          <p:cNvPr id="108" name="Shape 108"/>
          <p:cNvSpPr>
            <a:spLocks noGrp="1"/>
          </p:cNvSpPr>
          <p:nvPr>
            <p:ph type="title"/>
          </p:nvPr>
        </p:nvSpPr>
        <p:spPr>
          <a:prstGeom prst="rect">
            <a:avLst/>
          </a:prstGeom>
        </p:spPr>
        <p:txBody>
          <a:bodyPr/>
          <a:lstStyle/>
          <a:p>
            <a:r>
              <a:t>Title Text</a:t>
            </a:r>
          </a:p>
        </p:txBody>
      </p:sp>
      <p:sp>
        <p:nvSpPr>
          <p:cNvPr id="109" name="Shape 109"/>
          <p:cNvSpPr>
            <a:spLocks noGrp="1"/>
          </p:cNvSpPr>
          <p:nvPr>
            <p:ph type="body" sz="half"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r>
              <a:t>Body Level One</a:t>
            </a:r>
          </a:p>
          <a:p>
            <a:pPr lvl="1"/>
            <a:r>
              <a:t>Body Level Two</a:t>
            </a:r>
          </a:p>
          <a:p>
            <a:pPr lvl="2"/>
            <a:r>
              <a:t>Body Level Three</a:t>
            </a:r>
          </a:p>
          <a:p>
            <a:pPr lvl="3"/>
            <a:r>
              <a:t>Body Level Four</a:t>
            </a:r>
          </a:p>
          <a:p>
            <a:pPr lvl="4"/>
            <a:r>
              <a:t>Body Level Five</a:t>
            </a:r>
          </a:p>
        </p:txBody>
      </p:sp>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 Left">
    <p:spTree>
      <p:nvGrpSpPr>
        <p:cNvPr id="1" name=""/>
        <p:cNvGrpSpPr/>
        <p:nvPr/>
      </p:nvGrpSpPr>
      <p:grpSpPr>
        <a:xfrm>
          <a:off x="0" y="0"/>
          <a:ext cx="0" cy="0"/>
          <a:chOff x="0" y="0"/>
          <a:chExt cx="0" cy="0"/>
        </a:xfrm>
      </p:grpSpPr>
      <p:sp>
        <p:nvSpPr>
          <p:cNvPr id="117" name="Shape 117"/>
          <p:cNvSpPr>
            <a:spLocks noGrp="1"/>
          </p:cNvSpPr>
          <p:nvPr>
            <p:ph type="title"/>
          </p:nvPr>
        </p:nvSpPr>
        <p:spPr>
          <a:prstGeom prst="rect">
            <a:avLst/>
          </a:prstGeom>
        </p:spPr>
        <p:txBody>
          <a:bodyPr/>
          <a:lstStyle/>
          <a:p>
            <a:r>
              <a:t>Title Text</a:t>
            </a:r>
          </a:p>
        </p:txBody>
      </p:sp>
      <p:sp>
        <p:nvSpPr>
          <p:cNvPr id="118" name="Shape 118"/>
          <p:cNvSpPr>
            <a:spLocks noGrp="1"/>
          </p:cNvSpPr>
          <p:nvPr>
            <p:ph type="body" sz="half"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r>
              <a:t>Body Level One</a:t>
            </a:r>
          </a:p>
          <a:p>
            <a:pPr lvl="1"/>
            <a:r>
              <a:t>Body Level Two</a:t>
            </a:r>
          </a:p>
          <a:p>
            <a:pPr lvl="2"/>
            <a:r>
              <a:t>Body Level Three</a:t>
            </a:r>
          </a:p>
          <a:p>
            <a:pPr lvl="3"/>
            <a:r>
              <a:t>Body Level Four</a:t>
            </a:r>
          </a:p>
          <a:p>
            <a:pPr lvl="4"/>
            <a:r>
              <a:t>Body Level Five</a:t>
            </a:r>
          </a:p>
        </p:txBody>
      </p:sp>
      <p:sp>
        <p:nvSpPr>
          <p:cNvPr id="119" name="Shape 11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 Right">
    <p:spTree>
      <p:nvGrpSpPr>
        <p:cNvPr id="1" name=""/>
        <p:cNvGrpSpPr/>
        <p:nvPr/>
      </p:nvGrpSpPr>
      <p:grpSpPr>
        <a:xfrm>
          <a:off x="0" y="0"/>
          <a:ext cx="0" cy="0"/>
          <a:chOff x="0" y="0"/>
          <a:chExt cx="0" cy="0"/>
        </a:xfrm>
      </p:grpSpPr>
      <p:sp>
        <p:nvSpPr>
          <p:cNvPr id="126" name="Shape 126"/>
          <p:cNvSpPr>
            <a:spLocks noGrp="1"/>
          </p:cNvSpPr>
          <p:nvPr>
            <p:ph type="title"/>
          </p:nvPr>
        </p:nvSpPr>
        <p:spPr>
          <a:prstGeom prst="rect">
            <a:avLst/>
          </a:prstGeom>
        </p:spPr>
        <p:txBody>
          <a:bodyPr/>
          <a:lstStyle/>
          <a:p>
            <a:r>
              <a:t>Title Text</a:t>
            </a:r>
          </a:p>
        </p:txBody>
      </p:sp>
      <p:sp>
        <p:nvSpPr>
          <p:cNvPr id="127" name="Shape 127"/>
          <p:cNvSpPr>
            <a:spLocks noGrp="1"/>
          </p:cNvSpPr>
          <p:nvPr>
            <p:ph type="body" sz="quarter" idx="1"/>
          </p:nvPr>
        </p:nvSpPr>
        <p:spPr>
          <a:xfrm>
            <a:off x="7772400" y="2768600"/>
            <a:ext cx="39624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r>
              <a:t>Body Level One</a:t>
            </a:r>
          </a:p>
          <a:p>
            <a:pPr lvl="1"/>
            <a:r>
              <a:t>Body Level Two</a:t>
            </a:r>
          </a:p>
          <a:p>
            <a:pPr lvl="2"/>
            <a:r>
              <a:t>Body Level Three</a:t>
            </a:r>
          </a:p>
          <a:p>
            <a:pPr lvl="3"/>
            <a:r>
              <a:t>Body Level Four</a:t>
            </a:r>
          </a:p>
          <a:p>
            <a:pPr lvl="4"/>
            <a:r>
              <a:t>Body Level Five</a:t>
            </a:r>
          </a:p>
        </p:txBody>
      </p:sp>
      <p:sp>
        <p:nvSpPr>
          <p:cNvPr id="128" name="Shape 12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1270000" y="1270000"/>
            <a:ext cx="10464800" cy="7213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r>
              <a:t>Body Level One</a:t>
            </a:r>
          </a:p>
          <a:p>
            <a:pPr lvl="1"/>
            <a:r>
              <a:t>Body Level Two</a:t>
            </a:r>
          </a:p>
          <a:p>
            <a:pPr lvl="2"/>
            <a:r>
              <a:t>Body Level Three</a:t>
            </a:r>
          </a:p>
          <a:p>
            <a:pPr lvl="3"/>
            <a:r>
              <a:t>Body Level Four</a:t>
            </a:r>
          </a:p>
          <a:p>
            <a:pPr lvl="4"/>
            <a:r>
              <a:t>Body Level Five</a:t>
            </a:r>
          </a:p>
        </p:txBody>
      </p:sp>
      <p:sp>
        <p:nvSpPr>
          <p:cNvPr id="3" name="Shape 3"/>
          <p:cNvSpPr>
            <a:spLocks noGrp="1"/>
          </p:cNvSpPr>
          <p:nvPr>
            <p:ph type="title"/>
          </p:nvPr>
        </p:nvSpPr>
        <p:spPr>
          <a:xfrm>
            <a:off x="1270000" y="254000"/>
            <a:ext cx="10464800" cy="2438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r>
              <a:t>Title Text</a:t>
            </a:r>
          </a:p>
        </p:txBody>
      </p:sp>
      <p:sp>
        <p:nvSpPr>
          <p:cNvPr id="4" name="Shape 4"/>
          <p:cNvSpPr>
            <a:spLocks noGrp="1"/>
          </p:cNvSpPr>
          <p:nvPr>
            <p:ph type="sldNum" sz="quarter" idx="2"/>
          </p:nvPr>
        </p:nvSpPr>
        <p:spPr>
          <a:xfrm>
            <a:off x="6324600" y="9258300"/>
            <a:ext cx="342900" cy="3683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xmlns:p14="http://schemas.microsoft.com/office/powerpoint/2010/main" spd="med"/>
  <p:txStyles>
    <p:titleStyle>
      <a:lvl1pPr marL="0" marR="0" indent="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1pPr>
      <a:lvl2pPr marL="0" marR="0" indent="2286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2pPr>
      <a:lvl3pPr marL="0" marR="0" indent="4572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3pPr>
      <a:lvl4pPr marL="0" marR="0" indent="6858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4pPr>
      <a:lvl5pPr marL="0" marR="0" indent="9144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5pPr>
      <a:lvl6pPr marL="0" marR="0" indent="11430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6pPr>
      <a:lvl7pPr marL="0" marR="0" indent="13716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7pPr>
      <a:lvl8pPr marL="0" marR="0" indent="16002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8pPr>
      <a:lvl9pPr marL="0" marR="0" indent="18288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9pPr>
    </p:titleStyle>
    <p:bodyStyle>
      <a:lvl1pPr marL="8890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1pPr>
      <a:lvl2pPr marL="13335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2pPr>
      <a:lvl3pPr marL="17780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3pPr>
      <a:lvl4pPr marL="22225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4pPr>
      <a:lvl5pPr marL="26670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5pPr>
      <a:lvl6pPr marL="30226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6pPr>
      <a:lvl7pPr marL="33782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7pPr>
      <a:lvl8pPr marL="37338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8pPr>
      <a:lvl9pPr marL="40894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4.png"/><Relationship Id="rId5" Type="http://schemas.openxmlformats.org/officeDocument/2006/relationships/image" Target="../media/image3.jpeg"/><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5"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5"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5"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5"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5"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5" Type="http://schemas.openxmlformats.org/officeDocument/2006/relationships/image" Target="../media/image9.jp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5" Type="http://schemas.openxmlformats.org/officeDocument/2006/relationships/image" Target="../media/image9.jp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hyperlink" Target="http://www.theconfirmationproject.com" TargetMode="External"/><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ould-rethink-brand_419_43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1225" y="1081755"/>
            <a:ext cx="4517294" cy="4668230"/>
          </a:xfrm>
          <a:prstGeom prst="rect">
            <a:avLst/>
          </a:prstGeom>
        </p:spPr>
      </p:pic>
      <p:sp>
        <p:nvSpPr>
          <p:cNvPr id="137" name="Shape 137"/>
          <p:cNvSpPr>
            <a:spLocks noGrp="1"/>
          </p:cNvSpPr>
          <p:nvPr>
            <p:ph type="subTitle" sz="quarter" idx="1"/>
          </p:nvPr>
        </p:nvSpPr>
        <p:spPr>
          <a:xfrm>
            <a:off x="2977522" y="7125596"/>
            <a:ext cx="9051774" cy="1528592"/>
          </a:xfrm>
          <a:prstGeom prst="rect">
            <a:avLst/>
          </a:prstGeom>
        </p:spPr>
        <p:txBody>
          <a:bodyPr/>
          <a:lstStyle/>
          <a:p>
            <a:pPr algn="r"/>
            <a:r>
              <a:rPr lang="en-US" dirty="0" smtClean="0"/>
              <a:t>Terri Elton</a:t>
            </a:r>
            <a:endParaRPr lang="en-US" dirty="0"/>
          </a:p>
          <a:p>
            <a:pPr algn="r"/>
            <a:r>
              <a:rPr lang="en-US" dirty="0" smtClean="0"/>
              <a:t>Luther Seminary</a:t>
            </a:r>
            <a:endParaRPr dirty="0"/>
          </a:p>
        </p:txBody>
      </p:sp>
      <p:pic>
        <p:nvPicPr>
          <p:cNvPr id="138" name="CYLLF-LOGOgrayscale.jpg"/>
          <p:cNvPicPr>
            <a:picLocks noChangeAspect="1"/>
          </p:cNvPicPr>
          <p:nvPr/>
        </p:nvPicPr>
        <p:blipFill>
          <a:blip r:embed="rId4">
            <a:extLst/>
          </a:blip>
          <a:stretch>
            <a:fillRect/>
          </a:stretch>
        </p:blipFill>
        <p:spPr>
          <a:xfrm>
            <a:off x="6280170" y="657785"/>
            <a:ext cx="6165830" cy="1729816"/>
          </a:xfrm>
          <a:prstGeom prst="rect">
            <a:avLst/>
          </a:prstGeom>
          <a:ln w="12700">
            <a:miter lim="400000"/>
          </a:ln>
        </p:spPr>
      </p:pic>
      <p:pic>
        <p:nvPicPr>
          <p:cNvPr id="139" name="droppedImage.pdf"/>
          <p:cNvPicPr>
            <a:picLocks noChangeAspect="1"/>
          </p:cNvPicPr>
          <p:nvPr/>
        </p:nvPicPr>
        <p:blipFill>
          <a:blip r:embed="rId5">
            <a:extLst/>
          </a:blip>
          <a:stretch>
            <a:fillRect/>
          </a:stretch>
        </p:blipFill>
        <p:spPr>
          <a:xfrm>
            <a:off x="0" y="-3136900"/>
            <a:ext cx="2006600" cy="16916400"/>
          </a:xfrm>
          <a:prstGeom prst="rect">
            <a:avLst/>
          </a:prstGeom>
          <a:ln w="12700">
            <a:miter lim="400000"/>
          </a:ln>
        </p:spPr>
      </p:pic>
      <p:sp>
        <p:nvSpPr>
          <p:cNvPr id="2" name="TextBox 1"/>
          <p:cNvSpPr txBox="1"/>
          <p:nvPr/>
        </p:nvSpPr>
        <p:spPr>
          <a:xfrm>
            <a:off x="2006600" y="4080969"/>
            <a:ext cx="10998200" cy="27802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6000" b="1" dirty="0"/>
              <a:t> Re-Imagining Youth </a:t>
            </a:r>
            <a:r>
              <a:rPr lang="en-US" sz="6000" b="1" dirty="0" smtClean="0"/>
              <a:t>Confirmation:</a:t>
            </a:r>
          </a:p>
          <a:p>
            <a:r>
              <a:rPr kumimoji="0" lang="en-US" sz="5400" i="0" u="none" strike="noStrike" cap="none" spc="0" normalizeH="0" baseline="0" dirty="0" smtClean="0">
                <a:ln>
                  <a:noFill/>
                </a:ln>
                <a:solidFill>
                  <a:srgbClr val="000000"/>
                </a:solidFill>
                <a:effectLst/>
                <a:uFillTx/>
                <a:sym typeface="Gill Sans"/>
              </a:rPr>
              <a:t>Themes, Shifts, and Practices</a:t>
            </a:r>
            <a:endParaRPr kumimoji="0" lang="en-US" sz="5400" i="0" u="none" strike="noStrike" cap="none" spc="0" normalizeH="0" baseline="0" dirty="0">
              <a:ln>
                <a:noFill/>
              </a:ln>
              <a:solidFill>
                <a:srgbClr val="000000"/>
              </a:solidFill>
              <a:effectLst/>
              <a:uFillTx/>
              <a:sym typeface="Gill Sans"/>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p:cNvSpPr>
          <p:nvPr>
            <p:ph type="title"/>
          </p:nvPr>
        </p:nvSpPr>
        <p:spPr>
          <a:xfrm>
            <a:off x="2006600" y="0"/>
            <a:ext cx="10998200" cy="2328165"/>
          </a:xfrm>
          <a:prstGeom prst="rect">
            <a:avLst/>
          </a:prstGeom>
        </p:spPr>
        <p:txBody>
          <a:bodyPr/>
          <a:lstStyle/>
          <a:p>
            <a:r>
              <a:rPr lang="en-US" dirty="0" smtClean="0"/>
              <a:t>Our View Matters</a:t>
            </a:r>
            <a:endParaRPr dirty="0"/>
          </a:p>
        </p:txBody>
      </p:sp>
      <p:pic>
        <p:nvPicPr>
          <p:cNvPr id="152"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6"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sp>
        <p:nvSpPr>
          <p:cNvPr id="4" name="TextBox 3"/>
          <p:cNvSpPr txBox="1"/>
          <p:nvPr/>
        </p:nvSpPr>
        <p:spPr>
          <a:xfrm>
            <a:off x="2586850" y="3299361"/>
            <a:ext cx="9877063" cy="21339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4400" b="0" i="0" u="none" strike="noStrike" cap="none" spc="0" normalizeH="0" baseline="0" dirty="0" smtClean="0">
                <a:ln>
                  <a:noFill/>
                </a:ln>
                <a:solidFill>
                  <a:srgbClr val="000000"/>
                </a:solidFill>
                <a:effectLst/>
                <a:uFillTx/>
                <a:sym typeface="Gill Sans"/>
              </a:rPr>
              <a:t>Hope</a:t>
            </a:r>
            <a:r>
              <a:rPr kumimoji="0" lang="en-US" sz="4400" b="0" i="0" u="none" strike="noStrike" cap="none" spc="0" normalizeH="0" dirty="0" smtClean="0">
                <a:ln>
                  <a:noFill/>
                </a:ln>
                <a:solidFill>
                  <a:srgbClr val="000000"/>
                </a:solidFill>
                <a:effectLst/>
                <a:uFillTx/>
                <a:sym typeface="Gill Sans"/>
              </a:rPr>
              <a:t> or despair?</a:t>
            </a:r>
          </a:p>
          <a:p>
            <a:pPr marL="571500" marR="0" indent="-571500" algn="l" defTabSz="584200" rtl="0" fontAlgn="auto" latinLnBrk="0" hangingPunct="0">
              <a:lnSpc>
                <a:spcPct val="100000"/>
              </a:lnSpc>
              <a:spcBef>
                <a:spcPts val="0"/>
              </a:spcBef>
              <a:spcAft>
                <a:spcPts val="0"/>
              </a:spcAft>
              <a:buClrTx/>
              <a:buSzTx/>
              <a:buFont typeface="Arial"/>
              <a:buChar char="•"/>
              <a:tabLst/>
            </a:pPr>
            <a:r>
              <a:rPr lang="en-US" sz="4400" baseline="0" dirty="0" smtClean="0"/>
              <a:t>Opportunity</a:t>
            </a:r>
            <a:r>
              <a:rPr lang="en-US" sz="4400" dirty="0" smtClean="0"/>
              <a:t> or Chore?</a:t>
            </a:r>
          </a:p>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4400" b="0" i="0" u="none" strike="noStrike" cap="none" spc="0" normalizeH="0" baseline="0" dirty="0" smtClean="0">
                <a:ln>
                  <a:noFill/>
                </a:ln>
                <a:solidFill>
                  <a:srgbClr val="000000"/>
                </a:solidFill>
                <a:effectLst/>
                <a:uFillTx/>
                <a:sym typeface="Gill Sans"/>
              </a:rPr>
              <a:t>Place amidst</a:t>
            </a:r>
            <a:r>
              <a:rPr kumimoji="0" lang="en-US" sz="4400" b="0" i="0" u="none" strike="noStrike" cap="none" spc="0" normalizeH="0" dirty="0" smtClean="0">
                <a:ln>
                  <a:noFill/>
                </a:ln>
                <a:solidFill>
                  <a:srgbClr val="000000"/>
                </a:solidFill>
                <a:effectLst/>
                <a:uFillTx/>
                <a:sym typeface="Gill Sans"/>
              </a:rPr>
              <a:t> a larger ecology?</a:t>
            </a:r>
            <a:endParaRPr kumimoji="0" lang="en-US" sz="4400" b="0" i="0" u="none" strike="noStrike" cap="none" spc="0" normalizeH="0" baseline="0" dirty="0">
              <a:ln>
                <a:noFill/>
              </a:ln>
              <a:solidFill>
                <a:srgbClr val="000000"/>
              </a:solidFill>
              <a:effectLst/>
              <a:uFillTx/>
              <a:sym typeface="Gill Sans"/>
            </a:endParaRPr>
          </a:p>
        </p:txBody>
      </p:sp>
    </p:spTree>
    <p:extLst>
      <p:ext uri="{BB962C8B-B14F-4D97-AF65-F5344CB8AC3E}">
        <p14:creationId xmlns:p14="http://schemas.microsoft.com/office/powerpoint/2010/main" val="2674742939"/>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title"/>
          </p:nvPr>
        </p:nvSpPr>
        <p:spPr>
          <a:xfrm>
            <a:off x="1447800" y="254000"/>
            <a:ext cx="10464800" cy="2438400"/>
          </a:xfrm>
          <a:prstGeom prst="rect">
            <a:avLst/>
          </a:prstGeom>
        </p:spPr>
        <p:txBody>
          <a:bodyPr/>
          <a:lstStyle/>
          <a:p>
            <a:r>
              <a:t>Areas of Interest</a:t>
            </a:r>
          </a:p>
        </p:txBody>
      </p:sp>
      <p:sp>
        <p:nvSpPr>
          <p:cNvPr id="162" name="Shape 162"/>
          <p:cNvSpPr>
            <a:spLocks noGrp="1"/>
          </p:cNvSpPr>
          <p:nvPr>
            <p:ph type="body" idx="1"/>
          </p:nvPr>
        </p:nvSpPr>
        <p:spPr>
          <a:xfrm>
            <a:off x="1981200" y="2768600"/>
            <a:ext cx="10464800" cy="5715000"/>
          </a:xfrm>
          <a:prstGeom prst="rect">
            <a:avLst/>
          </a:prstGeom>
        </p:spPr>
        <p:txBody>
          <a:bodyPr anchor="t"/>
          <a:lstStyle/>
          <a:p>
            <a:pPr>
              <a:buSzPct val="44809"/>
              <a:buFont typeface="Zapf Dingbats"/>
              <a:buChar char="✴"/>
            </a:pPr>
            <a:r>
              <a:t>Interests and Questions of Youth</a:t>
            </a:r>
          </a:p>
          <a:p>
            <a:pPr>
              <a:buSzPct val="44809"/>
              <a:buFont typeface="Zapf Dingbats"/>
              <a:buChar char="✴"/>
            </a:pPr>
            <a:r>
              <a:t>Theological Pedagogies</a:t>
            </a:r>
          </a:p>
          <a:p>
            <a:pPr>
              <a:buSzPct val="44809"/>
              <a:buFont typeface="Zapf Dingbats"/>
              <a:buChar char="✴"/>
            </a:pPr>
            <a:r>
              <a:t>Creative Pedagogies</a:t>
            </a:r>
          </a:p>
          <a:p>
            <a:pPr>
              <a:buSzPct val="44809"/>
              <a:buFont typeface="Zapf Dingbats"/>
              <a:buChar char="✴"/>
            </a:pPr>
            <a:r>
              <a:t>Church is BORING!</a:t>
            </a:r>
          </a:p>
          <a:p>
            <a:pPr>
              <a:buSzPct val="44809"/>
              <a:buFont typeface="Zapf Dingbats"/>
              <a:buChar char="✴"/>
            </a:pPr>
            <a:r>
              <a:t>Ministerial (Dis)satisfaction</a:t>
            </a:r>
          </a:p>
        </p:txBody>
      </p:sp>
      <p:pic>
        <p:nvPicPr>
          <p:cNvPr id="163" name="droppedImage.pdf"/>
          <p:cNvPicPr>
            <a:picLocks noChangeAspect="1"/>
          </p:cNvPicPr>
          <p:nvPr/>
        </p:nvPicPr>
        <p:blipFill>
          <a:blip r:embed="rId2">
            <a:extLst/>
          </a:blip>
          <a:stretch>
            <a:fillRect/>
          </a:stretch>
        </p:blipFill>
        <p:spPr>
          <a:xfrm>
            <a:off x="0" y="-3136900"/>
            <a:ext cx="2006600" cy="16916400"/>
          </a:xfrm>
          <a:prstGeom prst="rect">
            <a:avLst/>
          </a:prstGeom>
          <a:ln w="12700">
            <a:miter lim="400000"/>
          </a:ln>
        </p:spPr>
      </p:pic>
    </p:spTree>
    <p:extLst>
      <p:ext uri="{BB962C8B-B14F-4D97-AF65-F5344CB8AC3E}">
        <p14:creationId xmlns:p14="http://schemas.microsoft.com/office/powerpoint/2010/main" val="1797642252"/>
      </p:ext>
    </p:extLst>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62">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6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16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16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16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16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build="p"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1447800" y="254000"/>
            <a:ext cx="10464800" cy="2438400"/>
          </a:xfrm>
          <a:prstGeom prst="rect">
            <a:avLst/>
          </a:prstGeom>
        </p:spPr>
        <p:txBody>
          <a:bodyPr/>
          <a:lstStyle/>
          <a:p>
            <a:r>
              <a:t>Areas of Interest</a:t>
            </a:r>
          </a:p>
        </p:txBody>
      </p:sp>
      <p:sp>
        <p:nvSpPr>
          <p:cNvPr id="166" name="Shape 166"/>
          <p:cNvSpPr>
            <a:spLocks noGrp="1"/>
          </p:cNvSpPr>
          <p:nvPr>
            <p:ph type="body" idx="1"/>
          </p:nvPr>
        </p:nvSpPr>
        <p:spPr>
          <a:xfrm>
            <a:off x="1981200" y="2768600"/>
            <a:ext cx="10464800" cy="5715000"/>
          </a:xfrm>
          <a:prstGeom prst="rect">
            <a:avLst/>
          </a:prstGeom>
        </p:spPr>
        <p:txBody>
          <a:bodyPr anchor="t"/>
          <a:lstStyle/>
          <a:p>
            <a:pPr>
              <a:buSzPct val="44809"/>
              <a:buFont typeface="Zapf Dingbats"/>
              <a:buChar char="✴"/>
            </a:pPr>
            <a:r>
              <a:t>Confirmation as an “Institution”</a:t>
            </a:r>
          </a:p>
          <a:p>
            <a:pPr>
              <a:buSzPct val="44809"/>
              <a:buFont typeface="Zapf Dingbats"/>
              <a:buChar char="✴"/>
            </a:pPr>
            <a:r>
              <a:t>Camp and Future Leaders, Mentoring</a:t>
            </a:r>
          </a:p>
          <a:p>
            <a:pPr>
              <a:buSzPct val="44809"/>
              <a:buFont typeface="Zapf Dingbats"/>
              <a:buChar char="✴"/>
            </a:pPr>
            <a:r>
              <a:t>Big Party, Big Presents</a:t>
            </a:r>
          </a:p>
          <a:p>
            <a:pPr>
              <a:buSzPct val="44809"/>
              <a:buFont typeface="Zapf Dingbats"/>
              <a:buChar char="✴"/>
            </a:pPr>
            <a:r>
              <a:t>Confirmation in Ecology of Youth Ministry</a:t>
            </a:r>
          </a:p>
          <a:p>
            <a:pPr>
              <a:buSzPct val="44809"/>
              <a:buFont typeface="Zapf Dingbats"/>
              <a:buChar char="✴"/>
            </a:pPr>
            <a:r>
              <a:t>Making disciples of Jesus Christ</a:t>
            </a:r>
          </a:p>
          <a:p>
            <a:pPr>
              <a:buSzPct val="44809"/>
              <a:buFont typeface="Zapf Dingbats"/>
              <a:buChar char="✴"/>
              <a:defRPr i="1"/>
            </a:pPr>
            <a:r>
              <a:t>Intensification</a:t>
            </a:r>
            <a:r>
              <a:rPr i="0"/>
              <a:t> and </a:t>
            </a:r>
            <a:r>
              <a:t>Integration</a:t>
            </a:r>
          </a:p>
        </p:txBody>
      </p:sp>
      <p:pic>
        <p:nvPicPr>
          <p:cNvPr id="167" name="droppedImage.pdf"/>
          <p:cNvPicPr>
            <a:picLocks noChangeAspect="1"/>
          </p:cNvPicPr>
          <p:nvPr/>
        </p:nvPicPr>
        <p:blipFill>
          <a:blip r:embed="rId2">
            <a:extLst/>
          </a:blip>
          <a:stretch>
            <a:fillRect/>
          </a:stretch>
        </p:blipFill>
        <p:spPr>
          <a:xfrm>
            <a:off x="0" y="-3136900"/>
            <a:ext cx="2006600" cy="16916400"/>
          </a:xfrm>
          <a:prstGeom prst="rect">
            <a:avLst/>
          </a:prstGeom>
          <a:ln w="12700">
            <a:miter lim="400000"/>
          </a:ln>
        </p:spPr>
      </p:pic>
    </p:spTree>
    <p:extLst>
      <p:ext uri="{BB962C8B-B14F-4D97-AF65-F5344CB8AC3E}">
        <p14:creationId xmlns:p14="http://schemas.microsoft.com/office/powerpoint/2010/main" val="1819920741"/>
      </p:ext>
    </p:extLst>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66">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6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16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16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16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16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16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build="p"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p:cNvSpPr>
          <p:nvPr>
            <p:ph type="title"/>
          </p:nvPr>
        </p:nvSpPr>
        <p:spPr>
          <a:xfrm>
            <a:off x="2006600" y="0"/>
            <a:ext cx="10998200" cy="2328165"/>
          </a:xfrm>
          <a:prstGeom prst="rect">
            <a:avLst/>
          </a:prstGeom>
        </p:spPr>
        <p:txBody>
          <a:bodyPr/>
          <a:lstStyle/>
          <a:p>
            <a:r>
              <a:rPr lang="en-US" dirty="0" smtClean="0"/>
              <a:t>Our View Matters</a:t>
            </a:r>
            <a:endParaRPr dirty="0"/>
          </a:p>
        </p:txBody>
      </p:sp>
      <p:pic>
        <p:nvPicPr>
          <p:cNvPr id="152"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6"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sp>
        <p:nvSpPr>
          <p:cNvPr id="4" name="TextBox 3"/>
          <p:cNvSpPr txBox="1"/>
          <p:nvPr/>
        </p:nvSpPr>
        <p:spPr>
          <a:xfrm>
            <a:off x="2586850" y="2283699"/>
            <a:ext cx="9877063" cy="41652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4400" b="1" i="1" u="none" strike="noStrike" cap="none" spc="0" normalizeH="0" baseline="0" dirty="0" smtClean="0">
                <a:ln>
                  <a:noFill/>
                </a:ln>
                <a:solidFill>
                  <a:srgbClr val="000000"/>
                </a:solidFill>
                <a:effectLst/>
                <a:uFillTx/>
                <a:sym typeface="Gill Sans"/>
              </a:rPr>
              <a:t>Opportune Moment </a:t>
            </a:r>
            <a:r>
              <a:rPr kumimoji="0" lang="en-US" sz="4400" b="0" i="0" u="none" strike="noStrike" cap="none" spc="0" normalizeH="0" baseline="0" dirty="0" smtClean="0">
                <a:ln>
                  <a:noFill/>
                </a:ln>
                <a:solidFill>
                  <a:srgbClr val="000000"/>
                </a:solidFill>
                <a:effectLst/>
                <a:uFillTx/>
                <a:sym typeface="Gill Sans"/>
              </a:rPr>
              <a:t>– need for intensified</a:t>
            </a:r>
            <a:r>
              <a:rPr kumimoji="0" lang="en-US" sz="4400" b="0" i="0" u="none" strike="noStrike" cap="none" spc="0" normalizeH="0" dirty="0" smtClean="0">
                <a:ln>
                  <a:noFill/>
                </a:ln>
                <a:solidFill>
                  <a:srgbClr val="000000"/>
                </a:solidFill>
                <a:effectLst/>
                <a:uFillTx/>
                <a:sym typeface="Gill Sans"/>
              </a:rPr>
              <a:t> catechetical ministry</a:t>
            </a:r>
          </a:p>
          <a:p>
            <a:pPr marL="571500" marR="0" indent="-571500" algn="l" defTabSz="584200" rtl="0" fontAlgn="auto" latinLnBrk="0" hangingPunct="0">
              <a:lnSpc>
                <a:spcPct val="100000"/>
              </a:lnSpc>
              <a:spcBef>
                <a:spcPts val="0"/>
              </a:spcBef>
              <a:spcAft>
                <a:spcPts val="0"/>
              </a:spcAft>
              <a:buClrTx/>
              <a:buSzTx/>
              <a:buFont typeface="Arial"/>
              <a:buChar char="•"/>
              <a:tabLst/>
            </a:pPr>
            <a:r>
              <a:rPr lang="en-US" sz="4400" b="1" i="1" dirty="0" smtClean="0"/>
              <a:t>Mindset shift </a:t>
            </a:r>
            <a:r>
              <a:rPr lang="en-US" sz="4400" dirty="0" smtClean="0"/>
              <a:t>– move from apology to </a:t>
            </a:r>
            <a:r>
              <a:rPr lang="en-US" sz="4400" dirty="0" err="1" smtClean="0"/>
              <a:t>missional</a:t>
            </a:r>
            <a:r>
              <a:rPr lang="en-US" sz="4400" dirty="0" smtClean="0"/>
              <a:t> urgency</a:t>
            </a:r>
          </a:p>
          <a:p>
            <a:pPr marL="571500" marR="0" indent="-571500" algn="l" defTabSz="584200" rtl="0" fontAlgn="auto" latinLnBrk="0" hangingPunct="0">
              <a:lnSpc>
                <a:spcPct val="100000"/>
              </a:lnSpc>
              <a:spcBef>
                <a:spcPts val="0"/>
              </a:spcBef>
              <a:spcAft>
                <a:spcPts val="0"/>
              </a:spcAft>
              <a:buClrTx/>
              <a:buSzTx/>
              <a:buFont typeface="Arial"/>
              <a:buChar char="•"/>
              <a:tabLst/>
            </a:pPr>
            <a:r>
              <a:rPr lang="en-US" sz="4400" b="1" i="1" dirty="0" smtClean="0"/>
              <a:t>One among many </a:t>
            </a:r>
            <a:r>
              <a:rPr lang="en-US" sz="4400" dirty="0" smtClean="0"/>
              <a:t>– not SS and </a:t>
            </a:r>
            <a:r>
              <a:rPr lang="en-US" sz="4400" dirty="0" err="1" smtClean="0"/>
              <a:t>Conf</a:t>
            </a:r>
            <a:r>
              <a:rPr lang="en-US" sz="4400" dirty="0" smtClean="0"/>
              <a:t>, but an ecology of discipleship</a:t>
            </a:r>
            <a:endParaRPr kumimoji="0" lang="en-US" sz="4400" b="0" i="0" u="none" strike="noStrike" cap="none" spc="0" normalizeH="0" baseline="0" dirty="0">
              <a:ln>
                <a:noFill/>
              </a:ln>
              <a:solidFill>
                <a:srgbClr val="000000"/>
              </a:solidFill>
              <a:effectLst/>
              <a:uFillTx/>
              <a:sym typeface="Gill Sans"/>
            </a:endParaRPr>
          </a:p>
        </p:txBody>
      </p:sp>
    </p:spTree>
    <p:extLst>
      <p:ext uri="{BB962C8B-B14F-4D97-AF65-F5344CB8AC3E}">
        <p14:creationId xmlns:p14="http://schemas.microsoft.com/office/powerpoint/2010/main" val="2266560873"/>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Questioning-person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4330" y="485730"/>
            <a:ext cx="3627082" cy="3627082"/>
          </a:xfrm>
          <a:prstGeom prst="rect">
            <a:avLst/>
          </a:prstGeom>
        </p:spPr>
      </p:pic>
      <p:sp>
        <p:nvSpPr>
          <p:cNvPr id="150" name="Shape 150"/>
          <p:cNvSpPr>
            <a:spLocks noGrp="1"/>
          </p:cNvSpPr>
          <p:nvPr>
            <p:ph type="title"/>
          </p:nvPr>
        </p:nvSpPr>
        <p:spPr>
          <a:xfrm>
            <a:off x="4663950" y="992953"/>
            <a:ext cx="8173456" cy="2438400"/>
          </a:xfrm>
          <a:prstGeom prst="rect">
            <a:avLst/>
          </a:prstGeom>
        </p:spPr>
        <p:txBody>
          <a:bodyPr/>
          <a:lstStyle/>
          <a:p>
            <a:r>
              <a:rPr dirty="0"/>
              <a:t>Research </a:t>
            </a:r>
            <a:r>
              <a:rPr lang="en-US" dirty="0" smtClean="0"/>
              <a:t>Question</a:t>
            </a:r>
            <a:endParaRPr dirty="0"/>
          </a:p>
        </p:txBody>
      </p:sp>
      <p:pic>
        <p:nvPicPr>
          <p:cNvPr id="152" name="droppedImage.pdf"/>
          <p:cNvPicPr>
            <a:picLocks noChangeAspect="1"/>
          </p:cNvPicPr>
          <p:nvPr/>
        </p:nvPicPr>
        <p:blipFill>
          <a:blip r:embed="rId4">
            <a:extLst/>
          </a:blip>
          <a:stretch>
            <a:fillRect/>
          </a:stretch>
        </p:blipFill>
        <p:spPr>
          <a:xfrm>
            <a:off x="0" y="-3136900"/>
            <a:ext cx="2006600" cy="16916400"/>
          </a:xfrm>
          <a:prstGeom prst="rect">
            <a:avLst/>
          </a:prstGeom>
          <a:ln w="12700">
            <a:miter lim="400000"/>
          </a:ln>
        </p:spPr>
      </p:pic>
      <p:pic>
        <p:nvPicPr>
          <p:cNvPr id="6" name="CYLLF-LOGOgrayscale.jpg"/>
          <p:cNvPicPr>
            <a:picLocks noChangeAspect="1"/>
          </p:cNvPicPr>
          <p:nvPr/>
        </p:nvPicPr>
        <p:blipFill>
          <a:blip r:embed="rId5">
            <a:extLst/>
          </a:blip>
          <a:stretch>
            <a:fillRect/>
          </a:stretch>
        </p:blipFill>
        <p:spPr>
          <a:xfrm>
            <a:off x="8011834" y="8070406"/>
            <a:ext cx="4641966" cy="1302298"/>
          </a:xfrm>
          <a:prstGeom prst="rect">
            <a:avLst/>
          </a:prstGeom>
          <a:ln w="12700">
            <a:miter lim="400000"/>
          </a:ln>
        </p:spPr>
      </p:pic>
      <p:sp>
        <p:nvSpPr>
          <p:cNvPr id="2" name="TextBox 1"/>
          <p:cNvSpPr txBox="1"/>
          <p:nvPr/>
        </p:nvSpPr>
        <p:spPr>
          <a:xfrm>
            <a:off x="2424330" y="3925993"/>
            <a:ext cx="10043653" cy="34265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spcBef>
                <a:spcPts val="1200"/>
              </a:spcBef>
              <a:buSzPct val="44809"/>
            </a:pPr>
            <a:r>
              <a:rPr lang="en-US" sz="5400" dirty="0" smtClean="0"/>
              <a:t>What </a:t>
            </a:r>
            <a:r>
              <a:rPr lang="en-US" sz="5400" dirty="0"/>
              <a:t>is the state of confirmation and equivalent practices within  </a:t>
            </a:r>
            <a:r>
              <a:rPr lang="en-US" sz="5400" dirty="0" smtClean="0"/>
              <a:t>five </a:t>
            </a:r>
            <a:r>
              <a:rPr lang="en-US" sz="5400" dirty="0"/>
              <a:t>denominations that practice infant baptism?</a:t>
            </a:r>
          </a:p>
        </p:txBody>
      </p:sp>
    </p:spTree>
    <p:extLst>
      <p:ext uri="{BB962C8B-B14F-4D97-AF65-F5344CB8AC3E}">
        <p14:creationId xmlns:p14="http://schemas.microsoft.com/office/powerpoint/2010/main" val="1660215361"/>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p:cNvSpPr>
          <p:nvPr>
            <p:ph type="title"/>
          </p:nvPr>
        </p:nvSpPr>
        <p:spPr>
          <a:xfrm>
            <a:off x="2006600" y="1"/>
            <a:ext cx="10830806" cy="2492782"/>
          </a:xfrm>
          <a:prstGeom prst="rect">
            <a:avLst/>
          </a:prstGeom>
        </p:spPr>
        <p:txBody>
          <a:bodyPr/>
          <a:lstStyle/>
          <a:p>
            <a:r>
              <a:rPr lang="en-US" dirty="0" smtClean="0"/>
              <a:t>Themes</a:t>
            </a:r>
            <a:endParaRPr dirty="0"/>
          </a:p>
        </p:txBody>
      </p:sp>
      <p:pic>
        <p:nvPicPr>
          <p:cNvPr id="152"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6"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sp>
        <p:nvSpPr>
          <p:cNvPr id="4" name="TextBox 3"/>
          <p:cNvSpPr txBox="1"/>
          <p:nvPr/>
        </p:nvSpPr>
        <p:spPr>
          <a:xfrm>
            <a:off x="2610367" y="2650331"/>
            <a:ext cx="9759480" cy="48115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4400" b="0" i="0" u="none" strike="noStrike" cap="none" spc="0" normalizeH="0" baseline="0" dirty="0" smtClean="0">
                <a:ln>
                  <a:noFill/>
                </a:ln>
                <a:solidFill>
                  <a:srgbClr val="000000"/>
                </a:solidFill>
                <a:effectLst/>
                <a:uFillTx/>
                <a:sym typeface="Gill Sans"/>
              </a:rPr>
              <a:t>Resilient</a:t>
            </a:r>
          </a:p>
          <a:p>
            <a:pPr marL="571500" marR="0" indent="-571500" algn="l" defTabSz="584200" rtl="0" fontAlgn="auto" latinLnBrk="0" hangingPunct="0">
              <a:lnSpc>
                <a:spcPct val="100000"/>
              </a:lnSpc>
              <a:spcBef>
                <a:spcPts val="0"/>
              </a:spcBef>
              <a:spcAft>
                <a:spcPts val="0"/>
              </a:spcAft>
              <a:buClrTx/>
              <a:buSzTx/>
              <a:buFont typeface="Arial"/>
              <a:buChar char="•"/>
              <a:tabLst/>
            </a:pPr>
            <a:r>
              <a:rPr lang="en-US" sz="4400" dirty="0" smtClean="0"/>
              <a:t>Contextual and owned by congregation</a:t>
            </a:r>
          </a:p>
          <a:p>
            <a:pPr marL="571500" marR="0" indent="-571500" algn="l" defTabSz="584200" rtl="0" fontAlgn="auto" latinLnBrk="0" hangingPunct="0">
              <a:lnSpc>
                <a:spcPct val="100000"/>
              </a:lnSpc>
              <a:spcBef>
                <a:spcPts val="0"/>
              </a:spcBef>
              <a:spcAft>
                <a:spcPts val="0"/>
              </a:spcAft>
              <a:buClrTx/>
              <a:buSzTx/>
              <a:buFont typeface="Arial"/>
              <a:buChar char="•"/>
              <a:tabLst/>
            </a:pPr>
            <a:r>
              <a:rPr lang="en-US" sz="4400" dirty="0" smtClean="0"/>
              <a:t>Adaptive and responsive</a:t>
            </a:r>
          </a:p>
          <a:p>
            <a:pPr marL="571500" marR="0" indent="-571500" algn="l" defTabSz="584200" rtl="0" fontAlgn="auto" latinLnBrk="0" hangingPunct="0">
              <a:lnSpc>
                <a:spcPct val="100000"/>
              </a:lnSpc>
              <a:spcBef>
                <a:spcPts val="0"/>
              </a:spcBef>
              <a:spcAft>
                <a:spcPts val="0"/>
              </a:spcAft>
              <a:buClrTx/>
              <a:buSzTx/>
              <a:buFont typeface="Arial"/>
              <a:buChar char="•"/>
              <a:tabLst/>
            </a:pPr>
            <a:r>
              <a:rPr lang="en-US" sz="4400" dirty="0" smtClean="0"/>
              <a:t>Committed leadership and resources</a:t>
            </a:r>
          </a:p>
          <a:p>
            <a:pPr marL="571500" marR="0" indent="-571500" algn="l" defTabSz="584200" rtl="0" fontAlgn="auto" latinLnBrk="0" hangingPunct="0">
              <a:lnSpc>
                <a:spcPct val="100000"/>
              </a:lnSpc>
              <a:spcBef>
                <a:spcPts val="0"/>
              </a:spcBef>
              <a:spcAft>
                <a:spcPts val="0"/>
              </a:spcAft>
              <a:buClrTx/>
              <a:buSzTx/>
              <a:buFont typeface="Arial"/>
              <a:buChar char="•"/>
              <a:tabLst/>
            </a:pPr>
            <a:r>
              <a:rPr lang="en-US" sz="4400" dirty="0" smtClean="0"/>
              <a:t>High parental investment</a:t>
            </a:r>
          </a:p>
          <a:p>
            <a:pPr marL="571500" marR="0" indent="-571500" algn="l" defTabSz="584200" rtl="0" fontAlgn="auto" latinLnBrk="0" hangingPunct="0">
              <a:lnSpc>
                <a:spcPct val="100000"/>
              </a:lnSpc>
              <a:spcBef>
                <a:spcPts val="0"/>
              </a:spcBef>
              <a:spcAft>
                <a:spcPts val="0"/>
              </a:spcAft>
              <a:buClrTx/>
              <a:buSzTx/>
              <a:buFont typeface="Arial"/>
              <a:buChar char="•"/>
              <a:tabLst/>
            </a:pPr>
            <a:r>
              <a:rPr lang="en-US" sz="4400" dirty="0" smtClean="0"/>
              <a:t>Bridge, not graduation</a:t>
            </a:r>
          </a:p>
          <a:p>
            <a:pPr marL="571500" marR="0" indent="-571500" algn="l" defTabSz="584200" rtl="0" fontAlgn="auto" latinLnBrk="0" hangingPunct="0">
              <a:lnSpc>
                <a:spcPct val="100000"/>
              </a:lnSpc>
              <a:spcBef>
                <a:spcPts val="0"/>
              </a:spcBef>
              <a:spcAft>
                <a:spcPts val="0"/>
              </a:spcAft>
              <a:buClrTx/>
              <a:buSzTx/>
              <a:buFont typeface="Arial"/>
              <a:buChar char="•"/>
              <a:tabLst/>
            </a:pPr>
            <a:endParaRPr kumimoji="0" lang="en-US" sz="4200" b="0" i="0" u="none" strike="noStrike" cap="none" spc="0" normalizeH="0" baseline="0" dirty="0">
              <a:ln>
                <a:noFill/>
              </a:ln>
              <a:solidFill>
                <a:srgbClr val="000000"/>
              </a:solidFill>
              <a:effectLst/>
              <a:uFillTx/>
              <a:latin typeface="+mn-lt"/>
              <a:ea typeface="+mn-ea"/>
              <a:cs typeface="+mn-cs"/>
              <a:sym typeface="Gill Sans"/>
            </a:endParaRPr>
          </a:p>
        </p:txBody>
      </p:sp>
    </p:spTree>
    <p:extLst>
      <p:ext uri="{BB962C8B-B14F-4D97-AF65-F5344CB8AC3E}">
        <p14:creationId xmlns:p14="http://schemas.microsoft.com/office/powerpoint/2010/main" val="151079982"/>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p:cNvSpPr>
          <p:nvPr>
            <p:ph type="title"/>
          </p:nvPr>
        </p:nvSpPr>
        <p:spPr>
          <a:xfrm>
            <a:off x="2006600" y="0"/>
            <a:ext cx="10998200" cy="2328165"/>
          </a:xfrm>
          <a:prstGeom prst="rect">
            <a:avLst/>
          </a:prstGeom>
        </p:spPr>
        <p:txBody>
          <a:bodyPr/>
          <a:lstStyle/>
          <a:p>
            <a:r>
              <a:rPr lang="en-US" dirty="0" smtClean="0"/>
              <a:t>Practices</a:t>
            </a:r>
            <a:endParaRPr dirty="0"/>
          </a:p>
        </p:txBody>
      </p:sp>
      <p:pic>
        <p:nvPicPr>
          <p:cNvPr id="152"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6"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sp>
        <p:nvSpPr>
          <p:cNvPr id="4" name="TextBox 3"/>
          <p:cNvSpPr txBox="1"/>
          <p:nvPr/>
        </p:nvSpPr>
        <p:spPr>
          <a:xfrm>
            <a:off x="2586850" y="2622253"/>
            <a:ext cx="9877063" cy="34881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4400" b="0" i="0" u="none" strike="noStrike" cap="none" spc="0" normalizeH="0" baseline="0" dirty="0" smtClean="0">
                <a:ln>
                  <a:noFill/>
                </a:ln>
                <a:solidFill>
                  <a:srgbClr val="000000"/>
                </a:solidFill>
                <a:effectLst/>
                <a:uFillTx/>
                <a:sym typeface="Gill Sans"/>
              </a:rPr>
              <a:t>Building</a:t>
            </a:r>
            <a:r>
              <a:rPr lang="en-US" sz="4400" dirty="0" smtClean="0"/>
              <a:t> on</a:t>
            </a:r>
            <a:r>
              <a:rPr kumimoji="0" lang="en-US" sz="4400" b="0" i="0" u="none" strike="noStrike" cap="none" spc="0" normalizeH="0" dirty="0" smtClean="0">
                <a:ln>
                  <a:noFill/>
                </a:ln>
                <a:solidFill>
                  <a:srgbClr val="000000"/>
                </a:solidFill>
                <a:effectLst/>
                <a:uFillTx/>
                <a:sym typeface="Gill Sans"/>
              </a:rPr>
              <a:t> congregation’s strengths</a:t>
            </a:r>
          </a:p>
          <a:p>
            <a:pPr marL="571500" indent="-571500" algn="l">
              <a:buFont typeface="Arial"/>
              <a:buChar char="•"/>
            </a:pPr>
            <a:r>
              <a:rPr lang="en-US" sz="4400" dirty="0"/>
              <a:t>Tending relationships</a:t>
            </a:r>
          </a:p>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4400" b="0" i="0" u="none" strike="noStrike" cap="none" spc="0" normalizeH="0" baseline="0" dirty="0" smtClean="0">
                <a:ln>
                  <a:noFill/>
                </a:ln>
                <a:solidFill>
                  <a:srgbClr val="000000"/>
                </a:solidFill>
                <a:effectLst/>
                <a:uFillTx/>
                <a:sym typeface="Gill Sans"/>
              </a:rPr>
              <a:t>Mentoring</a:t>
            </a:r>
          </a:p>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4400" b="0" i="0" u="none" strike="noStrike" cap="none" spc="0" normalizeH="0" baseline="0" dirty="0" smtClean="0">
                <a:ln>
                  <a:noFill/>
                </a:ln>
                <a:solidFill>
                  <a:srgbClr val="000000"/>
                </a:solidFill>
                <a:effectLst/>
                <a:uFillTx/>
                <a:sym typeface="Gill Sans"/>
              </a:rPr>
              <a:t>Exploring beliefs</a:t>
            </a:r>
          </a:p>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4400" b="0" i="0" u="none" strike="noStrike" cap="none" spc="0" normalizeH="0" baseline="0" dirty="0" smtClean="0">
                <a:ln>
                  <a:noFill/>
                </a:ln>
                <a:solidFill>
                  <a:srgbClr val="000000"/>
                </a:solidFill>
                <a:effectLst/>
                <a:uFillTx/>
                <a:sym typeface="Gill Sans"/>
              </a:rPr>
              <a:t>Making public affirmation of faith</a:t>
            </a:r>
            <a:endParaRPr kumimoji="0" lang="en-US" sz="4400" b="0" i="0" u="none" strike="noStrike" cap="none" spc="0" normalizeH="0" baseline="0" dirty="0">
              <a:ln>
                <a:noFill/>
              </a:ln>
              <a:solidFill>
                <a:srgbClr val="000000"/>
              </a:solidFill>
              <a:effectLst/>
              <a:uFillTx/>
              <a:sym typeface="Gill Sans"/>
            </a:endParaRPr>
          </a:p>
        </p:txBody>
      </p:sp>
    </p:spTree>
    <p:extLst>
      <p:ext uri="{BB962C8B-B14F-4D97-AF65-F5344CB8AC3E}">
        <p14:creationId xmlns:p14="http://schemas.microsoft.com/office/powerpoint/2010/main" val="151079982"/>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title"/>
          </p:nvPr>
        </p:nvSpPr>
        <p:spPr>
          <a:xfrm>
            <a:off x="2006600" y="0"/>
            <a:ext cx="10998200" cy="2633884"/>
          </a:xfrm>
          <a:prstGeom prst="rect">
            <a:avLst/>
          </a:prstGeom>
        </p:spPr>
        <p:txBody>
          <a:bodyPr/>
          <a:lstStyle/>
          <a:p>
            <a:r>
              <a:rPr lang="en-US" dirty="0" smtClean="0"/>
              <a:t>Three Hopeful Shifts</a:t>
            </a:r>
            <a:endParaRPr dirty="0"/>
          </a:p>
        </p:txBody>
      </p:sp>
      <p:sp>
        <p:nvSpPr>
          <p:cNvPr id="162" name="Shape 162"/>
          <p:cNvSpPr>
            <a:spLocks noGrp="1"/>
          </p:cNvSpPr>
          <p:nvPr>
            <p:ph type="body" idx="1"/>
          </p:nvPr>
        </p:nvSpPr>
        <p:spPr>
          <a:xfrm>
            <a:off x="1496330" y="2869053"/>
            <a:ext cx="10944066" cy="4497386"/>
          </a:xfrm>
          <a:prstGeom prst="rect">
            <a:avLst/>
          </a:prstGeom>
        </p:spPr>
        <p:txBody>
          <a:bodyPr anchor="t"/>
          <a:lstStyle/>
          <a:p>
            <a:pPr algn="r">
              <a:buSzPct val="44809"/>
              <a:buFont typeface="Zapf Dingbats"/>
              <a:buChar char="✴"/>
            </a:pPr>
            <a:r>
              <a:rPr lang="en-US" sz="5400" dirty="0" smtClean="0"/>
              <a:t>Purpose</a:t>
            </a:r>
            <a:endParaRPr sz="5400" dirty="0"/>
          </a:p>
          <a:p>
            <a:pPr algn="r">
              <a:buSzPct val="44809"/>
              <a:buFont typeface="Zapf Dingbats"/>
              <a:buChar char="✴"/>
            </a:pPr>
            <a:r>
              <a:rPr lang="en-US" sz="5400" dirty="0" smtClean="0"/>
              <a:t>Pedagogy</a:t>
            </a:r>
            <a:endParaRPr sz="5400" dirty="0"/>
          </a:p>
          <a:p>
            <a:pPr algn="r">
              <a:buSzPct val="44809"/>
              <a:buFont typeface="Zapf Dingbats"/>
              <a:buChar char="✴"/>
            </a:pPr>
            <a:r>
              <a:rPr lang="en-US" sz="5400" dirty="0" smtClean="0"/>
              <a:t>Context</a:t>
            </a:r>
            <a:endParaRPr sz="5400" dirty="0"/>
          </a:p>
        </p:txBody>
      </p:sp>
      <p:pic>
        <p:nvPicPr>
          <p:cNvPr id="163"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6" name="Picture 5" descr="74426_147_m5-2_o_lg.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0043" y="2869053"/>
            <a:ext cx="5487654" cy="3928174"/>
          </a:xfrm>
          <a:prstGeom prst="rect">
            <a:avLst/>
          </a:prstGeom>
        </p:spPr>
      </p:pic>
    </p:spTree>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2470508" y="53096"/>
            <a:ext cx="4429724" cy="2438400"/>
          </a:xfrm>
          <a:prstGeom prst="rect">
            <a:avLst/>
          </a:prstGeom>
        </p:spPr>
        <p:txBody>
          <a:bodyPr/>
          <a:lstStyle/>
          <a:p>
            <a:r>
              <a:rPr lang="en-US" dirty="0" smtClean="0"/>
              <a:t>Purpose</a:t>
            </a:r>
            <a:endParaRPr dirty="0"/>
          </a:p>
        </p:txBody>
      </p:sp>
      <p:sp>
        <p:nvSpPr>
          <p:cNvPr id="166" name="Shape 166"/>
          <p:cNvSpPr>
            <a:spLocks noGrp="1"/>
          </p:cNvSpPr>
          <p:nvPr>
            <p:ph type="body" idx="1"/>
          </p:nvPr>
        </p:nvSpPr>
        <p:spPr>
          <a:xfrm>
            <a:off x="6900232" y="1939754"/>
            <a:ext cx="6104568" cy="7067189"/>
          </a:xfrm>
          <a:prstGeom prst="rect">
            <a:avLst/>
          </a:prstGeom>
        </p:spPr>
        <p:txBody>
          <a:bodyPr anchor="t"/>
          <a:lstStyle/>
          <a:p>
            <a:pPr marL="317500" indent="0" algn="ctr">
              <a:buSzPct val="44809"/>
              <a:buNone/>
            </a:pPr>
            <a:r>
              <a:rPr lang="en-US" sz="2400" b="1" i="1" dirty="0"/>
              <a:t>Shift</a:t>
            </a:r>
            <a:r>
              <a:rPr lang="en-US" sz="2400" dirty="0"/>
              <a:t> from focus on rite to focus on </a:t>
            </a:r>
            <a:r>
              <a:rPr lang="en-US" sz="2400" b="1" dirty="0"/>
              <a:t>youth </a:t>
            </a:r>
            <a:r>
              <a:rPr lang="en-US" sz="2400" b="1" dirty="0" smtClean="0"/>
              <a:t>engagement</a:t>
            </a:r>
            <a:endParaRPr lang="en-US" sz="2400" i="1" dirty="0" smtClean="0"/>
          </a:p>
          <a:p>
            <a:pPr marL="317500" indent="0" algn="ctr">
              <a:buSzPct val="44809"/>
              <a:buNone/>
            </a:pPr>
            <a:r>
              <a:rPr lang="en-US" sz="4000" i="1" dirty="0" smtClean="0"/>
              <a:t>Engagement </a:t>
            </a:r>
            <a:r>
              <a:rPr lang="en-US" sz="4000" i="1" dirty="0"/>
              <a:t>first,         doctrine second</a:t>
            </a:r>
            <a:r>
              <a:rPr lang="en-US" sz="4000" i="1" dirty="0" smtClean="0"/>
              <a:t>.</a:t>
            </a:r>
          </a:p>
          <a:p>
            <a:pPr marL="317500" indent="0" algn="ctr">
              <a:buSzPct val="44809"/>
              <a:buNone/>
            </a:pPr>
            <a:r>
              <a:rPr lang="en-US" sz="2400" b="1" i="1" dirty="0"/>
              <a:t>Shift </a:t>
            </a:r>
            <a:r>
              <a:rPr lang="en-US" sz="2400" dirty="0"/>
              <a:t>from focus on equipping for church membership and denominational loyalty to </a:t>
            </a:r>
            <a:r>
              <a:rPr lang="en-US" sz="2400" b="1" dirty="0"/>
              <a:t>lifelong journeys as followers of </a:t>
            </a:r>
            <a:r>
              <a:rPr lang="en-US" sz="2400" b="1" dirty="0" smtClean="0"/>
              <a:t>Jesus</a:t>
            </a:r>
            <a:endParaRPr lang="en-US" sz="4000" dirty="0"/>
          </a:p>
          <a:p>
            <a:pPr marL="317500" indent="0" algn="ctr">
              <a:buSzPct val="44809"/>
              <a:buNone/>
            </a:pPr>
            <a:r>
              <a:rPr lang="en-US" sz="3600" i="1" dirty="0" smtClean="0"/>
              <a:t>Lifelong followers of Jesus first,         Christian community second.</a:t>
            </a:r>
            <a:endParaRPr lang="en-US" sz="3600" dirty="0" smtClean="0"/>
          </a:p>
        </p:txBody>
      </p:sp>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3" name="Picture 2" descr="IMG_028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092453" y="3139201"/>
            <a:ext cx="7201182" cy="4802289"/>
          </a:xfrm>
          <a:prstGeom prst="rect">
            <a:avLst/>
          </a:prstGeom>
          <a:ln>
            <a:noFill/>
          </a:ln>
          <a:effectLst>
            <a:softEdge rad="112500"/>
          </a:effectLst>
        </p:spPr>
      </p:pic>
    </p:spTree>
    <p:extLst>
      <p:ext uri="{BB962C8B-B14F-4D97-AF65-F5344CB8AC3E}">
        <p14:creationId xmlns:p14="http://schemas.microsoft.com/office/powerpoint/2010/main" val="2968296121"/>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2470508" y="53096"/>
            <a:ext cx="4429724" cy="2438400"/>
          </a:xfrm>
          <a:prstGeom prst="rect">
            <a:avLst/>
          </a:prstGeom>
        </p:spPr>
        <p:txBody>
          <a:bodyPr/>
          <a:lstStyle/>
          <a:p>
            <a:r>
              <a:rPr lang="en-US" dirty="0" smtClean="0"/>
              <a:t>Purpose</a:t>
            </a:r>
            <a:endParaRPr dirty="0"/>
          </a:p>
        </p:txBody>
      </p:sp>
      <p:sp>
        <p:nvSpPr>
          <p:cNvPr id="166" name="Shape 166"/>
          <p:cNvSpPr>
            <a:spLocks noGrp="1"/>
          </p:cNvSpPr>
          <p:nvPr>
            <p:ph type="body" idx="1"/>
          </p:nvPr>
        </p:nvSpPr>
        <p:spPr>
          <a:xfrm>
            <a:off x="6900232" y="1939754"/>
            <a:ext cx="5753568" cy="7067189"/>
          </a:xfrm>
          <a:prstGeom prst="rect">
            <a:avLst/>
          </a:prstGeom>
        </p:spPr>
        <p:txBody>
          <a:bodyPr anchor="t"/>
          <a:lstStyle/>
          <a:p>
            <a:pPr marL="317500" indent="0" algn="ctr">
              <a:buSzPct val="44809"/>
              <a:buNone/>
            </a:pPr>
            <a:r>
              <a:rPr lang="en-US" sz="3600" i="1" dirty="0" smtClean="0"/>
              <a:t>Confirmation as an intensive, focused time of learning </a:t>
            </a:r>
            <a:r>
              <a:rPr lang="en-US" sz="3600" i="1" dirty="0"/>
              <a:t>the practices and beliefs of the Christian </a:t>
            </a:r>
            <a:r>
              <a:rPr lang="en-US" sz="3600" i="1" dirty="0" smtClean="0"/>
              <a:t>faith.</a:t>
            </a:r>
          </a:p>
          <a:p>
            <a:pPr marL="317500" indent="0" algn="ctr">
              <a:buSzPct val="44809"/>
              <a:buNone/>
            </a:pPr>
            <a:endParaRPr lang="en-US" sz="3600" i="1" dirty="0" smtClean="0"/>
          </a:p>
          <a:p>
            <a:pPr marL="317500" indent="0" algn="ctr">
              <a:buSzPct val="44809"/>
              <a:buNone/>
            </a:pPr>
            <a:r>
              <a:rPr lang="en-US" sz="2800" b="1" i="1" dirty="0" smtClean="0"/>
              <a:t>Question</a:t>
            </a:r>
            <a:r>
              <a:rPr lang="en-US" sz="2800" i="1" dirty="0" smtClean="0"/>
              <a:t> - </a:t>
            </a:r>
            <a:r>
              <a:rPr lang="en-US" sz="2800" dirty="0"/>
              <a:t>How is confirmation meeting the spiritual hungers </a:t>
            </a:r>
            <a:r>
              <a:rPr lang="en-US" sz="2800" dirty="0" smtClean="0"/>
              <a:t>of youth AND teaching the beliefs and practices of the church?</a:t>
            </a:r>
          </a:p>
        </p:txBody>
      </p:sp>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3" name="Picture 2" descr="IMG_028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092453" y="3139201"/>
            <a:ext cx="7201182" cy="4802289"/>
          </a:xfrm>
          <a:prstGeom prst="rect">
            <a:avLst/>
          </a:prstGeom>
          <a:ln>
            <a:noFill/>
          </a:ln>
          <a:effectLst>
            <a:softEdge rad="112500"/>
          </a:effectLst>
        </p:spPr>
      </p:pic>
    </p:spTree>
    <p:extLst>
      <p:ext uri="{BB962C8B-B14F-4D97-AF65-F5344CB8AC3E}">
        <p14:creationId xmlns:p14="http://schemas.microsoft.com/office/powerpoint/2010/main" val="1358978774"/>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p:cNvSpPr>
          <p:nvPr>
            <p:ph type="body" idx="1"/>
          </p:nvPr>
        </p:nvSpPr>
        <p:spPr>
          <a:xfrm>
            <a:off x="7059836" y="923691"/>
            <a:ext cx="5944963" cy="6359111"/>
          </a:xfrm>
          <a:prstGeom prst="rect">
            <a:avLst/>
          </a:prstGeom>
        </p:spPr>
        <p:txBody>
          <a:bodyPr anchor="t"/>
          <a:lstStyle/>
          <a:p>
            <a:pPr marL="317500" indent="0" algn="ctr">
              <a:buSzPct val="44809"/>
              <a:buNone/>
            </a:pPr>
            <a:endParaRPr lang="en-US" sz="3600" i="1" dirty="0" smtClean="0"/>
          </a:p>
          <a:p>
            <a:pPr marL="317500" indent="0" algn="ctr">
              <a:buSzPct val="44809"/>
              <a:buNone/>
            </a:pPr>
            <a:r>
              <a:rPr lang="en-US" sz="2400" b="1" i="1" dirty="0" smtClean="0"/>
              <a:t>Shift</a:t>
            </a:r>
            <a:r>
              <a:rPr lang="en-US" sz="2400" dirty="0" smtClean="0"/>
              <a:t> </a:t>
            </a:r>
            <a:r>
              <a:rPr lang="en-US" sz="2400" dirty="0"/>
              <a:t>from </a:t>
            </a:r>
            <a:r>
              <a:rPr lang="en-US" sz="2400" dirty="0" smtClean="0"/>
              <a:t>traditional, didactic instruction to </a:t>
            </a:r>
            <a:r>
              <a:rPr lang="en-US" sz="2400" b="1" dirty="0" smtClean="0"/>
              <a:t>resource-rich learning environment</a:t>
            </a:r>
          </a:p>
          <a:p>
            <a:pPr marL="317500" indent="0" algn="ctr">
              <a:buSzPct val="44809"/>
              <a:buNone/>
            </a:pPr>
            <a:r>
              <a:rPr lang="en-US" sz="4000" i="1" dirty="0"/>
              <a:t>Freedom &amp; </a:t>
            </a:r>
            <a:r>
              <a:rPr lang="en-US" sz="4000" i="1" dirty="0" smtClean="0"/>
              <a:t>Accountability</a:t>
            </a:r>
          </a:p>
          <a:p>
            <a:pPr marL="317500" indent="0" algn="ctr">
              <a:buSzPct val="44809"/>
              <a:buNone/>
            </a:pPr>
            <a:r>
              <a:rPr lang="en-US" sz="2400" b="1" i="1" dirty="0"/>
              <a:t>Shift</a:t>
            </a:r>
            <a:r>
              <a:rPr lang="en-US" sz="2400" dirty="0"/>
              <a:t> from cognitive learning about Christianity to </a:t>
            </a:r>
            <a:r>
              <a:rPr lang="en-US" sz="2400" b="1" dirty="0"/>
              <a:t>active engagement with </a:t>
            </a:r>
            <a:r>
              <a:rPr lang="en-US" sz="2400" b="1" dirty="0" smtClean="0"/>
              <a:t>it</a:t>
            </a:r>
          </a:p>
          <a:p>
            <a:pPr marL="317500" indent="0" algn="ctr">
              <a:buSzPct val="44809"/>
              <a:buNone/>
            </a:pPr>
            <a:r>
              <a:rPr lang="en-US" sz="4000" i="1" dirty="0"/>
              <a:t>Life-wide, relationally-</a:t>
            </a:r>
            <a:r>
              <a:rPr lang="en-US" sz="4000" i="1" dirty="0" smtClean="0"/>
              <a:t>rich</a:t>
            </a:r>
            <a:endParaRPr lang="en-US" sz="4000" b="1" dirty="0"/>
          </a:p>
          <a:p>
            <a:pPr marL="317500" indent="0" algn="ctr">
              <a:buSzPct val="44809"/>
              <a:buNone/>
            </a:pPr>
            <a:endParaRPr lang="en-US" sz="3200" dirty="0"/>
          </a:p>
          <a:p>
            <a:pPr marL="317500" indent="0">
              <a:buSzPct val="44809"/>
              <a:buNone/>
            </a:pPr>
            <a:endParaRPr lang="en-US" sz="3200" dirty="0" smtClean="0"/>
          </a:p>
        </p:txBody>
      </p:sp>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6" name="Picture 5" descr="IMG_0503.jpg"/>
          <p:cNvPicPr>
            <a:picLocks noChangeAspect="1"/>
          </p:cNvPicPr>
          <p:nvPr/>
        </p:nvPicPr>
        <p:blipFill rotWithShape="1">
          <a:blip r:embed="rId5">
            <a:extLst>
              <a:ext uri="{28A0092B-C50C-407E-A947-70E740481C1C}">
                <a14:useLocalDpi xmlns:a14="http://schemas.microsoft.com/office/drawing/2010/main" val="0"/>
              </a:ext>
            </a:extLst>
          </a:blip>
          <a:srcRect l="3315" r="11281"/>
          <a:stretch/>
        </p:blipFill>
        <p:spPr>
          <a:xfrm>
            <a:off x="2308887" y="1962825"/>
            <a:ext cx="4750949" cy="7446917"/>
          </a:xfrm>
          <a:prstGeom prst="rect">
            <a:avLst/>
          </a:prstGeom>
          <a:ln>
            <a:noFill/>
          </a:ln>
          <a:effectLst>
            <a:softEdge rad="112500"/>
          </a:effectLst>
        </p:spPr>
      </p:pic>
      <p:sp>
        <p:nvSpPr>
          <p:cNvPr id="165" name="Shape 165"/>
          <p:cNvSpPr>
            <a:spLocks noGrp="1"/>
          </p:cNvSpPr>
          <p:nvPr>
            <p:ph type="title"/>
          </p:nvPr>
        </p:nvSpPr>
        <p:spPr>
          <a:xfrm>
            <a:off x="2308887" y="-69276"/>
            <a:ext cx="4750950" cy="2438400"/>
          </a:xfrm>
          <a:prstGeom prst="rect">
            <a:avLst/>
          </a:prstGeom>
        </p:spPr>
        <p:txBody>
          <a:bodyPr/>
          <a:lstStyle/>
          <a:p>
            <a:r>
              <a:rPr lang="en-US" dirty="0" smtClean="0"/>
              <a:t>Pedagogy</a:t>
            </a:r>
            <a:endParaRPr dirty="0"/>
          </a:p>
        </p:txBody>
      </p:sp>
    </p:spTree>
    <p:extLst>
      <p:ext uri="{BB962C8B-B14F-4D97-AF65-F5344CB8AC3E}">
        <p14:creationId xmlns:p14="http://schemas.microsoft.com/office/powerpoint/2010/main" val="2546507947"/>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6" name="Picture 5" descr="IMG_0503.jpg"/>
          <p:cNvPicPr>
            <a:picLocks noChangeAspect="1"/>
          </p:cNvPicPr>
          <p:nvPr/>
        </p:nvPicPr>
        <p:blipFill rotWithShape="1">
          <a:blip r:embed="rId5">
            <a:extLst>
              <a:ext uri="{28A0092B-C50C-407E-A947-70E740481C1C}">
                <a14:useLocalDpi xmlns:a14="http://schemas.microsoft.com/office/drawing/2010/main" val="0"/>
              </a:ext>
            </a:extLst>
          </a:blip>
          <a:srcRect l="3315" r="11281"/>
          <a:stretch/>
        </p:blipFill>
        <p:spPr>
          <a:xfrm>
            <a:off x="2308887" y="1962825"/>
            <a:ext cx="4750949" cy="7446917"/>
          </a:xfrm>
          <a:prstGeom prst="rect">
            <a:avLst/>
          </a:prstGeom>
          <a:ln>
            <a:noFill/>
          </a:ln>
          <a:effectLst>
            <a:softEdge rad="112500"/>
          </a:effectLst>
        </p:spPr>
      </p:pic>
      <p:sp>
        <p:nvSpPr>
          <p:cNvPr id="165" name="Shape 165"/>
          <p:cNvSpPr>
            <a:spLocks noGrp="1"/>
          </p:cNvSpPr>
          <p:nvPr>
            <p:ph type="title"/>
          </p:nvPr>
        </p:nvSpPr>
        <p:spPr>
          <a:xfrm>
            <a:off x="2308887" y="-69276"/>
            <a:ext cx="4750950" cy="2438400"/>
          </a:xfrm>
          <a:prstGeom prst="rect">
            <a:avLst/>
          </a:prstGeom>
        </p:spPr>
        <p:txBody>
          <a:bodyPr/>
          <a:lstStyle/>
          <a:p>
            <a:r>
              <a:rPr lang="en-US" dirty="0" smtClean="0"/>
              <a:t>Pedagogy</a:t>
            </a:r>
            <a:endParaRPr dirty="0"/>
          </a:p>
        </p:txBody>
      </p:sp>
      <p:sp>
        <p:nvSpPr>
          <p:cNvPr id="8" name="Shape 166"/>
          <p:cNvSpPr>
            <a:spLocks noGrp="1"/>
          </p:cNvSpPr>
          <p:nvPr>
            <p:ph type="body" idx="1"/>
          </p:nvPr>
        </p:nvSpPr>
        <p:spPr>
          <a:xfrm>
            <a:off x="6900232" y="1939754"/>
            <a:ext cx="5753568" cy="7067189"/>
          </a:xfrm>
          <a:prstGeom prst="rect">
            <a:avLst/>
          </a:prstGeom>
        </p:spPr>
        <p:txBody>
          <a:bodyPr anchor="t"/>
          <a:lstStyle/>
          <a:p>
            <a:pPr marL="317500" indent="0" algn="ctr">
              <a:buSzPct val="44809"/>
              <a:buNone/>
            </a:pPr>
            <a:r>
              <a:rPr lang="en-US" sz="3600" i="1" dirty="0" smtClean="0"/>
              <a:t>Confirmation as transformational learning and vocational discernment</a:t>
            </a:r>
          </a:p>
          <a:p>
            <a:pPr marL="317500" indent="0" algn="ctr">
              <a:buSzPct val="44809"/>
              <a:buNone/>
            </a:pPr>
            <a:endParaRPr lang="en-US" sz="3600" i="1" dirty="0" smtClean="0"/>
          </a:p>
          <a:p>
            <a:pPr marL="317500" indent="0" algn="ctr">
              <a:buSzPct val="44809"/>
              <a:buNone/>
            </a:pPr>
            <a:r>
              <a:rPr lang="en-US" sz="3200" b="1" i="1" dirty="0" smtClean="0"/>
              <a:t>Question</a:t>
            </a:r>
            <a:r>
              <a:rPr lang="en-US" sz="3200" i="1" dirty="0" smtClean="0"/>
              <a:t> - </a:t>
            </a:r>
            <a:r>
              <a:rPr lang="en-US" sz="3200" dirty="0" smtClean="0"/>
              <a:t>In </a:t>
            </a:r>
            <a:r>
              <a:rPr lang="en-US" sz="3200" dirty="0"/>
              <a:t>what ways is confirmation ministry </a:t>
            </a:r>
            <a:r>
              <a:rPr lang="en-US" sz="3200" dirty="0" smtClean="0"/>
              <a:t>drawing youth into a </a:t>
            </a:r>
            <a:r>
              <a:rPr lang="en-US" sz="3200" dirty="0"/>
              <a:t>vibrant learning community?</a:t>
            </a:r>
          </a:p>
          <a:p>
            <a:pPr marL="317500" indent="0" algn="ctr">
              <a:buSzPct val="44809"/>
              <a:buNone/>
            </a:pPr>
            <a:endParaRPr lang="en-US" sz="3600" b="1" dirty="0" smtClean="0"/>
          </a:p>
        </p:txBody>
      </p:sp>
    </p:spTree>
    <p:extLst>
      <p:ext uri="{BB962C8B-B14F-4D97-AF65-F5344CB8AC3E}">
        <p14:creationId xmlns:p14="http://schemas.microsoft.com/office/powerpoint/2010/main" val="2698544773"/>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1685488" y="-152270"/>
            <a:ext cx="5518238" cy="2438400"/>
          </a:xfrm>
          <a:prstGeom prst="rect">
            <a:avLst/>
          </a:prstGeom>
        </p:spPr>
        <p:txBody>
          <a:bodyPr/>
          <a:lstStyle/>
          <a:p>
            <a:r>
              <a:rPr lang="en-US" dirty="0" smtClean="0"/>
              <a:t>Context</a:t>
            </a:r>
            <a:endParaRPr dirty="0"/>
          </a:p>
        </p:txBody>
      </p:sp>
      <p:sp>
        <p:nvSpPr>
          <p:cNvPr id="166" name="Shape 166"/>
          <p:cNvSpPr>
            <a:spLocks noGrp="1"/>
          </p:cNvSpPr>
          <p:nvPr>
            <p:ph type="body" idx="1"/>
          </p:nvPr>
        </p:nvSpPr>
        <p:spPr>
          <a:xfrm>
            <a:off x="6825567" y="2286129"/>
            <a:ext cx="5828233" cy="5568488"/>
          </a:xfrm>
          <a:prstGeom prst="rect">
            <a:avLst/>
          </a:prstGeom>
        </p:spPr>
        <p:txBody>
          <a:bodyPr anchor="t"/>
          <a:lstStyle/>
          <a:p>
            <a:pPr marL="317500" indent="0" algn="ctr">
              <a:buSzPct val="44809"/>
              <a:buNone/>
            </a:pPr>
            <a:r>
              <a:rPr lang="en-US" sz="2400" b="1" i="1" dirty="0" smtClean="0"/>
              <a:t>Shift</a:t>
            </a:r>
            <a:r>
              <a:rPr lang="en-US" sz="2400" dirty="0" smtClean="0"/>
              <a:t> </a:t>
            </a:r>
            <a:r>
              <a:rPr lang="en-US" sz="2400" dirty="0"/>
              <a:t>from </a:t>
            </a:r>
            <a:r>
              <a:rPr lang="en-US" sz="2400" dirty="0" smtClean="0"/>
              <a:t>uniform practice to </a:t>
            </a:r>
            <a:r>
              <a:rPr lang="en-US" sz="2400" b="1" dirty="0" smtClean="0"/>
              <a:t>working with congregational and contextual assets and challenges</a:t>
            </a:r>
            <a:endParaRPr lang="en-US" sz="2400" i="1" dirty="0" smtClean="0"/>
          </a:p>
          <a:p>
            <a:pPr marL="317500" indent="0" algn="ctr">
              <a:buSzPct val="44809"/>
              <a:buNone/>
            </a:pPr>
            <a:r>
              <a:rPr lang="en-US" sz="4000" i="1" dirty="0"/>
              <a:t>Local &amp; </a:t>
            </a:r>
            <a:r>
              <a:rPr lang="en-US" sz="4000" i="1" dirty="0" smtClean="0"/>
              <a:t>Organic</a:t>
            </a:r>
          </a:p>
          <a:p>
            <a:pPr marL="317500" indent="0" algn="ctr">
              <a:buSzPct val="44809"/>
              <a:buNone/>
            </a:pPr>
            <a:r>
              <a:rPr lang="en-US" sz="2400" b="1" i="1" dirty="0" smtClean="0"/>
              <a:t>Shift</a:t>
            </a:r>
            <a:r>
              <a:rPr lang="en-US" sz="2400" dirty="0" smtClean="0"/>
              <a:t> </a:t>
            </a:r>
            <a:r>
              <a:rPr lang="en-US" sz="2400" dirty="0"/>
              <a:t>from separate ministry/event to </a:t>
            </a:r>
            <a:r>
              <a:rPr lang="en-US" sz="2400" b="1" dirty="0"/>
              <a:t>process owned by congregations and connected to the wider church/community</a:t>
            </a:r>
          </a:p>
          <a:p>
            <a:pPr marL="317500" indent="0" algn="ctr">
              <a:buSzPct val="44809"/>
              <a:buNone/>
            </a:pPr>
            <a:r>
              <a:rPr lang="en-US" sz="4000" i="1" dirty="0"/>
              <a:t>Congregation-</a:t>
            </a:r>
            <a:r>
              <a:rPr lang="en-US" sz="4000" i="1" dirty="0" smtClean="0"/>
              <a:t>wide</a:t>
            </a:r>
            <a:endParaRPr lang="en-US" sz="4000" dirty="0"/>
          </a:p>
          <a:p>
            <a:pPr marL="317500" indent="0">
              <a:buSzPct val="44809"/>
              <a:buNone/>
            </a:pPr>
            <a:endParaRPr sz="3200" dirty="0"/>
          </a:p>
        </p:txBody>
      </p:sp>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2" name="Picture 1" descr="IMG_0528.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6600" y="1858989"/>
            <a:ext cx="4818967" cy="6451841"/>
          </a:xfrm>
          <a:prstGeom prst="rect">
            <a:avLst/>
          </a:prstGeom>
        </p:spPr>
      </p:pic>
    </p:spTree>
    <p:extLst>
      <p:ext uri="{BB962C8B-B14F-4D97-AF65-F5344CB8AC3E}">
        <p14:creationId xmlns:p14="http://schemas.microsoft.com/office/powerpoint/2010/main" val="3760111704"/>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1685488" y="-152270"/>
            <a:ext cx="5518238" cy="2438400"/>
          </a:xfrm>
          <a:prstGeom prst="rect">
            <a:avLst/>
          </a:prstGeom>
        </p:spPr>
        <p:txBody>
          <a:bodyPr/>
          <a:lstStyle/>
          <a:p>
            <a:r>
              <a:rPr lang="en-US" dirty="0" smtClean="0"/>
              <a:t>Context</a:t>
            </a:r>
            <a:endParaRPr dirty="0"/>
          </a:p>
        </p:txBody>
      </p:sp>
      <p:sp>
        <p:nvSpPr>
          <p:cNvPr id="166" name="Shape 166"/>
          <p:cNvSpPr>
            <a:spLocks noGrp="1"/>
          </p:cNvSpPr>
          <p:nvPr>
            <p:ph type="body" idx="1"/>
          </p:nvPr>
        </p:nvSpPr>
        <p:spPr>
          <a:xfrm>
            <a:off x="7366454" y="1858989"/>
            <a:ext cx="5287346" cy="5357010"/>
          </a:xfrm>
          <a:prstGeom prst="rect">
            <a:avLst/>
          </a:prstGeom>
        </p:spPr>
        <p:txBody>
          <a:bodyPr anchor="t"/>
          <a:lstStyle/>
          <a:p>
            <a:pPr marL="317500" indent="0" algn="ctr">
              <a:buSzPct val="44809"/>
              <a:buNone/>
            </a:pPr>
            <a:r>
              <a:rPr lang="en-US" sz="3600" i="1" dirty="0"/>
              <a:t>Confirmation as adaptive and </a:t>
            </a:r>
            <a:r>
              <a:rPr lang="en-US" sz="3600" i="1" dirty="0" smtClean="0"/>
              <a:t>resilient faith formation ministry</a:t>
            </a:r>
          </a:p>
          <a:p>
            <a:pPr marL="317500" indent="0" algn="ctr">
              <a:buSzPct val="44809"/>
              <a:buNone/>
            </a:pPr>
            <a:endParaRPr lang="en-US" sz="3600" i="1" dirty="0"/>
          </a:p>
          <a:p>
            <a:pPr marL="317500" indent="0" algn="ctr">
              <a:buSzPct val="44809"/>
              <a:buNone/>
            </a:pPr>
            <a:r>
              <a:rPr lang="en-US" sz="3200" b="1" i="1" dirty="0"/>
              <a:t>Question</a:t>
            </a:r>
            <a:r>
              <a:rPr lang="en-US" sz="3200" i="1" dirty="0"/>
              <a:t> </a:t>
            </a:r>
            <a:r>
              <a:rPr lang="en-US" sz="3200" i="1" dirty="0" smtClean="0"/>
              <a:t>- </a:t>
            </a:r>
            <a:r>
              <a:rPr lang="en-US" sz="3200" dirty="0" smtClean="0"/>
              <a:t>How </a:t>
            </a:r>
            <a:r>
              <a:rPr lang="en-US" sz="3200" dirty="0"/>
              <a:t>is confirmation ministry </a:t>
            </a:r>
            <a:r>
              <a:rPr lang="en-US" sz="3200" dirty="0" smtClean="0"/>
              <a:t>taking into account the particularities of your </a:t>
            </a:r>
            <a:r>
              <a:rPr lang="en-US" sz="3200" dirty="0"/>
              <a:t>setting?</a:t>
            </a:r>
          </a:p>
          <a:p>
            <a:pPr>
              <a:buSzPct val="44809"/>
              <a:buFont typeface="Zapf Dingbats"/>
              <a:buChar char="✴"/>
            </a:pPr>
            <a:endParaRPr dirty="0"/>
          </a:p>
        </p:txBody>
      </p:sp>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2" name="Picture 1" descr="IMG_0528.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6600" y="1858989"/>
            <a:ext cx="4818967" cy="6451841"/>
          </a:xfrm>
          <a:prstGeom prst="rect">
            <a:avLst/>
          </a:prstGeom>
        </p:spPr>
      </p:pic>
    </p:spTree>
    <p:extLst>
      <p:ext uri="{BB962C8B-B14F-4D97-AF65-F5344CB8AC3E}">
        <p14:creationId xmlns:p14="http://schemas.microsoft.com/office/powerpoint/2010/main" val="1009498558"/>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title"/>
          </p:nvPr>
        </p:nvSpPr>
        <p:spPr>
          <a:xfrm>
            <a:off x="1950577" y="-1711"/>
            <a:ext cx="10998200" cy="2470977"/>
          </a:xfrm>
          <a:prstGeom prst="rect">
            <a:avLst/>
          </a:prstGeom>
        </p:spPr>
        <p:txBody>
          <a:bodyPr/>
          <a:lstStyle/>
          <a:p>
            <a:r>
              <a:rPr lang="en-US" sz="5400" dirty="0" smtClean="0"/>
              <a:t/>
            </a:r>
            <a:br>
              <a:rPr lang="en-US" sz="5400" dirty="0" smtClean="0"/>
            </a:br>
            <a:r>
              <a:rPr lang="en-US" sz="5400" i="1" dirty="0" smtClean="0"/>
              <a:t>Three Shifts</a:t>
            </a:r>
            <a:endParaRPr sz="5400" i="1" dirty="0"/>
          </a:p>
        </p:txBody>
      </p:sp>
      <p:pic>
        <p:nvPicPr>
          <p:cNvPr id="163"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sp>
        <p:nvSpPr>
          <p:cNvPr id="2" name="Oval 1"/>
          <p:cNvSpPr/>
          <p:nvPr/>
        </p:nvSpPr>
        <p:spPr>
          <a:xfrm>
            <a:off x="3139850" y="3126026"/>
            <a:ext cx="3298607" cy="2729661"/>
          </a:xfrm>
          <a:prstGeom prst="ellipse">
            <a:avLst/>
          </a:prstGeom>
          <a:solidFill>
            <a:schemeClr val="accent1">
              <a:lumMod val="60000"/>
              <a:lumOff val="40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8" name="Oval 7"/>
          <p:cNvSpPr/>
          <p:nvPr/>
        </p:nvSpPr>
        <p:spPr>
          <a:xfrm>
            <a:off x="4789153" y="4967723"/>
            <a:ext cx="3222681" cy="2545900"/>
          </a:xfrm>
          <a:prstGeom prst="ellipse">
            <a:avLst/>
          </a:prstGeom>
          <a:solidFill>
            <a:srgbClr val="FF66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9" name="Oval 8"/>
          <p:cNvSpPr/>
          <p:nvPr/>
        </p:nvSpPr>
        <p:spPr>
          <a:xfrm>
            <a:off x="5790718" y="3126026"/>
            <a:ext cx="3196621" cy="2398715"/>
          </a:xfrm>
          <a:prstGeom prst="ellipse">
            <a:avLst/>
          </a:prstGeom>
          <a:solidFill>
            <a:schemeClr val="accent6">
              <a:lumMod val="40000"/>
              <a:lumOff val="60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3" name="Curved Down Arrow 2"/>
          <p:cNvSpPr/>
          <p:nvPr/>
        </p:nvSpPr>
        <p:spPr>
          <a:xfrm>
            <a:off x="5526450" y="2684026"/>
            <a:ext cx="2069481" cy="903843"/>
          </a:xfrm>
          <a:prstGeom prst="curvedDownArrow">
            <a:avLst/>
          </a:prstGeom>
          <a:solidFill>
            <a:srgbClr val="FFFF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11" name="Curved Down Arrow 10"/>
          <p:cNvSpPr/>
          <p:nvPr/>
        </p:nvSpPr>
        <p:spPr>
          <a:xfrm rot="6010101">
            <a:off x="6885212" y="5403765"/>
            <a:ext cx="2069481" cy="903843"/>
          </a:xfrm>
          <a:prstGeom prst="curvedDownArrow">
            <a:avLst/>
          </a:prstGeom>
          <a:solidFill>
            <a:srgbClr val="FFFF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12" name="Curved Down Arrow 11"/>
          <p:cNvSpPr/>
          <p:nvPr/>
        </p:nvSpPr>
        <p:spPr>
          <a:xfrm rot="14055766">
            <a:off x="3109886" y="5334161"/>
            <a:ext cx="2069481" cy="903843"/>
          </a:xfrm>
          <a:prstGeom prst="curvedDownArrow">
            <a:avLst/>
          </a:prstGeom>
          <a:solidFill>
            <a:srgbClr val="FFFF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13" name="Shape 162"/>
          <p:cNvSpPr txBox="1">
            <a:spLocks/>
          </p:cNvSpPr>
          <p:nvPr/>
        </p:nvSpPr>
        <p:spPr>
          <a:xfrm>
            <a:off x="2521880" y="3826146"/>
            <a:ext cx="3155518" cy="1094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lstStyle>
            <a:lvl1pPr marL="889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1pPr>
            <a:lvl2pPr marL="13335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2pPr>
            <a:lvl3pPr marL="1778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3pPr>
            <a:lvl4pPr marL="22225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4pPr>
            <a:lvl5pPr marL="2667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5pPr>
            <a:lvl6pPr marL="30226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6pPr>
            <a:lvl7pPr marL="33782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7pPr>
            <a:lvl8pPr marL="37338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8pPr>
            <a:lvl9pPr marL="40894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9pPr>
          </a:lstStyle>
          <a:p>
            <a:pPr marL="317500" indent="0" algn="r">
              <a:buSzPct val="44809"/>
              <a:buNone/>
            </a:pPr>
            <a:r>
              <a:rPr lang="en-US" sz="5400" dirty="0" smtClean="0"/>
              <a:t>Purpose</a:t>
            </a:r>
          </a:p>
        </p:txBody>
      </p:sp>
      <p:sp>
        <p:nvSpPr>
          <p:cNvPr id="15" name="Shape 162"/>
          <p:cNvSpPr txBox="1">
            <a:spLocks/>
          </p:cNvSpPr>
          <p:nvPr/>
        </p:nvSpPr>
        <p:spPr>
          <a:xfrm>
            <a:off x="5520362" y="3708561"/>
            <a:ext cx="3155518" cy="1094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lstStyle>
            <a:lvl1pPr marL="889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1pPr>
            <a:lvl2pPr marL="13335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2pPr>
            <a:lvl3pPr marL="1778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3pPr>
            <a:lvl4pPr marL="22225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4pPr>
            <a:lvl5pPr marL="2667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5pPr>
            <a:lvl6pPr marL="30226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6pPr>
            <a:lvl7pPr marL="33782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7pPr>
            <a:lvl8pPr marL="37338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8pPr>
            <a:lvl9pPr marL="40894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9pPr>
          </a:lstStyle>
          <a:p>
            <a:pPr marL="317500" indent="0" algn="r">
              <a:buSzPct val="44809"/>
              <a:buNone/>
            </a:pPr>
            <a:r>
              <a:rPr lang="en-US" sz="5400" dirty="0" smtClean="0"/>
              <a:t>Pedagogy</a:t>
            </a:r>
          </a:p>
        </p:txBody>
      </p:sp>
      <p:sp>
        <p:nvSpPr>
          <p:cNvPr id="16" name="Shape 162"/>
          <p:cNvSpPr txBox="1">
            <a:spLocks/>
          </p:cNvSpPr>
          <p:nvPr/>
        </p:nvSpPr>
        <p:spPr>
          <a:xfrm>
            <a:off x="4294159" y="5661170"/>
            <a:ext cx="3155518" cy="1094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lstStyle>
            <a:lvl1pPr marL="889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1pPr>
            <a:lvl2pPr marL="13335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2pPr>
            <a:lvl3pPr marL="1778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3pPr>
            <a:lvl4pPr marL="22225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4pPr>
            <a:lvl5pPr marL="2667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5pPr>
            <a:lvl6pPr marL="30226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6pPr>
            <a:lvl7pPr marL="33782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7pPr>
            <a:lvl8pPr marL="37338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8pPr>
            <a:lvl9pPr marL="40894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9pPr>
          </a:lstStyle>
          <a:p>
            <a:pPr marL="317500" indent="0" algn="r">
              <a:buSzPct val="44809"/>
              <a:buNone/>
            </a:pPr>
            <a:r>
              <a:rPr lang="en-US" sz="5400" dirty="0" smtClean="0"/>
              <a:t>Context</a:t>
            </a:r>
          </a:p>
        </p:txBody>
      </p:sp>
    </p:spTree>
    <p:extLst>
      <p:ext uri="{BB962C8B-B14F-4D97-AF65-F5344CB8AC3E}">
        <p14:creationId xmlns:p14="http://schemas.microsoft.com/office/powerpoint/2010/main" val="913005248"/>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title"/>
          </p:nvPr>
        </p:nvSpPr>
        <p:spPr>
          <a:xfrm>
            <a:off x="2006600" y="1"/>
            <a:ext cx="10998200" cy="2422232"/>
          </a:xfrm>
          <a:prstGeom prst="rect">
            <a:avLst/>
          </a:prstGeom>
        </p:spPr>
        <p:txBody>
          <a:bodyPr/>
          <a:lstStyle/>
          <a:p>
            <a:r>
              <a:rPr lang="en-US" dirty="0" smtClean="0"/>
              <a:t>Lived Tensions</a:t>
            </a:r>
            <a:endParaRPr dirty="0"/>
          </a:p>
        </p:txBody>
      </p:sp>
      <p:sp>
        <p:nvSpPr>
          <p:cNvPr id="162" name="Shape 162"/>
          <p:cNvSpPr>
            <a:spLocks noGrp="1"/>
          </p:cNvSpPr>
          <p:nvPr>
            <p:ph type="body" idx="1"/>
          </p:nvPr>
        </p:nvSpPr>
        <p:spPr>
          <a:xfrm>
            <a:off x="2006600" y="2140031"/>
            <a:ext cx="10998200" cy="5526452"/>
          </a:xfrm>
          <a:prstGeom prst="rect">
            <a:avLst/>
          </a:prstGeom>
        </p:spPr>
        <p:txBody>
          <a:bodyPr anchor="t"/>
          <a:lstStyle/>
          <a:p>
            <a:pPr marL="317500" indent="0">
              <a:buSzPct val="44809"/>
              <a:buNone/>
            </a:pPr>
            <a:r>
              <a:rPr lang="en-US" sz="4400" dirty="0" smtClean="0"/>
              <a:t>Accommodation </a:t>
            </a:r>
            <a:r>
              <a:rPr lang="en-US" sz="4400" b="1" dirty="0" smtClean="0"/>
              <a:t>–</a:t>
            </a:r>
            <a:r>
              <a:rPr lang="en-US" sz="4400" dirty="0" smtClean="0"/>
              <a:t> “Orthodox” doctrine</a:t>
            </a:r>
          </a:p>
          <a:p>
            <a:pPr marL="317500" indent="0">
              <a:buSzPct val="44809"/>
              <a:buNone/>
            </a:pPr>
            <a:r>
              <a:rPr lang="en-US" sz="4400" dirty="0" smtClean="0"/>
              <a:t>Gospel as status quo – Gospel as disruption</a:t>
            </a:r>
            <a:endParaRPr lang="en-US" sz="4400" dirty="0"/>
          </a:p>
          <a:p>
            <a:pPr marL="317500" indent="0">
              <a:buSzPct val="44809"/>
              <a:buNone/>
            </a:pPr>
            <a:r>
              <a:rPr lang="en-US" sz="4400" dirty="0" smtClean="0"/>
              <a:t>Quick and easy</a:t>
            </a:r>
            <a:r>
              <a:rPr lang="en-US" sz="4400" b="1" dirty="0" smtClean="0"/>
              <a:t> – </a:t>
            </a:r>
            <a:r>
              <a:rPr lang="en-US" sz="4400" dirty="0"/>
              <a:t>S</a:t>
            </a:r>
            <a:r>
              <a:rPr lang="en-US" sz="4400" dirty="0" smtClean="0"/>
              <a:t>lower and deeper</a:t>
            </a:r>
          </a:p>
          <a:p>
            <a:pPr marL="317500" indent="0">
              <a:buSzPct val="44809"/>
              <a:buNone/>
            </a:pPr>
            <a:r>
              <a:rPr lang="en-US" sz="4400" dirty="0" smtClean="0"/>
              <a:t>Need mentors </a:t>
            </a:r>
            <a:r>
              <a:rPr lang="en-US" sz="4400" b="1" dirty="0" smtClean="0"/>
              <a:t>–</a:t>
            </a:r>
            <a:r>
              <a:rPr lang="en-US" sz="4400" dirty="0" smtClean="0"/>
              <a:t> Spiritual </a:t>
            </a:r>
            <a:r>
              <a:rPr lang="en-US" sz="4400" dirty="0"/>
              <a:t>m</a:t>
            </a:r>
            <a:r>
              <a:rPr lang="en-US" sz="4400" dirty="0" smtClean="0"/>
              <a:t>aturity of mentors</a:t>
            </a:r>
          </a:p>
          <a:p>
            <a:pPr marL="317500" indent="0">
              <a:buSzPct val="44809"/>
              <a:buNone/>
            </a:pPr>
            <a:r>
              <a:rPr lang="en-US" sz="4400" dirty="0" smtClean="0"/>
              <a:t>Focus on confirmation – What’s next?</a:t>
            </a:r>
          </a:p>
          <a:p>
            <a:pPr algn="r">
              <a:buSzPct val="44809"/>
              <a:buFont typeface="Zapf Dingbats"/>
              <a:buChar char="✴"/>
            </a:pPr>
            <a:endParaRPr lang="en-US" sz="3200" dirty="0" smtClean="0"/>
          </a:p>
          <a:p>
            <a:pPr algn="r">
              <a:buSzPct val="44809"/>
              <a:buFont typeface="Zapf Dingbats"/>
              <a:buChar char="✴"/>
            </a:pPr>
            <a:endParaRPr sz="3200" dirty="0"/>
          </a:p>
        </p:txBody>
      </p:sp>
      <p:pic>
        <p:nvPicPr>
          <p:cNvPr id="163"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spTree>
    <p:extLst>
      <p:ext uri="{BB962C8B-B14F-4D97-AF65-F5344CB8AC3E}">
        <p14:creationId xmlns:p14="http://schemas.microsoft.com/office/powerpoint/2010/main" val="2647682854"/>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title"/>
          </p:nvPr>
        </p:nvSpPr>
        <p:spPr>
          <a:xfrm>
            <a:off x="2006600" y="211651"/>
            <a:ext cx="10998200" cy="2092997"/>
          </a:xfrm>
          <a:prstGeom prst="rect">
            <a:avLst/>
          </a:prstGeom>
        </p:spPr>
        <p:txBody>
          <a:bodyPr/>
          <a:lstStyle/>
          <a:p>
            <a:r>
              <a:rPr lang="en-US" sz="7600" dirty="0" smtClean="0"/>
              <a:t>Re-imagining Confirmation</a:t>
            </a:r>
            <a:endParaRPr sz="7600" dirty="0"/>
          </a:p>
        </p:txBody>
      </p:sp>
      <p:sp>
        <p:nvSpPr>
          <p:cNvPr id="162" name="Shape 162"/>
          <p:cNvSpPr>
            <a:spLocks noGrp="1"/>
          </p:cNvSpPr>
          <p:nvPr>
            <p:ph type="body" idx="1"/>
          </p:nvPr>
        </p:nvSpPr>
        <p:spPr>
          <a:xfrm>
            <a:off x="2006600" y="2304648"/>
            <a:ext cx="10998200" cy="5479419"/>
          </a:xfrm>
          <a:prstGeom prst="rect">
            <a:avLst/>
          </a:prstGeom>
        </p:spPr>
        <p:txBody>
          <a:bodyPr anchor="t"/>
          <a:lstStyle/>
          <a:p>
            <a:pPr marL="317500" indent="0" algn="ctr">
              <a:buSzPct val="44809"/>
              <a:buNone/>
            </a:pPr>
            <a:r>
              <a:rPr lang="en-US" sz="4400" dirty="0" smtClean="0"/>
              <a:t>It matters</a:t>
            </a:r>
          </a:p>
          <a:p>
            <a:pPr marL="317500" indent="0" algn="ctr">
              <a:buSzPct val="44809"/>
              <a:buNone/>
            </a:pPr>
            <a:r>
              <a:rPr lang="en-US" sz="4400" dirty="0" smtClean="0"/>
              <a:t>It takes a team</a:t>
            </a:r>
          </a:p>
          <a:p>
            <a:pPr marL="317500" indent="0" algn="ctr">
              <a:buSzPct val="44809"/>
              <a:buNone/>
            </a:pPr>
            <a:r>
              <a:rPr lang="en-US" sz="4400" dirty="0" smtClean="0"/>
              <a:t>Builds intergenerational learning community</a:t>
            </a:r>
          </a:p>
          <a:p>
            <a:pPr marL="317500" indent="0" algn="ctr">
              <a:buSzPct val="44809"/>
              <a:buNone/>
            </a:pPr>
            <a:r>
              <a:rPr lang="en-US" sz="4400" dirty="0" smtClean="0"/>
              <a:t>Claiming the Way of Jesus</a:t>
            </a:r>
          </a:p>
          <a:p>
            <a:pPr marL="317500" indent="0" algn="ctr">
              <a:buSzPct val="44809"/>
              <a:buNone/>
            </a:pPr>
            <a:r>
              <a:rPr lang="en-US" sz="4400" dirty="0" smtClean="0"/>
              <a:t>Practitioners need to talk with </a:t>
            </a:r>
            <a:r>
              <a:rPr lang="en-US" sz="4400" smtClean="0"/>
              <a:t>each other</a:t>
            </a:r>
            <a:endParaRPr lang="en-US" sz="4400" dirty="0" smtClean="0"/>
          </a:p>
          <a:p>
            <a:pPr marL="317500" indent="0" algn="ctr">
              <a:buSzPct val="44809"/>
              <a:buNone/>
            </a:pPr>
            <a:endParaRPr lang="en-US" sz="4400" dirty="0" smtClean="0"/>
          </a:p>
        </p:txBody>
      </p:sp>
      <p:pic>
        <p:nvPicPr>
          <p:cNvPr id="163"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spTree>
    <p:extLst>
      <p:ext uri="{BB962C8B-B14F-4D97-AF65-F5344CB8AC3E}">
        <p14:creationId xmlns:p14="http://schemas.microsoft.com/office/powerpoint/2010/main" val="1466980633"/>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p:cNvSpPr>
          <p:nvPr>
            <p:ph type="subTitle" sz="quarter" idx="1"/>
          </p:nvPr>
        </p:nvSpPr>
        <p:spPr>
          <a:xfrm>
            <a:off x="2133600" y="4895719"/>
            <a:ext cx="10464800" cy="2864826"/>
          </a:xfrm>
          <a:prstGeom prst="rect">
            <a:avLst/>
          </a:prstGeom>
        </p:spPr>
        <p:txBody>
          <a:bodyPr/>
          <a:lstStyle/>
          <a:p>
            <a:pPr marL="5080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dirty="0" smtClean="0">
                <a:hlinkClick r:id="rId3"/>
              </a:rPr>
              <a:t>www.</a:t>
            </a:r>
            <a:r>
              <a:rPr sz="4800" dirty="0" smtClean="0">
                <a:latin typeface="Avenir Book"/>
                <a:ea typeface="Avenir Book"/>
                <a:cs typeface="Avenir Book"/>
                <a:sym typeface="Avenir Book"/>
                <a:hlinkClick r:id="rId3"/>
              </a:rPr>
              <a:t>theconfirmationproject</a:t>
            </a:r>
            <a:r>
              <a:rPr dirty="0" smtClean="0">
                <a:hlinkClick r:id="rId3"/>
              </a:rPr>
              <a:t>.com</a:t>
            </a:r>
            <a:endParaRPr lang="en-US" dirty="0" smtClean="0">
              <a:hlinkClick r:id="rId3"/>
            </a:endParaRPr>
          </a:p>
          <a:p>
            <a:pPr marL="5080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dirty="0" smtClean="0"/>
              <a:t>See resources and webinars</a:t>
            </a:r>
          </a:p>
          <a:p>
            <a:pPr marL="5080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b="1" dirty="0" smtClean="0"/>
              <a:t>Rethinking </a:t>
            </a:r>
            <a:r>
              <a:rPr lang="en-US" b="1" dirty="0"/>
              <a:t>Confirmation videos</a:t>
            </a:r>
          </a:p>
          <a:p>
            <a:pPr marL="5080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dirty="0" smtClean="0"/>
              <a:t>Luther Seminary – YouTube channel</a:t>
            </a:r>
          </a:p>
          <a:p>
            <a:pPr marL="5080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b="1" dirty="0" smtClean="0"/>
              <a:t>Wonder about Confirmation </a:t>
            </a:r>
            <a:r>
              <a:rPr lang="en-US" dirty="0" smtClean="0"/>
              <a:t>– Practice Discipleship Curriculum</a:t>
            </a:r>
            <a:endParaRPr dirty="0">
              <a:hlinkClick r:id="rId3"/>
            </a:endParaRPr>
          </a:p>
        </p:txBody>
      </p:sp>
      <p:pic>
        <p:nvPicPr>
          <p:cNvPr id="170" name="CYLLF-LOGOgrayscale.jpg"/>
          <p:cNvPicPr>
            <a:picLocks noChangeAspect="1"/>
          </p:cNvPicPr>
          <p:nvPr/>
        </p:nvPicPr>
        <p:blipFill>
          <a:blip r:embed="rId4">
            <a:extLst/>
          </a:blip>
          <a:stretch>
            <a:fillRect/>
          </a:stretch>
        </p:blipFill>
        <p:spPr>
          <a:xfrm>
            <a:off x="2285999" y="1658579"/>
            <a:ext cx="10160001" cy="2850375"/>
          </a:xfrm>
          <a:prstGeom prst="rect">
            <a:avLst/>
          </a:prstGeom>
          <a:ln w="12700">
            <a:miter lim="400000"/>
          </a:ln>
        </p:spPr>
      </p:pic>
      <p:pic>
        <p:nvPicPr>
          <p:cNvPr id="171" name="droppedImage.pdf"/>
          <p:cNvPicPr>
            <a:picLocks noChangeAspect="1"/>
          </p:cNvPicPr>
          <p:nvPr/>
        </p:nvPicPr>
        <p:blipFill>
          <a:blip r:embed="rId5">
            <a:extLst/>
          </a:blip>
          <a:stretch>
            <a:fillRect/>
          </a:stretch>
        </p:blipFill>
        <p:spPr>
          <a:xfrm>
            <a:off x="0" y="-3136900"/>
            <a:ext cx="2006600" cy="16916400"/>
          </a:xfrm>
          <a:prstGeom prst="rect">
            <a:avLst/>
          </a:prstGeom>
          <a:ln w="12700">
            <a:miter lim="400000"/>
          </a:ln>
        </p:spPr>
      </p:pic>
    </p:spTree>
    <p:extLst>
      <p:ext uri="{BB962C8B-B14F-4D97-AF65-F5344CB8AC3E}">
        <p14:creationId xmlns:p14="http://schemas.microsoft.com/office/powerpoint/2010/main" val="12569671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1684</TotalTime>
  <Words>823</Words>
  <Application>Microsoft Macintosh PowerPoint</Application>
  <PresentationFormat>Custom</PresentationFormat>
  <Paragraphs>116</Paragraphs>
  <Slides>19</Slides>
  <Notes>17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White</vt:lpstr>
      <vt:lpstr>PowerPoint Presentation</vt:lpstr>
      <vt:lpstr>Our View Matters</vt:lpstr>
      <vt:lpstr>Areas of Interest</vt:lpstr>
      <vt:lpstr>Areas of Interest</vt:lpstr>
      <vt:lpstr>Our View Matters</vt:lpstr>
      <vt:lpstr>Research Question</vt:lpstr>
      <vt:lpstr>Themes</vt:lpstr>
      <vt:lpstr>Practices</vt:lpstr>
      <vt:lpstr>Three Hopeful Shifts</vt:lpstr>
      <vt:lpstr>Purpose</vt:lpstr>
      <vt:lpstr>Purpose</vt:lpstr>
      <vt:lpstr>Pedagogy</vt:lpstr>
      <vt:lpstr>Pedagogy</vt:lpstr>
      <vt:lpstr>Context</vt:lpstr>
      <vt:lpstr>Context</vt:lpstr>
      <vt:lpstr> Three Shifts</vt:lpstr>
      <vt:lpstr>Lived Tensions</vt:lpstr>
      <vt:lpstr>Re-imagining Confirmation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Terri Elton</cp:lastModifiedBy>
  <cp:revision>72</cp:revision>
  <cp:lastPrinted>2015-12-09T15:33:16Z</cp:lastPrinted>
  <dcterms:modified xsi:type="dcterms:W3CDTF">2016-04-12T15:03:25Z</dcterms:modified>
</cp:coreProperties>
</file>