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89" r:id="rId2"/>
    <p:sldId id="293" r:id="rId3"/>
    <p:sldId id="295" r:id="rId4"/>
    <p:sldId id="272" r:id="rId5"/>
    <p:sldId id="302" r:id="rId6"/>
    <p:sldId id="296" r:id="rId7"/>
    <p:sldId id="290" r:id="rId8"/>
    <p:sldId id="297" r:id="rId9"/>
    <p:sldId id="288" r:id="rId10"/>
    <p:sldId id="298" r:id="rId11"/>
    <p:sldId id="287" r:id="rId12"/>
    <p:sldId id="303" r:id="rId13"/>
    <p:sldId id="299" r:id="rId14"/>
    <p:sldId id="284" r:id="rId15"/>
    <p:sldId id="285" r:id="rId16"/>
    <p:sldId id="300" r:id="rId17"/>
    <p:sldId id="286" r:id="rId18"/>
    <p:sldId id="30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52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B54B5E-1E63-4801-BD0F-EB53FEDA1390}" type="datetimeFigureOut">
              <a:rPr lang="en-US" smtClean="0"/>
              <a:t>6/2/16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C1D57E-54D5-42B1-A0B3-8ADF91AD0128}" type="slidenum">
              <a:rPr lang="en-US" smtClean="0"/>
              <a:t>‹#›</a:t>
            </a:fld>
            <a:endParaRPr lang="en-US"/>
          </a:p>
        </p:txBody>
      </p:sp>
    </p:spTree>
    <p:extLst>
      <p:ext uri="{BB962C8B-B14F-4D97-AF65-F5344CB8AC3E}">
        <p14:creationId xmlns:p14="http://schemas.microsoft.com/office/powerpoint/2010/main" val="149844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9" name="Slide Number Placeholder 8"/>
          <p:cNvSpPr>
            <a:spLocks noGrp="1"/>
          </p:cNvSpPr>
          <p:nvPr>
            <p:ph type="sldNum" sz="quarter" idx="11"/>
          </p:nvPr>
        </p:nvSpPr>
        <p:spPr/>
        <p:txBody>
          <a:bodyPr/>
          <a:lstStyle/>
          <a:p>
            <a:fld id="{CA15C064-DD44-4CAC-873E-2D1F54821676}" type="slidenum">
              <a:rPr kumimoji="0" lang="en-US" smtClean="0"/>
              <a:pPr eaLnBrk="1" latinLnBrk="0" hangingPunct="1"/>
              <a:t>‹#›</a:t>
            </a:fld>
            <a:endParaRPr kumimoji="0" lang="en-US"/>
          </a:p>
        </p:txBody>
      </p:sp>
      <p:sp>
        <p:nvSpPr>
          <p:cNvPr id="10" name="Footer Placeholder 9"/>
          <p:cNvSpPr>
            <a:spLocks noGrp="1"/>
          </p:cNvSpPr>
          <p:nvPr>
            <p:ph type="ftr" sz="quarter" idx="12"/>
          </p:nvPr>
        </p:nvSpPr>
        <p:spPr/>
        <p:txBody>
          <a:bodyPr/>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6/2/16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CA15C064-DD44-4CAC-873E-2D1F54821676}" type="slidenum">
              <a:rPr kumimoji="0" lang="en-US" smtClean="0"/>
              <a:pPr eaLnBrk="1" latinLnBrk="0" hangingPunct="1"/>
              <a:t>‹#›</a:t>
            </a:fld>
            <a:endParaRPr kumimoji="0" lang="en-US" dirty="0">
              <a:solidFill>
                <a:schemeClr val="accent1">
                  <a:shade val="75000"/>
                </a:schemeClr>
              </a:solidFill>
            </a:endParaRP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lgn="r" eaLnBrk="1" latinLnBrk="0" hangingPunct="1"/>
            <a:endParaRPr kumimoji="0" lang="en-US" dirty="0">
              <a:solidFill>
                <a:schemeClr val="accent1">
                  <a:shade val="75000"/>
                </a:schemeClr>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lgn="l" eaLnBrk="1" latinLnBrk="0" hangingPunct="1"/>
            <a:fld id="{74CBEAF9-9E58-4CC8-A6FF-6DD8A58DEEA4}" type="datetimeFigureOut">
              <a:rPr lang="en-US" smtClean="0"/>
              <a:pPr algn="l" eaLnBrk="1" latinLnBrk="0" hangingPunct="1"/>
              <a:t>6/2/16</a:t>
            </a:fld>
            <a:endParaRPr lang="en-US" dirty="0">
              <a:solidFill>
                <a:schemeClr val="accent1">
                  <a:shade val="75000"/>
                </a:scheme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181600"/>
            <a:ext cx="4572000" cy="685800"/>
          </a:xfrm>
        </p:spPr>
        <p:txBody>
          <a:bodyPr/>
          <a:lstStyle/>
          <a:p>
            <a:r>
              <a:rPr lang="en-US" dirty="0" smtClean="0"/>
              <a:t>How will you lead?</a:t>
            </a:r>
            <a:endParaRPr lang="en-US" dirty="0"/>
          </a:p>
        </p:txBody>
      </p:sp>
      <p:sp>
        <p:nvSpPr>
          <p:cNvPr id="3" name="Text Placeholder 2"/>
          <p:cNvSpPr>
            <a:spLocks noGrp="1"/>
          </p:cNvSpPr>
          <p:nvPr>
            <p:ph type="body" idx="1"/>
          </p:nvPr>
        </p:nvSpPr>
        <p:spPr>
          <a:xfrm>
            <a:off x="304800" y="4724400"/>
            <a:ext cx="4800600" cy="609601"/>
          </a:xfrm>
        </p:spPr>
        <p:txBody>
          <a:bodyPr>
            <a:noAutofit/>
          </a:bodyPr>
          <a:lstStyle/>
          <a:p>
            <a:r>
              <a:rPr lang="en-US" sz="4000" dirty="0" smtClean="0"/>
              <a:t>YOU ARE A LEADER:</a:t>
            </a:r>
            <a:endParaRPr lang="en-US" sz="4000" dirty="0"/>
          </a:p>
        </p:txBody>
      </p:sp>
      <p:pic>
        <p:nvPicPr>
          <p:cNvPr id="6" name="Picture 5" descr="images-3.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2514600"/>
            <a:ext cx="3048000" cy="2020957"/>
          </a:xfrm>
          <a:prstGeom prst="rect">
            <a:avLst/>
          </a:prstGeom>
        </p:spPr>
      </p:pic>
      <p:pic>
        <p:nvPicPr>
          <p:cNvPr id="7" name="Picture 6" descr="wander-and-wonder-technique-to-recharge-yourself-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4648200"/>
            <a:ext cx="3068412" cy="2031289"/>
          </a:xfrm>
          <a:prstGeom prst="rect">
            <a:avLst/>
          </a:prstGeom>
        </p:spPr>
      </p:pic>
      <p:pic>
        <p:nvPicPr>
          <p:cNvPr id="8" name="Picture 7" descr="kids-wanderi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354330"/>
            <a:ext cx="3047999" cy="2011680"/>
          </a:xfrm>
          <a:prstGeom prst="rect">
            <a:avLst/>
          </a:prstGeom>
        </p:spPr>
      </p:pic>
      <p:sp>
        <p:nvSpPr>
          <p:cNvPr id="9" name="Text Placeholder 2"/>
          <p:cNvSpPr txBox="1">
            <a:spLocks/>
          </p:cNvSpPr>
          <p:nvPr/>
        </p:nvSpPr>
        <p:spPr>
          <a:xfrm>
            <a:off x="152400" y="5715000"/>
            <a:ext cx="4572000" cy="609601"/>
          </a:xfrm>
          <a:prstGeom prst="rect">
            <a:avLst/>
          </a:prstGeom>
        </p:spPr>
        <p:txBody>
          <a:bodyPr vert="horz" lIns="91440" tIns="45720" rIns="91440" bIns="45720" rtlCol="0" anchor="b">
            <a:noAutofit/>
          </a:bodyPr>
          <a:lstStyle>
            <a:lvl1pPr marL="0" indent="0" algn="l"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Clr>
                <a:schemeClr val="accent2"/>
              </a:buClr>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Clr>
                <a:schemeClr val="accent3"/>
              </a:buClr>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Clr>
                <a:schemeClr val="accent5"/>
              </a:buClr>
              <a:buFont typeface="Arial" pitchFamily="34" charset="0"/>
              <a:buNone/>
              <a:defRPr sz="1400" kern="1200" baseline="0">
                <a:solidFill>
                  <a:schemeClr val="tx1">
                    <a:tint val="75000"/>
                  </a:schemeClr>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400" kern="1200" baseline="0">
                <a:solidFill>
                  <a:schemeClr val="tx1">
                    <a:tint val="75000"/>
                  </a:schemeClr>
                </a:solidFill>
                <a:latin typeface="+mn-lt"/>
                <a:ea typeface="+mn-ea"/>
                <a:cs typeface="+mn-cs"/>
              </a:defRPr>
            </a:lvl6pPr>
            <a:lvl7pPr marL="2743200" indent="0" algn="l"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algn="r"/>
            <a:r>
              <a:rPr lang="en-US" sz="3200" dirty="0" smtClean="0"/>
              <a:t>Terri Elton</a:t>
            </a:r>
            <a:endParaRPr lang="en-US" sz="3200" dirty="0"/>
          </a:p>
        </p:txBody>
      </p:sp>
    </p:spTree>
    <p:extLst>
      <p:ext uri="{BB962C8B-B14F-4D97-AF65-F5344CB8AC3E}">
        <p14:creationId xmlns:p14="http://schemas.microsoft.com/office/powerpoint/2010/main" val="98937041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Did you know? Have you not heard?</a:t>
            </a:r>
            <a:endParaRPr lang="en-US" dirty="0"/>
          </a:p>
        </p:txBody>
      </p:sp>
      <p:sp>
        <p:nvSpPr>
          <p:cNvPr id="6" name="Text Placeholder 5"/>
          <p:cNvSpPr>
            <a:spLocks noGrp="1"/>
          </p:cNvSpPr>
          <p:nvPr>
            <p:ph type="body" sz="half" idx="2"/>
          </p:nvPr>
        </p:nvSpPr>
        <p:spPr/>
        <p:txBody>
          <a:bodyPr>
            <a:normAutofit/>
          </a:bodyPr>
          <a:lstStyle/>
          <a:p>
            <a:r>
              <a:rPr lang="en-US" sz="2000" dirty="0" smtClean="0">
                <a:latin typeface="Avenir Book"/>
                <a:cs typeface="Avenir Book"/>
              </a:rPr>
              <a:t>You are called, by God, to lead!</a:t>
            </a:r>
            <a:endParaRPr lang="en-US" sz="2000" dirty="0">
              <a:latin typeface="Avenir Book"/>
              <a:cs typeface="Avenir Book"/>
            </a:endParaRPr>
          </a:p>
        </p:txBody>
      </p:sp>
      <p:pic>
        <p:nvPicPr>
          <p:cNvPr id="9" name="Picture Placeholder 8" descr="ephesians-4-1.jpg"/>
          <p:cNvPicPr>
            <a:picLocks noGrp="1" noChangeAspect="1"/>
          </p:cNvPicPr>
          <p:nvPr>
            <p:ph type="pic" idx="1"/>
          </p:nvPr>
        </p:nvPicPr>
        <p:blipFill>
          <a:blip r:embed="rId2">
            <a:extLst>
              <a:ext uri="{28A0092B-C50C-407E-A947-70E740481C1C}">
                <a14:useLocalDpi xmlns:a14="http://schemas.microsoft.com/office/drawing/2010/main" val="0"/>
              </a:ext>
            </a:extLst>
          </a:blip>
          <a:srcRect l="-27083" r="-27083"/>
          <a:stretch>
            <a:fillRect/>
          </a:stretch>
        </p:blipFill>
        <p:spPr/>
      </p:pic>
    </p:spTree>
    <p:extLst>
      <p:ext uri="{BB962C8B-B14F-4D97-AF65-F5344CB8AC3E}">
        <p14:creationId xmlns:p14="http://schemas.microsoft.com/office/powerpoint/2010/main" val="319394779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why-integrated-marketing-is-critical-to-inbound-marketing-success.jpg"/>
          <p:cNvPicPr>
            <a:picLocks noGrp="1" noChangeAspect="1"/>
          </p:cNvPicPr>
          <p:nvPr>
            <p:ph type="pic" idx="1"/>
          </p:nvPr>
        </p:nvPicPr>
        <p:blipFill>
          <a:blip r:embed="rId2">
            <a:extLst>
              <a:ext uri="{28A0092B-C50C-407E-A947-70E740481C1C}">
                <a14:useLocalDpi xmlns:a14="http://schemas.microsoft.com/office/drawing/2010/main" val="0"/>
              </a:ext>
            </a:extLst>
          </a:blip>
          <a:srcRect l="-17110" r="-17110"/>
          <a:stretch>
            <a:fillRect/>
          </a:stretch>
        </p:blipFill>
        <p:spPr>
          <a:xfrm>
            <a:off x="-381000" y="-1"/>
            <a:ext cx="8839200" cy="5733535"/>
          </a:xfrm>
        </p:spPr>
      </p:pic>
      <p:sp>
        <p:nvSpPr>
          <p:cNvPr id="2" name="Title 1"/>
          <p:cNvSpPr>
            <a:spLocks noGrp="1"/>
          </p:cNvSpPr>
          <p:nvPr>
            <p:ph type="title"/>
          </p:nvPr>
        </p:nvSpPr>
        <p:spPr>
          <a:xfrm>
            <a:off x="4419600" y="1524000"/>
            <a:ext cx="1144559" cy="935613"/>
          </a:xfrm>
        </p:spPr>
        <p:txBody>
          <a:bodyPr/>
          <a:lstStyle/>
          <a:p>
            <a:r>
              <a:rPr lang="en-US" dirty="0" smtClean="0">
                <a:solidFill>
                  <a:srgbClr val="FF0000"/>
                </a:solidFill>
              </a:rPr>
              <a:t>Believe it!</a:t>
            </a:r>
            <a:endParaRPr lang="en-US" dirty="0">
              <a:solidFill>
                <a:srgbClr val="FF0000"/>
              </a:solidFill>
            </a:endParaRPr>
          </a:p>
        </p:txBody>
      </p:sp>
    </p:spTree>
    <p:extLst>
      <p:ext uri="{BB962C8B-B14F-4D97-AF65-F5344CB8AC3E}">
        <p14:creationId xmlns:p14="http://schemas.microsoft.com/office/powerpoint/2010/main" val="4429415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Practicing the </a:t>
            </a:r>
            <a:r>
              <a:rPr lang="en-US" sz="3600" dirty="0" smtClean="0"/>
              <a:t>Truths </a:t>
            </a:r>
            <a:r>
              <a:rPr lang="en-US" sz="3600" dirty="0" smtClean="0"/>
              <a:t>about Leadership </a:t>
            </a:r>
            <a:r>
              <a:rPr lang="en-US" dirty="0" smtClean="0"/>
              <a:t>– </a:t>
            </a:r>
            <a:r>
              <a:rPr lang="en-US" sz="2800" dirty="0" smtClean="0"/>
              <a:t>adapted from </a:t>
            </a:r>
            <a:r>
              <a:rPr lang="en-US" sz="2800" dirty="0" err="1" smtClean="0"/>
              <a:t>Kouzes</a:t>
            </a:r>
            <a:r>
              <a:rPr lang="en-US" sz="2800" dirty="0" smtClean="0"/>
              <a:t> </a:t>
            </a:r>
            <a:r>
              <a:rPr lang="en-US" sz="2800" dirty="0" smtClean="0"/>
              <a:t>and Posner</a:t>
            </a:r>
            <a:endParaRPr lang="en-US" sz="2800" dirty="0"/>
          </a:p>
        </p:txBody>
      </p:sp>
      <p:sp>
        <p:nvSpPr>
          <p:cNvPr id="3" name="Content Placeholder 2"/>
          <p:cNvSpPr>
            <a:spLocks noGrp="1"/>
          </p:cNvSpPr>
          <p:nvPr>
            <p:ph idx="1"/>
          </p:nvPr>
        </p:nvSpPr>
        <p:spPr>
          <a:xfrm>
            <a:off x="457200" y="1752600"/>
            <a:ext cx="7620000" cy="4648200"/>
          </a:xfrm>
        </p:spPr>
        <p:txBody>
          <a:bodyPr/>
          <a:lstStyle/>
          <a:p>
            <a:pPr marL="114300" indent="0">
              <a:buNone/>
            </a:pPr>
            <a:r>
              <a:rPr lang="en-US" dirty="0" smtClean="0"/>
              <a:t>1 – </a:t>
            </a:r>
            <a:r>
              <a:rPr lang="en-US" b="1" dirty="0" smtClean="0"/>
              <a:t>You Can </a:t>
            </a:r>
            <a:r>
              <a:rPr lang="en-US" dirty="0" smtClean="0"/>
              <a:t>Make A Difference</a:t>
            </a:r>
          </a:p>
          <a:p>
            <a:pPr marL="114300" indent="0">
              <a:buNone/>
            </a:pPr>
            <a:r>
              <a:rPr lang="en-US" dirty="0" smtClean="0"/>
              <a:t>2 – </a:t>
            </a:r>
            <a:r>
              <a:rPr lang="en-US" b="1" dirty="0" smtClean="0"/>
              <a:t>Credibility</a:t>
            </a:r>
            <a:r>
              <a:rPr lang="en-US" dirty="0" smtClean="0"/>
              <a:t> is the Foundation of Leadership</a:t>
            </a:r>
          </a:p>
          <a:p>
            <a:pPr marL="114300" indent="0">
              <a:buNone/>
            </a:pPr>
            <a:r>
              <a:rPr lang="en-US" dirty="0"/>
              <a:t>3</a:t>
            </a:r>
            <a:r>
              <a:rPr lang="en-US" dirty="0" smtClean="0"/>
              <a:t> </a:t>
            </a:r>
            <a:r>
              <a:rPr lang="en-US" dirty="0" smtClean="0"/>
              <a:t>– You can’t do it </a:t>
            </a:r>
            <a:r>
              <a:rPr lang="en-US" dirty="0" smtClean="0"/>
              <a:t>Alone – </a:t>
            </a:r>
            <a:r>
              <a:rPr lang="en-US" b="1" dirty="0" smtClean="0"/>
              <a:t>Team</a:t>
            </a:r>
            <a:endParaRPr lang="en-US" b="1" dirty="0" smtClean="0"/>
          </a:p>
          <a:p>
            <a:pPr marL="114300" indent="0">
              <a:buNone/>
            </a:pPr>
            <a:r>
              <a:rPr lang="en-US" dirty="0"/>
              <a:t>4</a:t>
            </a:r>
            <a:r>
              <a:rPr lang="en-US" dirty="0" smtClean="0"/>
              <a:t> </a:t>
            </a:r>
            <a:r>
              <a:rPr lang="en-US" dirty="0" smtClean="0"/>
              <a:t>– </a:t>
            </a:r>
            <a:r>
              <a:rPr lang="en-US" b="1" dirty="0" smtClean="0"/>
              <a:t>Trust</a:t>
            </a:r>
            <a:r>
              <a:rPr lang="en-US" dirty="0" smtClean="0"/>
              <a:t> Rules</a:t>
            </a:r>
          </a:p>
          <a:p>
            <a:pPr marL="114300" indent="0">
              <a:buNone/>
            </a:pPr>
            <a:r>
              <a:rPr lang="en-US" dirty="0"/>
              <a:t>5</a:t>
            </a:r>
            <a:r>
              <a:rPr lang="en-US" dirty="0" smtClean="0"/>
              <a:t> </a:t>
            </a:r>
            <a:r>
              <a:rPr lang="en-US" dirty="0" smtClean="0"/>
              <a:t>– You either Lead </a:t>
            </a:r>
            <a:r>
              <a:rPr lang="en-US" b="1" dirty="0" smtClean="0"/>
              <a:t>by Example </a:t>
            </a:r>
            <a:r>
              <a:rPr lang="en-US" dirty="0" smtClean="0"/>
              <a:t>or You Don’t Lead</a:t>
            </a:r>
          </a:p>
          <a:p>
            <a:pPr marL="114300" indent="0">
              <a:buNone/>
            </a:pPr>
            <a:r>
              <a:rPr lang="en-US" dirty="0"/>
              <a:t>6</a:t>
            </a:r>
            <a:r>
              <a:rPr lang="en-US" dirty="0" smtClean="0"/>
              <a:t> </a:t>
            </a:r>
            <a:r>
              <a:rPr lang="en-US" dirty="0" smtClean="0"/>
              <a:t>– The Best Leaders are the Best </a:t>
            </a:r>
            <a:r>
              <a:rPr lang="en-US" b="1" dirty="0" smtClean="0"/>
              <a:t>Learners</a:t>
            </a:r>
          </a:p>
          <a:p>
            <a:pPr marL="114300" indent="0">
              <a:buNone/>
            </a:pPr>
            <a:r>
              <a:rPr lang="en-US" dirty="0"/>
              <a:t>7</a:t>
            </a:r>
            <a:r>
              <a:rPr lang="en-US" dirty="0" smtClean="0"/>
              <a:t> </a:t>
            </a:r>
            <a:r>
              <a:rPr lang="en-US" dirty="0" smtClean="0"/>
              <a:t>– Leadership is an Affair of the </a:t>
            </a:r>
            <a:r>
              <a:rPr lang="en-US" b="1" dirty="0" smtClean="0"/>
              <a:t>Heart</a:t>
            </a:r>
            <a:endParaRPr lang="en-US" b="1" dirty="0"/>
          </a:p>
        </p:txBody>
      </p:sp>
    </p:spTree>
    <p:extLst>
      <p:ext uri="{BB962C8B-B14F-4D97-AF65-F5344CB8AC3E}">
        <p14:creationId xmlns:p14="http://schemas.microsoft.com/office/powerpoint/2010/main" val="217431234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7620000" cy="1143000"/>
          </a:xfrm>
        </p:spPr>
        <p:txBody>
          <a:bodyPr/>
          <a:lstStyle/>
          <a:p>
            <a:r>
              <a:rPr lang="en-US" dirty="0" smtClean="0"/>
              <a:t>Discuss</a:t>
            </a:r>
            <a:endParaRPr lang="en-US" dirty="0"/>
          </a:p>
        </p:txBody>
      </p:sp>
      <p:sp>
        <p:nvSpPr>
          <p:cNvPr id="3" name="Content Placeholder 2"/>
          <p:cNvSpPr>
            <a:spLocks noGrp="1"/>
          </p:cNvSpPr>
          <p:nvPr>
            <p:ph idx="1"/>
          </p:nvPr>
        </p:nvSpPr>
        <p:spPr>
          <a:xfrm>
            <a:off x="457200" y="3733800"/>
            <a:ext cx="7620000" cy="2667000"/>
          </a:xfrm>
        </p:spPr>
        <p:txBody>
          <a:bodyPr/>
          <a:lstStyle/>
          <a:p>
            <a:r>
              <a:rPr lang="en-US" dirty="0" smtClean="0"/>
              <a:t>Share examples of how you have witnessed or experienced these Truths?</a:t>
            </a:r>
            <a:endParaRPr lang="en-US" dirty="0" smtClean="0"/>
          </a:p>
          <a:p>
            <a:r>
              <a:rPr lang="en-US" dirty="0" smtClean="0"/>
              <a:t>Which truths are easy for you? Which truths are hard? Why?</a:t>
            </a:r>
          </a:p>
          <a:p>
            <a:r>
              <a:rPr lang="en-US" dirty="0" smtClean="0"/>
              <a:t>If you were to pick one truth to work on this summer, </a:t>
            </a:r>
            <a:r>
              <a:rPr lang="en-US" dirty="0" smtClean="0"/>
              <a:t>what </a:t>
            </a:r>
            <a:r>
              <a:rPr lang="en-US" dirty="0" smtClean="0"/>
              <a:t>would it be?</a:t>
            </a:r>
            <a:endParaRPr lang="en-US" dirty="0"/>
          </a:p>
        </p:txBody>
      </p:sp>
      <p:pic>
        <p:nvPicPr>
          <p:cNvPr id="4" name="Picture 3" descr="IMG_052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228600"/>
            <a:ext cx="2514600" cy="3225800"/>
          </a:xfrm>
          <a:prstGeom prst="rect">
            <a:avLst/>
          </a:prstGeom>
        </p:spPr>
      </p:pic>
    </p:spTree>
    <p:extLst>
      <p:ext uri="{BB962C8B-B14F-4D97-AF65-F5344CB8AC3E}">
        <p14:creationId xmlns:p14="http://schemas.microsoft.com/office/powerpoint/2010/main" val="25871627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why-integrated-marketing-is-critical-to-inbound-marketing-success.jpg"/>
          <p:cNvPicPr>
            <a:picLocks noGrp="1" noChangeAspect="1"/>
          </p:cNvPicPr>
          <p:nvPr>
            <p:ph type="pic" idx="1"/>
          </p:nvPr>
        </p:nvPicPr>
        <p:blipFill>
          <a:blip r:embed="rId2">
            <a:extLst>
              <a:ext uri="{28A0092B-C50C-407E-A947-70E740481C1C}">
                <a14:useLocalDpi xmlns:a14="http://schemas.microsoft.com/office/drawing/2010/main" val="0"/>
              </a:ext>
            </a:extLst>
          </a:blip>
          <a:srcRect l="-17110" r="-17110"/>
          <a:stretch>
            <a:fillRect/>
          </a:stretch>
        </p:blipFill>
        <p:spPr>
          <a:xfrm>
            <a:off x="-381000" y="-1"/>
            <a:ext cx="8839200" cy="5733535"/>
          </a:xfrm>
        </p:spPr>
      </p:pic>
      <p:sp>
        <p:nvSpPr>
          <p:cNvPr id="2" name="Title 1"/>
          <p:cNvSpPr>
            <a:spLocks noGrp="1"/>
          </p:cNvSpPr>
          <p:nvPr>
            <p:ph type="title"/>
          </p:nvPr>
        </p:nvSpPr>
        <p:spPr>
          <a:xfrm>
            <a:off x="4419600" y="1524000"/>
            <a:ext cx="1144559" cy="935613"/>
          </a:xfrm>
        </p:spPr>
        <p:txBody>
          <a:bodyPr/>
          <a:lstStyle/>
          <a:p>
            <a:r>
              <a:rPr lang="en-US" dirty="0" smtClean="0">
                <a:solidFill>
                  <a:srgbClr val="FF0000"/>
                </a:solidFill>
              </a:rPr>
              <a:t>Believe it!</a:t>
            </a:r>
            <a:endParaRPr lang="en-US" dirty="0">
              <a:solidFill>
                <a:srgbClr val="FF0000"/>
              </a:solidFill>
            </a:endParaRPr>
          </a:p>
        </p:txBody>
      </p:sp>
      <p:sp>
        <p:nvSpPr>
          <p:cNvPr id="6" name="Title 1"/>
          <p:cNvSpPr txBox="1">
            <a:spLocks/>
          </p:cNvSpPr>
          <p:nvPr/>
        </p:nvSpPr>
        <p:spPr>
          <a:xfrm>
            <a:off x="3352800" y="11430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3366FF"/>
                </a:solidFill>
              </a:rPr>
              <a:t>Values</a:t>
            </a:r>
            <a:endParaRPr lang="en-US" dirty="0">
              <a:solidFill>
                <a:srgbClr val="3366FF"/>
              </a:solidFill>
            </a:endParaRPr>
          </a:p>
        </p:txBody>
      </p:sp>
    </p:spTree>
    <p:extLst>
      <p:ext uri="{BB962C8B-B14F-4D97-AF65-F5344CB8AC3E}">
        <p14:creationId xmlns:p14="http://schemas.microsoft.com/office/powerpoint/2010/main" val="25219722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Values</a:t>
            </a:r>
            <a:endParaRPr lang="en-US" dirty="0"/>
          </a:p>
        </p:txBody>
      </p:sp>
      <p:sp>
        <p:nvSpPr>
          <p:cNvPr id="3" name="Content Placeholder 2"/>
          <p:cNvSpPr>
            <a:spLocks noGrp="1"/>
          </p:cNvSpPr>
          <p:nvPr>
            <p:ph idx="1"/>
          </p:nvPr>
        </p:nvSpPr>
        <p:spPr>
          <a:xfrm>
            <a:off x="457200" y="2057400"/>
            <a:ext cx="7620000" cy="4343400"/>
          </a:xfrm>
        </p:spPr>
        <p:txBody>
          <a:bodyPr/>
          <a:lstStyle/>
          <a:p>
            <a:r>
              <a:rPr lang="en-US" sz="2400" i="1" dirty="0"/>
              <a:t>What Really </a:t>
            </a:r>
            <a:r>
              <a:rPr lang="en-US" sz="2400" i="1" dirty="0" smtClean="0"/>
              <a:t>Matters</a:t>
            </a:r>
            <a:r>
              <a:rPr lang="en-US" sz="2400" dirty="0"/>
              <a:t> </a:t>
            </a:r>
            <a:r>
              <a:rPr lang="en-US" sz="2400" dirty="0" smtClean="0"/>
              <a:t>- </a:t>
            </a:r>
            <a:r>
              <a:rPr lang="en-US" sz="2400" dirty="0" smtClean="0"/>
              <a:t>Luke </a:t>
            </a:r>
            <a:r>
              <a:rPr lang="en-US" sz="2400" dirty="0" smtClean="0"/>
              <a:t>12</a:t>
            </a:r>
            <a:r>
              <a:rPr lang="en-US" sz="2400" dirty="0"/>
              <a:t>:1, 13-21</a:t>
            </a:r>
          </a:p>
          <a:p>
            <a:pPr marL="114300" indent="0">
              <a:buNone/>
            </a:pPr>
            <a:endParaRPr lang="en-US" sz="2400" dirty="0" smtClean="0"/>
          </a:p>
          <a:p>
            <a:pPr>
              <a:lnSpc>
                <a:spcPct val="80000"/>
              </a:lnSpc>
            </a:pPr>
            <a:r>
              <a:rPr lang="en-US" sz="2400" dirty="0" smtClean="0"/>
              <a:t>Find 5 </a:t>
            </a:r>
            <a:r>
              <a:rPr lang="en-US" sz="2400" dirty="0"/>
              <a:t>things in your backpack</a:t>
            </a:r>
            <a:r>
              <a:rPr lang="en-US" sz="2400" dirty="0" smtClean="0"/>
              <a:t>, </a:t>
            </a:r>
            <a:r>
              <a:rPr lang="en-US" sz="2400" dirty="0"/>
              <a:t>pocket or </a:t>
            </a:r>
            <a:r>
              <a:rPr lang="en-US" sz="2400" dirty="0" smtClean="0"/>
              <a:t>around the room that </a:t>
            </a:r>
            <a:r>
              <a:rPr lang="en-US" sz="2400" dirty="0"/>
              <a:t>could represent what is important to you.</a:t>
            </a:r>
          </a:p>
          <a:p>
            <a:pPr>
              <a:lnSpc>
                <a:spcPct val="80000"/>
              </a:lnSpc>
            </a:pPr>
            <a:endParaRPr lang="en-US" sz="2400" dirty="0"/>
          </a:p>
          <a:p>
            <a:pPr>
              <a:lnSpc>
                <a:spcPct val="80000"/>
              </a:lnSpc>
            </a:pPr>
            <a:r>
              <a:rPr lang="en-US" sz="2400" dirty="0" smtClean="0"/>
              <a:t>Find a partner and share what the 5 things </a:t>
            </a:r>
            <a:r>
              <a:rPr lang="en-US" sz="2400" dirty="0"/>
              <a:t>represent, why they are important, and what value they represent to you.</a:t>
            </a:r>
          </a:p>
          <a:p>
            <a:pPr>
              <a:lnSpc>
                <a:spcPct val="80000"/>
              </a:lnSpc>
            </a:pPr>
            <a:endParaRPr lang="en-US" sz="2400" dirty="0"/>
          </a:p>
          <a:p>
            <a:pPr>
              <a:lnSpc>
                <a:spcPct val="80000"/>
              </a:lnSpc>
            </a:pPr>
            <a:r>
              <a:rPr lang="en-US" sz="2400" dirty="0" smtClean="0"/>
              <a:t>How </a:t>
            </a:r>
            <a:r>
              <a:rPr lang="en-US" sz="2400" dirty="0" smtClean="0"/>
              <a:t>do these </a:t>
            </a:r>
            <a:r>
              <a:rPr lang="en-US" sz="2400" dirty="0" smtClean="0"/>
              <a:t>core </a:t>
            </a:r>
            <a:r>
              <a:rPr lang="en-US" sz="2400" dirty="0"/>
              <a:t>values </a:t>
            </a:r>
            <a:r>
              <a:rPr lang="en-US" sz="2400" dirty="0" smtClean="0"/>
              <a:t>related </a:t>
            </a:r>
            <a:r>
              <a:rPr lang="en-US" sz="2400" dirty="0" smtClean="0"/>
              <a:t>to your </a:t>
            </a:r>
            <a:r>
              <a:rPr lang="en-US" sz="2400" dirty="0" smtClean="0"/>
              <a:t>leadership? How are they present in ministry</a:t>
            </a:r>
            <a:r>
              <a:rPr lang="en-US" sz="2400" dirty="0" smtClean="0"/>
              <a:t>?</a:t>
            </a:r>
            <a:endParaRPr lang="en-US" sz="2400" dirty="0"/>
          </a:p>
        </p:txBody>
      </p:sp>
      <p:pic>
        <p:nvPicPr>
          <p:cNvPr id="4" name="Picture 3" descr="ask-question-1-ff9bc6fa5eaa0d7667ae7a5a4c61330c.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2600" y="152400"/>
            <a:ext cx="2362200" cy="1785823"/>
          </a:xfrm>
          <a:prstGeom prst="rect">
            <a:avLst/>
          </a:prstGeom>
          <a:ln>
            <a:noFill/>
          </a:ln>
          <a:effectLst>
            <a:softEdge rad="112500"/>
          </a:effectLst>
        </p:spPr>
      </p:pic>
    </p:spTree>
    <p:extLst>
      <p:ext uri="{BB962C8B-B14F-4D97-AF65-F5344CB8AC3E}">
        <p14:creationId xmlns:p14="http://schemas.microsoft.com/office/powerpoint/2010/main" val="122357066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why-integrated-marketing-is-critical-to-inbound-marketing-success.jpg"/>
          <p:cNvPicPr>
            <a:picLocks noGrp="1" noChangeAspect="1"/>
          </p:cNvPicPr>
          <p:nvPr>
            <p:ph type="pic" idx="1"/>
          </p:nvPr>
        </p:nvPicPr>
        <p:blipFill>
          <a:blip r:embed="rId2">
            <a:extLst>
              <a:ext uri="{28A0092B-C50C-407E-A947-70E740481C1C}">
                <a14:useLocalDpi xmlns:a14="http://schemas.microsoft.com/office/drawing/2010/main" val="0"/>
              </a:ext>
            </a:extLst>
          </a:blip>
          <a:srcRect l="-17110" r="-17110"/>
          <a:stretch>
            <a:fillRect/>
          </a:stretch>
        </p:blipFill>
        <p:spPr>
          <a:xfrm>
            <a:off x="-381000" y="-1"/>
            <a:ext cx="8839200" cy="5733535"/>
          </a:xfrm>
        </p:spPr>
      </p:pic>
      <p:sp>
        <p:nvSpPr>
          <p:cNvPr id="2" name="Title 1"/>
          <p:cNvSpPr>
            <a:spLocks noGrp="1"/>
          </p:cNvSpPr>
          <p:nvPr>
            <p:ph type="title"/>
          </p:nvPr>
        </p:nvSpPr>
        <p:spPr>
          <a:xfrm>
            <a:off x="4419600" y="1524000"/>
            <a:ext cx="1144559" cy="935613"/>
          </a:xfrm>
        </p:spPr>
        <p:txBody>
          <a:bodyPr/>
          <a:lstStyle/>
          <a:p>
            <a:r>
              <a:rPr lang="en-US" dirty="0" smtClean="0">
                <a:solidFill>
                  <a:srgbClr val="FF0000"/>
                </a:solidFill>
              </a:rPr>
              <a:t>Believe it!</a:t>
            </a:r>
            <a:endParaRPr lang="en-US" dirty="0">
              <a:solidFill>
                <a:srgbClr val="FF0000"/>
              </a:solidFill>
            </a:endParaRPr>
          </a:p>
        </p:txBody>
      </p:sp>
      <p:sp>
        <p:nvSpPr>
          <p:cNvPr id="6" name="Title 1"/>
          <p:cNvSpPr txBox="1">
            <a:spLocks/>
          </p:cNvSpPr>
          <p:nvPr/>
        </p:nvSpPr>
        <p:spPr>
          <a:xfrm>
            <a:off x="3352800" y="11430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3366FF"/>
                </a:solidFill>
              </a:rPr>
              <a:t>Values</a:t>
            </a:r>
            <a:endParaRPr lang="en-US" dirty="0">
              <a:solidFill>
                <a:srgbClr val="3366FF"/>
              </a:solidFill>
            </a:endParaRPr>
          </a:p>
        </p:txBody>
      </p:sp>
      <p:sp>
        <p:nvSpPr>
          <p:cNvPr id="8" name="Title 1"/>
          <p:cNvSpPr txBox="1">
            <a:spLocks/>
          </p:cNvSpPr>
          <p:nvPr/>
        </p:nvSpPr>
        <p:spPr>
          <a:xfrm>
            <a:off x="3276600" y="3886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FF6600"/>
                </a:solidFill>
              </a:rPr>
              <a:t>Anchor</a:t>
            </a:r>
            <a:endParaRPr lang="en-US" dirty="0">
              <a:solidFill>
                <a:srgbClr val="FF6600"/>
              </a:solidFill>
            </a:endParaRPr>
          </a:p>
        </p:txBody>
      </p:sp>
    </p:spTree>
    <p:extLst>
      <p:ext uri="{BB962C8B-B14F-4D97-AF65-F5344CB8AC3E}">
        <p14:creationId xmlns:p14="http://schemas.microsoft.com/office/powerpoint/2010/main" val="25219722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657475"/>
            <a:ext cx="172402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Anchor Yourself</a:t>
            </a:r>
            <a:endParaRPr lang="en-US" dirty="0"/>
          </a:p>
        </p:txBody>
      </p:sp>
      <p:sp>
        <p:nvSpPr>
          <p:cNvPr id="3" name="Content Placeholder 2"/>
          <p:cNvSpPr>
            <a:spLocks noGrp="1"/>
          </p:cNvSpPr>
          <p:nvPr>
            <p:ph idx="1"/>
          </p:nvPr>
        </p:nvSpPr>
        <p:spPr>
          <a:xfrm>
            <a:off x="381000" y="1300162"/>
            <a:ext cx="6324600" cy="5410200"/>
          </a:xfrm>
        </p:spPr>
        <p:txBody>
          <a:bodyPr>
            <a:normAutofit/>
          </a:bodyPr>
          <a:lstStyle/>
          <a:p>
            <a:pPr marL="114300" indent="0">
              <a:buNone/>
            </a:pPr>
            <a:r>
              <a:rPr lang="en-US" sz="2400" dirty="0" smtClean="0"/>
              <a:t>“</a:t>
            </a:r>
            <a:r>
              <a:rPr lang="en-US" sz="2400" dirty="0" smtClean="0"/>
              <a:t>To anchor ourselves in the midst of turbulent seas of the various roles we take in life, professionally and personally, we have found it profoundly important to distinguish between the self, which we can anchor, and our roles, which we cannot.” </a:t>
            </a:r>
            <a:r>
              <a:rPr lang="en-US" sz="2400" dirty="0" smtClean="0"/>
              <a:t>(Leadership on the Line, 187</a:t>
            </a:r>
            <a:r>
              <a:rPr lang="en-US" sz="2400" dirty="0" smtClean="0"/>
              <a:t>)</a:t>
            </a:r>
          </a:p>
          <a:p>
            <a:pPr marL="114300" indent="0">
              <a:buNone/>
            </a:pPr>
            <a:endParaRPr lang="en-US" sz="2400" dirty="0" smtClean="0"/>
          </a:p>
          <a:p>
            <a:pPr marL="114300" indent="0" algn="ctr">
              <a:buNone/>
            </a:pPr>
            <a:r>
              <a:rPr lang="en-US" sz="2400" b="1" dirty="0" smtClean="0"/>
              <a:t>You are not your role!</a:t>
            </a:r>
            <a:endParaRPr lang="en-US" sz="2400" b="1" dirty="0" smtClean="0"/>
          </a:p>
          <a:p>
            <a:pPr algn="ctr">
              <a:buFontTx/>
              <a:buChar char="-"/>
            </a:pPr>
            <a:r>
              <a:rPr lang="en-US" sz="2400" dirty="0" smtClean="0"/>
              <a:t>Who are you? (right now)</a:t>
            </a:r>
          </a:p>
          <a:p>
            <a:pPr algn="ctr">
              <a:buFontTx/>
              <a:buChar char="-"/>
            </a:pPr>
            <a:r>
              <a:rPr lang="en-US" sz="2400" dirty="0" smtClean="0"/>
              <a:t>What is a </a:t>
            </a:r>
            <a:r>
              <a:rPr lang="en-US" sz="2400" i="1" dirty="0" smtClean="0"/>
              <a:t>hope</a:t>
            </a:r>
            <a:r>
              <a:rPr lang="en-US" sz="2400" dirty="0" smtClean="0"/>
              <a:t> you have for this summer?</a:t>
            </a:r>
            <a:endParaRPr lang="en-US" sz="2400" dirty="0" smtClean="0"/>
          </a:p>
          <a:p>
            <a:pPr algn="ctr">
              <a:buFontTx/>
              <a:buChar char="-"/>
            </a:pPr>
            <a:r>
              <a:rPr lang="en-US" sz="2400" dirty="0" smtClean="0"/>
              <a:t>What do you </a:t>
            </a:r>
            <a:r>
              <a:rPr lang="en-US" sz="2400" i="1" dirty="0" smtClean="0"/>
              <a:t>need</a:t>
            </a:r>
            <a:r>
              <a:rPr lang="en-US" sz="2400" dirty="0" smtClean="0"/>
              <a:t> most right now?</a:t>
            </a:r>
          </a:p>
          <a:p>
            <a:pPr algn="ctr">
              <a:buFontTx/>
              <a:buChar char="-"/>
            </a:pPr>
            <a:r>
              <a:rPr lang="en-US" sz="2400" dirty="0" smtClean="0"/>
              <a:t>What will keep you </a:t>
            </a:r>
            <a:r>
              <a:rPr lang="en-US" sz="2400" i="1" dirty="0" smtClean="0"/>
              <a:t>anchored</a:t>
            </a:r>
            <a:r>
              <a:rPr lang="en-US" sz="2400" dirty="0" smtClean="0"/>
              <a:t> this summer?</a:t>
            </a:r>
            <a:endParaRPr lang="en-US" sz="2400" dirty="0" smtClean="0"/>
          </a:p>
          <a:p>
            <a:pPr>
              <a:buFontTx/>
              <a:buChar char="-"/>
            </a:pPr>
            <a:endParaRPr lang="en-US" sz="2400" dirty="0"/>
          </a:p>
        </p:txBody>
      </p:sp>
    </p:spTree>
    <p:extLst>
      <p:ext uri="{BB962C8B-B14F-4D97-AF65-F5344CB8AC3E}">
        <p14:creationId xmlns:p14="http://schemas.microsoft.com/office/powerpoint/2010/main" val="57133637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why-integrated-marketing-is-critical-to-inbound-marketing-success.jpg"/>
          <p:cNvPicPr>
            <a:picLocks noGrp="1" noChangeAspect="1"/>
          </p:cNvPicPr>
          <p:nvPr>
            <p:ph type="pic" idx="1"/>
          </p:nvPr>
        </p:nvPicPr>
        <p:blipFill>
          <a:blip r:embed="rId2">
            <a:extLst>
              <a:ext uri="{28A0092B-C50C-407E-A947-70E740481C1C}">
                <a14:useLocalDpi xmlns:a14="http://schemas.microsoft.com/office/drawing/2010/main" val="0"/>
              </a:ext>
            </a:extLst>
          </a:blip>
          <a:srcRect l="-17110" r="-17110"/>
          <a:stretch>
            <a:fillRect/>
          </a:stretch>
        </p:blipFill>
        <p:spPr>
          <a:xfrm>
            <a:off x="-381000" y="-1"/>
            <a:ext cx="8839200" cy="5733535"/>
          </a:xfrm>
        </p:spPr>
      </p:pic>
      <p:sp>
        <p:nvSpPr>
          <p:cNvPr id="2" name="Title 1"/>
          <p:cNvSpPr>
            <a:spLocks noGrp="1"/>
          </p:cNvSpPr>
          <p:nvPr>
            <p:ph type="title"/>
          </p:nvPr>
        </p:nvSpPr>
        <p:spPr>
          <a:xfrm>
            <a:off x="4419600" y="1524000"/>
            <a:ext cx="1144559" cy="935613"/>
          </a:xfrm>
        </p:spPr>
        <p:txBody>
          <a:bodyPr/>
          <a:lstStyle/>
          <a:p>
            <a:r>
              <a:rPr lang="en-US" dirty="0" smtClean="0">
                <a:solidFill>
                  <a:srgbClr val="FF0000"/>
                </a:solidFill>
              </a:rPr>
              <a:t>Believe it!</a:t>
            </a:r>
            <a:endParaRPr lang="en-US" dirty="0">
              <a:solidFill>
                <a:srgbClr val="FF0000"/>
              </a:solidFill>
            </a:endParaRPr>
          </a:p>
        </p:txBody>
      </p:sp>
      <p:sp>
        <p:nvSpPr>
          <p:cNvPr id="6" name="Title 1"/>
          <p:cNvSpPr txBox="1">
            <a:spLocks/>
          </p:cNvSpPr>
          <p:nvPr/>
        </p:nvSpPr>
        <p:spPr>
          <a:xfrm>
            <a:off x="3352800" y="11430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3366FF"/>
                </a:solidFill>
              </a:rPr>
              <a:t>Values</a:t>
            </a:r>
            <a:endParaRPr lang="en-US" dirty="0">
              <a:solidFill>
                <a:srgbClr val="3366FF"/>
              </a:solidFill>
            </a:endParaRPr>
          </a:p>
        </p:txBody>
      </p:sp>
      <p:sp>
        <p:nvSpPr>
          <p:cNvPr id="8" name="Title 1"/>
          <p:cNvSpPr txBox="1">
            <a:spLocks/>
          </p:cNvSpPr>
          <p:nvPr/>
        </p:nvSpPr>
        <p:spPr>
          <a:xfrm>
            <a:off x="3276600" y="3886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FF6600"/>
                </a:solidFill>
              </a:rPr>
              <a:t>Anchor</a:t>
            </a:r>
            <a:endParaRPr lang="en-US" dirty="0">
              <a:solidFill>
                <a:srgbClr val="FF6600"/>
              </a:solidFill>
            </a:endParaRPr>
          </a:p>
        </p:txBody>
      </p:sp>
      <p:sp>
        <p:nvSpPr>
          <p:cNvPr id="10" name="Title 1"/>
          <p:cNvSpPr txBox="1">
            <a:spLocks/>
          </p:cNvSpPr>
          <p:nvPr/>
        </p:nvSpPr>
        <p:spPr>
          <a:xfrm>
            <a:off x="3352800" y="3200400"/>
            <a:ext cx="1143000"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chemeClr val="accent5">
                    <a:lumMod val="50000"/>
                  </a:schemeClr>
                </a:solidFill>
              </a:rPr>
              <a:t>Hunger</a:t>
            </a:r>
            <a:endParaRPr lang="en-US" dirty="0">
              <a:solidFill>
                <a:schemeClr val="accent5">
                  <a:lumMod val="50000"/>
                </a:schemeClr>
              </a:solidFill>
            </a:endParaRPr>
          </a:p>
        </p:txBody>
      </p:sp>
    </p:spTree>
    <p:extLst>
      <p:ext uri="{BB962C8B-B14F-4D97-AF65-F5344CB8AC3E}">
        <p14:creationId xmlns:p14="http://schemas.microsoft.com/office/powerpoint/2010/main" val="25219722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 your Hungers</a:t>
            </a:r>
            <a:endParaRPr lang="en-US" dirty="0"/>
          </a:p>
        </p:txBody>
      </p:sp>
      <p:sp>
        <p:nvSpPr>
          <p:cNvPr id="3" name="Content Placeholder 2"/>
          <p:cNvSpPr>
            <a:spLocks noGrp="1"/>
          </p:cNvSpPr>
          <p:nvPr>
            <p:ph idx="1"/>
          </p:nvPr>
        </p:nvSpPr>
        <p:spPr>
          <a:xfrm>
            <a:off x="457200" y="1371600"/>
            <a:ext cx="7620000" cy="5410200"/>
          </a:xfrm>
        </p:spPr>
        <p:txBody>
          <a:bodyPr>
            <a:normAutofit/>
          </a:bodyPr>
          <a:lstStyle/>
          <a:p>
            <a:pPr marL="114300" indent="0">
              <a:buNone/>
            </a:pPr>
            <a:r>
              <a:rPr lang="en-US" sz="2400" dirty="0" smtClean="0"/>
              <a:t>“</a:t>
            </a:r>
            <a:r>
              <a:rPr lang="en-US" sz="2400" dirty="0" smtClean="0"/>
              <a:t>…sometimes we bring ourselves down by forgetting to pay attention to ourselves. We get caught up in the cause and forget that exercising leadership is, at heart, a personal activity. It challenges us intellectually, emotionally, spiritually, and physically.” </a:t>
            </a:r>
            <a:r>
              <a:rPr lang="en-US" sz="1400" dirty="0" smtClean="0"/>
              <a:t>(Leadership on the Line, 164</a:t>
            </a:r>
            <a:r>
              <a:rPr lang="en-US" sz="1400" dirty="0" smtClean="0"/>
              <a:t>)</a:t>
            </a:r>
            <a:endParaRPr lang="en-US" sz="2400" dirty="0" smtClean="0"/>
          </a:p>
          <a:p>
            <a:pPr marL="114300" indent="0">
              <a:buNone/>
            </a:pPr>
            <a:r>
              <a:rPr lang="en-US" sz="2400" dirty="0" smtClean="0"/>
              <a:t>“We are, all of us, vulnerable to falling prey to our own hungers. Self-knowledge and self-discipline form the foundation for staying alive.” </a:t>
            </a:r>
            <a:r>
              <a:rPr lang="en-US" sz="1600" dirty="0" smtClean="0"/>
              <a:t>(Leadership on the Line, 165</a:t>
            </a:r>
            <a:r>
              <a:rPr lang="en-US" sz="1600" dirty="0" smtClean="0"/>
              <a:t>)</a:t>
            </a:r>
            <a:endParaRPr lang="en-US" sz="2400" dirty="0" smtClean="0"/>
          </a:p>
          <a:p>
            <a:pPr algn="ctr">
              <a:buFontTx/>
              <a:buChar char="-"/>
            </a:pPr>
            <a:r>
              <a:rPr lang="en-US" sz="2400" dirty="0" smtClean="0"/>
              <a:t>Power and Control</a:t>
            </a:r>
          </a:p>
          <a:p>
            <a:pPr algn="ctr">
              <a:buFontTx/>
              <a:buChar char="-"/>
            </a:pPr>
            <a:r>
              <a:rPr lang="en-US" sz="2400" dirty="0" smtClean="0"/>
              <a:t>Affirmation and Importance</a:t>
            </a:r>
          </a:p>
          <a:p>
            <a:pPr algn="ctr">
              <a:buFontTx/>
              <a:buChar char="-"/>
            </a:pPr>
            <a:r>
              <a:rPr lang="en-US" sz="2400" dirty="0" smtClean="0"/>
              <a:t>Intimacy and </a:t>
            </a:r>
            <a:r>
              <a:rPr lang="en-US" sz="2400" dirty="0" smtClean="0"/>
              <a:t>Belonging</a:t>
            </a:r>
            <a:endParaRPr lang="en-US" sz="2400" b="1" dirty="0" smtClean="0"/>
          </a:p>
          <a:p>
            <a:pPr>
              <a:buFontTx/>
              <a:buChar char="-"/>
            </a:pPr>
            <a:endParaRPr lang="en-US" sz="2400" dirty="0"/>
          </a:p>
        </p:txBody>
      </p:sp>
    </p:spTree>
    <p:extLst>
      <p:ext uri="{BB962C8B-B14F-4D97-AF65-F5344CB8AC3E}">
        <p14:creationId xmlns:p14="http://schemas.microsoft.com/office/powerpoint/2010/main" val="104101803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 your Hungers</a:t>
            </a:r>
            <a:endParaRPr lang="en-US" dirty="0"/>
          </a:p>
        </p:txBody>
      </p:sp>
      <p:sp>
        <p:nvSpPr>
          <p:cNvPr id="3" name="Content Placeholder 2"/>
          <p:cNvSpPr>
            <a:spLocks noGrp="1"/>
          </p:cNvSpPr>
          <p:nvPr>
            <p:ph idx="1"/>
          </p:nvPr>
        </p:nvSpPr>
        <p:spPr>
          <a:xfrm>
            <a:off x="457200" y="1371600"/>
            <a:ext cx="7620000" cy="2514600"/>
          </a:xfrm>
        </p:spPr>
        <p:txBody>
          <a:bodyPr>
            <a:normAutofit/>
          </a:bodyPr>
          <a:lstStyle/>
          <a:p>
            <a:pPr marL="114300" indent="0">
              <a:buNone/>
            </a:pPr>
            <a:r>
              <a:rPr lang="en-US" sz="2400" b="1" dirty="0" smtClean="0"/>
              <a:t>Dee </a:t>
            </a:r>
            <a:r>
              <a:rPr lang="en-US" sz="2400" b="1" dirty="0"/>
              <a:t>Hock -  </a:t>
            </a:r>
          </a:p>
          <a:p>
            <a:pPr marL="114300" indent="0">
              <a:buNone/>
            </a:pPr>
            <a:r>
              <a:rPr lang="en-US" sz="2400" dirty="0"/>
              <a:t>“It is the management of self that </a:t>
            </a:r>
            <a:r>
              <a:rPr lang="en-US" sz="2400" dirty="0" smtClean="0"/>
              <a:t>should </a:t>
            </a:r>
            <a:r>
              <a:rPr lang="en-US" sz="2400" dirty="0"/>
              <a:t>occupy 50% of our time and </a:t>
            </a:r>
            <a:r>
              <a:rPr lang="en-US" sz="2400" dirty="0" smtClean="0"/>
              <a:t>the </a:t>
            </a:r>
            <a:r>
              <a:rPr lang="en-US" sz="2400" dirty="0"/>
              <a:t>best of our ability.”</a:t>
            </a:r>
          </a:p>
          <a:p>
            <a:pPr algn="ctr">
              <a:buFontTx/>
              <a:buChar char="-"/>
            </a:pPr>
            <a:endParaRPr lang="en-US" sz="2400" b="1" dirty="0" smtClean="0"/>
          </a:p>
          <a:p>
            <a:pPr>
              <a:buFontTx/>
              <a:buChar char="-"/>
            </a:pPr>
            <a:r>
              <a:rPr lang="en-US" sz="2400" b="1" dirty="0"/>
              <a:t>What hungers do you need to manage this summer?</a:t>
            </a:r>
          </a:p>
          <a:p>
            <a:pPr marL="114300" indent="0">
              <a:buNone/>
            </a:pPr>
            <a:endParaRPr lang="en-US" sz="2400" dirty="0"/>
          </a:p>
        </p:txBody>
      </p:sp>
      <p:pic>
        <p:nvPicPr>
          <p:cNvPr id="4" name="Picture 3" descr="Adult wandering.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9600" y="4065361"/>
            <a:ext cx="3533197" cy="2349155"/>
          </a:xfrm>
          <a:prstGeom prst="rect">
            <a:avLst/>
          </a:prstGeom>
        </p:spPr>
      </p:pic>
    </p:spTree>
    <p:extLst>
      <p:ext uri="{BB962C8B-B14F-4D97-AF65-F5344CB8AC3E}">
        <p14:creationId xmlns:p14="http://schemas.microsoft.com/office/powerpoint/2010/main" val="315238874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why-integrated-marketing-is-critical-to-inbound-marketing-success.jpg"/>
          <p:cNvPicPr>
            <a:picLocks noGrp="1" noChangeAspect="1"/>
          </p:cNvPicPr>
          <p:nvPr>
            <p:ph type="pic" idx="1"/>
          </p:nvPr>
        </p:nvPicPr>
        <p:blipFill>
          <a:blip r:embed="rId2">
            <a:extLst>
              <a:ext uri="{28A0092B-C50C-407E-A947-70E740481C1C}">
                <a14:useLocalDpi xmlns:a14="http://schemas.microsoft.com/office/drawing/2010/main" val="0"/>
              </a:ext>
            </a:extLst>
          </a:blip>
          <a:srcRect l="-17110" r="-17110"/>
          <a:stretch>
            <a:fillRect/>
          </a:stretch>
        </p:blipFill>
        <p:spPr>
          <a:xfrm>
            <a:off x="-381000" y="-1"/>
            <a:ext cx="8839200" cy="5733535"/>
          </a:xfrm>
        </p:spPr>
      </p:pic>
      <p:sp>
        <p:nvSpPr>
          <p:cNvPr id="2" name="Title 1"/>
          <p:cNvSpPr>
            <a:spLocks noGrp="1"/>
          </p:cNvSpPr>
          <p:nvPr>
            <p:ph type="title"/>
          </p:nvPr>
        </p:nvSpPr>
        <p:spPr>
          <a:xfrm>
            <a:off x="4419600" y="1524000"/>
            <a:ext cx="1144559" cy="935613"/>
          </a:xfrm>
        </p:spPr>
        <p:txBody>
          <a:bodyPr/>
          <a:lstStyle/>
          <a:p>
            <a:r>
              <a:rPr lang="en-US" dirty="0" smtClean="0">
                <a:solidFill>
                  <a:srgbClr val="FF0000"/>
                </a:solidFill>
              </a:rPr>
              <a:t>Believe it!</a:t>
            </a:r>
            <a:endParaRPr lang="en-US" dirty="0">
              <a:solidFill>
                <a:srgbClr val="FF0000"/>
              </a:solidFill>
            </a:endParaRPr>
          </a:p>
        </p:txBody>
      </p:sp>
      <p:sp>
        <p:nvSpPr>
          <p:cNvPr id="6" name="Title 1"/>
          <p:cNvSpPr txBox="1">
            <a:spLocks/>
          </p:cNvSpPr>
          <p:nvPr/>
        </p:nvSpPr>
        <p:spPr>
          <a:xfrm>
            <a:off x="3352800" y="11430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3366FF"/>
                </a:solidFill>
              </a:rPr>
              <a:t>Values</a:t>
            </a:r>
            <a:endParaRPr lang="en-US" dirty="0">
              <a:solidFill>
                <a:srgbClr val="3366FF"/>
              </a:solidFill>
            </a:endParaRPr>
          </a:p>
        </p:txBody>
      </p:sp>
      <p:sp>
        <p:nvSpPr>
          <p:cNvPr id="7" name="Title 1"/>
          <p:cNvSpPr txBox="1">
            <a:spLocks/>
          </p:cNvSpPr>
          <p:nvPr/>
        </p:nvSpPr>
        <p:spPr>
          <a:xfrm>
            <a:off x="4267200" y="838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008000"/>
                </a:solidFill>
              </a:rPr>
              <a:t>Team</a:t>
            </a:r>
            <a:endParaRPr lang="en-US" dirty="0">
              <a:solidFill>
                <a:srgbClr val="008000"/>
              </a:solidFill>
            </a:endParaRPr>
          </a:p>
        </p:txBody>
      </p:sp>
      <p:sp>
        <p:nvSpPr>
          <p:cNvPr id="8" name="Title 1"/>
          <p:cNvSpPr txBox="1">
            <a:spLocks/>
          </p:cNvSpPr>
          <p:nvPr/>
        </p:nvSpPr>
        <p:spPr>
          <a:xfrm>
            <a:off x="3276600" y="3886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FF6600"/>
                </a:solidFill>
              </a:rPr>
              <a:t>Anchor</a:t>
            </a:r>
            <a:endParaRPr lang="en-US" dirty="0">
              <a:solidFill>
                <a:srgbClr val="FF6600"/>
              </a:solidFill>
            </a:endParaRPr>
          </a:p>
        </p:txBody>
      </p:sp>
      <p:sp>
        <p:nvSpPr>
          <p:cNvPr id="10" name="Title 1"/>
          <p:cNvSpPr txBox="1">
            <a:spLocks/>
          </p:cNvSpPr>
          <p:nvPr/>
        </p:nvSpPr>
        <p:spPr>
          <a:xfrm>
            <a:off x="3352800" y="3200400"/>
            <a:ext cx="1143000"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chemeClr val="accent5">
                    <a:lumMod val="50000"/>
                  </a:schemeClr>
                </a:solidFill>
              </a:rPr>
              <a:t>Hunger</a:t>
            </a:r>
            <a:endParaRPr lang="en-US" dirty="0">
              <a:solidFill>
                <a:schemeClr val="accent5">
                  <a:lumMod val="50000"/>
                </a:schemeClr>
              </a:solidFill>
            </a:endParaRPr>
          </a:p>
        </p:txBody>
      </p:sp>
    </p:spTree>
    <p:extLst>
      <p:ext uri="{BB962C8B-B14F-4D97-AF65-F5344CB8AC3E}">
        <p14:creationId xmlns:p14="http://schemas.microsoft.com/office/powerpoint/2010/main" val="25219722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a:t>
            </a:r>
            <a:endParaRPr lang="en-US" sz="2800" dirty="0"/>
          </a:p>
        </p:txBody>
      </p:sp>
      <p:sp>
        <p:nvSpPr>
          <p:cNvPr id="3" name="Content Placeholder 2"/>
          <p:cNvSpPr>
            <a:spLocks noGrp="1"/>
          </p:cNvSpPr>
          <p:nvPr>
            <p:ph idx="1"/>
          </p:nvPr>
        </p:nvSpPr>
        <p:spPr/>
        <p:txBody>
          <a:bodyPr/>
          <a:lstStyle/>
          <a:p>
            <a:pPr marL="114300" indent="0" algn="ctr">
              <a:buNone/>
            </a:pPr>
            <a:r>
              <a:rPr lang="en-US" sz="2400" dirty="0"/>
              <a:t>Leading the self </a:t>
            </a:r>
            <a:r>
              <a:rPr lang="en-US" sz="2400" dirty="0" smtClean="0"/>
              <a:t> - a 360</a:t>
            </a:r>
            <a:r>
              <a:rPr lang="en-US" sz="2400" dirty="0" smtClean="0"/>
              <a:t>-leader</a:t>
            </a:r>
          </a:p>
          <a:p>
            <a:pPr marL="114300" indent="0" algn="ctr">
              <a:buNone/>
            </a:pPr>
            <a:r>
              <a:rPr lang="en-US" sz="2800" b="1" dirty="0" smtClean="0"/>
              <a:t>N – S – E – W </a:t>
            </a:r>
          </a:p>
          <a:p>
            <a:r>
              <a:rPr lang="en-US" i="1" dirty="0"/>
              <a:t>North</a:t>
            </a:r>
            <a:r>
              <a:rPr lang="en-US" dirty="0"/>
              <a:t> – leading people over </a:t>
            </a:r>
            <a:r>
              <a:rPr lang="en-US" dirty="0" smtClean="0"/>
              <a:t>you</a:t>
            </a:r>
            <a:endParaRPr lang="en-US" dirty="0" smtClean="0"/>
          </a:p>
          <a:p>
            <a:r>
              <a:rPr lang="en-US" i="1" dirty="0" smtClean="0"/>
              <a:t>South</a:t>
            </a:r>
            <a:r>
              <a:rPr lang="en-US" dirty="0" smtClean="0"/>
              <a:t> </a:t>
            </a:r>
            <a:r>
              <a:rPr lang="en-US" dirty="0" smtClean="0"/>
              <a:t>– leading people under one’s care</a:t>
            </a:r>
          </a:p>
          <a:p>
            <a:r>
              <a:rPr lang="en-US" i="1" dirty="0" smtClean="0"/>
              <a:t>East </a:t>
            </a:r>
            <a:r>
              <a:rPr lang="en-US" i="1" dirty="0" smtClean="0"/>
              <a:t>and West </a:t>
            </a:r>
            <a:r>
              <a:rPr lang="en-US" dirty="0" smtClean="0"/>
              <a:t>– leading people around you </a:t>
            </a:r>
          </a:p>
          <a:p>
            <a:pPr marL="114300" indent="0" algn="r">
              <a:buNone/>
            </a:pPr>
            <a:r>
              <a:rPr lang="en-US" dirty="0" smtClean="0"/>
              <a:t>(Courageous Leadership, 183</a:t>
            </a:r>
            <a:r>
              <a:rPr lang="en-US" dirty="0" smtClean="0"/>
              <a:t>)</a:t>
            </a:r>
          </a:p>
          <a:p>
            <a:pPr marL="114300" indent="0">
              <a:buNone/>
            </a:pPr>
            <a:endParaRPr lang="en-US" dirty="0"/>
          </a:p>
          <a:p>
            <a:pPr marL="11430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4800600"/>
            <a:ext cx="1714500" cy="1706880"/>
          </a:xfrm>
          <a:prstGeom prst="rect">
            <a:avLst/>
          </a:prstGeom>
        </p:spPr>
      </p:pic>
    </p:spTree>
    <p:extLst>
      <p:ext uri="{BB962C8B-B14F-4D97-AF65-F5344CB8AC3E}">
        <p14:creationId xmlns:p14="http://schemas.microsoft.com/office/powerpoint/2010/main" val="225805051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7620000" cy="4648200"/>
          </a:xfrm>
        </p:spPr>
        <p:txBody>
          <a:bodyPr>
            <a:normAutofit fontScale="92500" lnSpcReduction="10000"/>
          </a:bodyPr>
          <a:lstStyle/>
          <a:p>
            <a:pPr marL="114300" indent="0" algn="ctr">
              <a:buNone/>
            </a:pPr>
            <a:endParaRPr lang="en-US" sz="2400" b="1" dirty="0" smtClean="0"/>
          </a:p>
          <a:p>
            <a:pPr marL="114300" indent="0" algn="ctr">
              <a:buNone/>
            </a:pPr>
            <a:endParaRPr lang="en-US" sz="2400" b="1" dirty="0" smtClean="0"/>
          </a:p>
          <a:p>
            <a:pPr marL="114300" indent="0" algn="ctr">
              <a:buNone/>
            </a:pPr>
            <a:endParaRPr lang="en-US" sz="2400" b="1" dirty="0" smtClean="0"/>
          </a:p>
          <a:p>
            <a:pPr marL="114300" indent="0" algn="ctr">
              <a:buNone/>
            </a:pPr>
            <a:r>
              <a:rPr lang="en-US" sz="2400" b="1" dirty="0" smtClean="0"/>
              <a:t>Key </a:t>
            </a:r>
            <a:r>
              <a:rPr lang="en-US" sz="2400" b="1" dirty="0" smtClean="0"/>
              <a:t>Questions</a:t>
            </a:r>
            <a:r>
              <a:rPr lang="en-US" sz="2400" b="1" dirty="0" smtClean="0"/>
              <a:t>:</a:t>
            </a:r>
          </a:p>
          <a:p>
            <a:pPr marL="114300" indent="0" algn="ctr">
              <a:buNone/>
            </a:pPr>
            <a:endParaRPr lang="en-US" sz="2400" b="1" dirty="0" smtClean="0"/>
          </a:p>
          <a:p>
            <a:r>
              <a:rPr lang="en-US" sz="2400" i="1" dirty="0" smtClean="0"/>
              <a:t>North</a:t>
            </a:r>
            <a:r>
              <a:rPr lang="en-US" sz="2400" dirty="0" smtClean="0"/>
              <a:t> - What do you have to offer people in leadership over you? What do you need from these leaders?</a:t>
            </a:r>
            <a:endParaRPr lang="en-US" sz="2400" dirty="0"/>
          </a:p>
          <a:p>
            <a:r>
              <a:rPr lang="en-US" sz="2400" i="1" dirty="0"/>
              <a:t>South</a:t>
            </a:r>
            <a:r>
              <a:rPr lang="en-US" sz="2400" dirty="0"/>
              <a:t> – </a:t>
            </a:r>
            <a:r>
              <a:rPr lang="en-US" sz="2400" dirty="0" smtClean="0"/>
              <a:t>What do you have to give people in your care? What do you need from them? </a:t>
            </a:r>
            <a:endParaRPr lang="en-US" sz="2400" dirty="0"/>
          </a:p>
          <a:p>
            <a:r>
              <a:rPr lang="en-US" sz="2400" i="1" dirty="0"/>
              <a:t>East and West </a:t>
            </a:r>
            <a:r>
              <a:rPr lang="en-US" sz="2400" dirty="0"/>
              <a:t>– </a:t>
            </a:r>
            <a:r>
              <a:rPr lang="en-US" sz="2400" dirty="0" smtClean="0"/>
              <a:t>What do you have to give others leading around you? What do you need from them?</a:t>
            </a:r>
          </a:p>
          <a:p>
            <a:pPr marL="114300" indent="0">
              <a:buNone/>
            </a:pPr>
            <a:endParaRPr lang="en-US" sz="2400" dirty="0"/>
          </a:p>
          <a:p>
            <a:pPr marL="114300" indent="0" algn="ctr">
              <a:buNone/>
            </a:pPr>
            <a:r>
              <a:rPr lang="en-US" sz="2400" i="1" dirty="0" smtClean="0"/>
              <a:t>Work independently and then share with a partner.</a:t>
            </a:r>
            <a:endParaRPr lang="en-US" sz="2400" i="1" dirty="0"/>
          </a:p>
          <a:p>
            <a:pPr marL="114300" indent="0" algn="ctr">
              <a:buNone/>
            </a:pPr>
            <a:endParaRPr lang="en-US" sz="2400" dirty="0" smtClean="0"/>
          </a:p>
          <a:p>
            <a:pPr marL="571500" indent="-457200" algn="ctr">
              <a:buAutoNum type="arabicPeriod"/>
            </a:pPr>
            <a:endParaRPr lang="en-US" sz="2400"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524000"/>
            <a:ext cx="1714500" cy="1706880"/>
          </a:xfrm>
          <a:prstGeom prst="rect">
            <a:avLst/>
          </a:prstGeom>
        </p:spPr>
      </p:pic>
      <p:sp>
        <p:nvSpPr>
          <p:cNvPr id="2" name="Title 1"/>
          <p:cNvSpPr>
            <a:spLocks noGrp="1"/>
          </p:cNvSpPr>
          <p:nvPr>
            <p:ph type="title"/>
          </p:nvPr>
        </p:nvSpPr>
        <p:spPr/>
        <p:txBody>
          <a:bodyPr/>
          <a:lstStyle/>
          <a:p>
            <a:r>
              <a:rPr lang="en-US" dirty="0" smtClean="0"/>
              <a:t>Team</a:t>
            </a:r>
            <a:endParaRPr lang="en-US" dirty="0"/>
          </a:p>
        </p:txBody>
      </p:sp>
    </p:spTree>
    <p:extLst>
      <p:ext uri="{BB962C8B-B14F-4D97-AF65-F5344CB8AC3E}">
        <p14:creationId xmlns:p14="http://schemas.microsoft.com/office/powerpoint/2010/main" val="422300250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why-integrated-marketing-is-critical-to-inbound-marketing-success.jpg"/>
          <p:cNvPicPr>
            <a:picLocks noGrp="1" noChangeAspect="1"/>
          </p:cNvPicPr>
          <p:nvPr>
            <p:ph type="pic" idx="1"/>
          </p:nvPr>
        </p:nvPicPr>
        <p:blipFill>
          <a:blip r:embed="rId2">
            <a:extLst>
              <a:ext uri="{28A0092B-C50C-407E-A947-70E740481C1C}">
                <a14:useLocalDpi xmlns:a14="http://schemas.microsoft.com/office/drawing/2010/main" val="0"/>
              </a:ext>
            </a:extLst>
          </a:blip>
          <a:srcRect l="-17110" r="-17110"/>
          <a:stretch>
            <a:fillRect/>
          </a:stretch>
        </p:blipFill>
        <p:spPr>
          <a:xfrm>
            <a:off x="-381000" y="-1"/>
            <a:ext cx="8839200" cy="5733535"/>
          </a:xfrm>
        </p:spPr>
      </p:pic>
      <p:sp>
        <p:nvSpPr>
          <p:cNvPr id="2" name="Title 1"/>
          <p:cNvSpPr>
            <a:spLocks noGrp="1"/>
          </p:cNvSpPr>
          <p:nvPr>
            <p:ph type="title"/>
          </p:nvPr>
        </p:nvSpPr>
        <p:spPr>
          <a:xfrm>
            <a:off x="4419600" y="1524000"/>
            <a:ext cx="1144559" cy="935613"/>
          </a:xfrm>
        </p:spPr>
        <p:txBody>
          <a:bodyPr/>
          <a:lstStyle/>
          <a:p>
            <a:r>
              <a:rPr lang="en-US" dirty="0" smtClean="0">
                <a:solidFill>
                  <a:srgbClr val="FF0000"/>
                </a:solidFill>
              </a:rPr>
              <a:t>Believe it!</a:t>
            </a:r>
            <a:endParaRPr lang="en-US" dirty="0">
              <a:solidFill>
                <a:srgbClr val="FF0000"/>
              </a:solidFill>
            </a:endParaRPr>
          </a:p>
        </p:txBody>
      </p:sp>
      <p:sp>
        <p:nvSpPr>
          <p:cNvPr id="6" name="Title 1"/>
          <p:cNvSpPr txBox="1">
            <a:spLocks/>
          </p:cNvSpPr>
          <p:nvPr/>
        </p:nvSpPr>
        <p:spPr>
          <a:xfrm>
            <a:off x="3352800" y="11430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3366FF"/>
                </a:solidFill>
              </a:rPr>
              <a:t>Values</a:t>
            </a:r>
            <a:endParaRPr lang="en-US" dirty="0">
              <a:solidFill>
                <a:srgbClr val="3366FF"/>
              </a:solidFill>
            </a:endParaRPr>
          </a:p>
        </p:txBody>
      </p:sp>
      <p:sp>
        <p:nvSpPr>
          <p:cNvPr id="7" name="Title 1"/>
          <p:cNvSpPr txBox="1">
            <a:spLocks/>
          </p:cNvSpPr>
          <p:nvPr/>
        </p:nvSpPr>
        <p:spPr>
          <a:xfrm>
            <a:off x="4267200" y="838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008000"/>
                </a:solidFill>
              </a:rPr>
              <a:t>Team</a:t>
            </a:r>
            <a:endParaRPr lang="en-US" dirty="0">
              <a:solidFill>
                <a:srgbClr val="008000"/>
              </a:solidFill>
            </a:endParaRPr>
          </a:p>
        </p:txBody>
      </p:sp>
      <p:sp>
        <p:nvSpPr>
          <p:cNvPr id="8" name="Title 1"/>
          <p:cNvSpPr txBox="1">
            <a:spLocks/>
          </p:cNvSpPr>
          <p:nvPr/>
        </p:nvSpPr>
        <p:spPr>
          <a:xfrm>
            <a:off x="3276600" y="3886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FF6600"/>
                </a:solidFill>
              </a:rPr>
              <a:t>Anchor</a:t>
            </a:r>
            <a:endParaRPr lang="en-US" dirty="0">
              <a:solidFill>
                <a:srgbClr val="FF6600"/>
              </a:solidFill>
            </a:endParaRPr>
          </a:p>
        </p:txBody>
      </p:sp>
      <p:sp>
        <p:nvSpPr>
          <p:cNvPr id="9" name="Title 1"/>
          <p:cNvSpPr txBox="1">
            <a:spLocks/>
          </p:cNvSpPr>
          <p:nvPr/>
        </p:nvSpPr>
        <p:spPr>
          <a:xfrm>
            <a:off x="2286000" y="2895600"/>
            <a:ext cx="1219200"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chemeClr val="tx2">
                    <a:lumMod val="50000"/>
                    <a:lumOff val="50000"/>
                  </a:schemeClr>
                </a:solidFill>
              </a:rPr>
              <a:t>Spiritual</a:t>
            </a:r>
            <a:endParaRPr lang="en-US" dirty="0">
              <a:solidFill>
                <a:schemeClr val="tx2">
                  <a:lumMod val="50000"/>
                  <a:lumOff val="50000"/>
                </a:schemeClr>
              </a:solidFill>
            </a:endParaRPr>
          </a:p>
        </p:txBody>
      </p:sp>
      <p:sp>
        <p:nvSpPr>
          <p:cNvPr id="10" name="Title 1"/>
          <p:cNvSpPr txBox="1">
            <a:spLocks/>
          </p:cNvSpPr>
          <p:nvPr/>
        </p:nvSpPr>
        <p:spPr>
          <a:xfrm>
            <a:off x="3352800" y="3200400"/>
            <a:ext cx="1143000"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chemeClr val="accent5">
                    <a:lumMod val="50000"/>
                  </a:schemeClr>
                </a:solidFill>
              </a:rPr>
              <a:t>Hunger</a:t>
            </a:r>
            <a:endParaRPr lang="en-US" dirty="0">
              <a:solidFill>
                <a:schemeClr val="accent5">
                  <a:lumMod val="50000"/>
                </a:schemeClr>
              </a:solidFill>
            </a:endParaRPr>
          </a:p>
        </p:txBody>
      </p:sp>
    </p:spTree>
    <p:extLst>
      <p:ext uri="{BB962C8B-B14F-4D97-AF65-F5344CB8AC3E}">
        <p14:creationId xmlns:p14="http://schemas.microsoft.com/office/powerpoint/2010/main" val="25219722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86200" y="1524000"/>
            <a:ext cx="4114800" cy="4590288"/>
          </a:xfrm>
        </p:spPr>
        <p:txBody>
          <a:bodyPr>
            <a:normAutofit/>
          </a:bodyPr>
          <a:lstStyle/>
          <a:p>
            <a:pPr marL="114300" indent="0" algn="ctr">
              <a:buNone/>
            </a:pPr>
            <a:r>
              <a:rPr lang="en-US" sz="2400" b="1" dirty="0" smtClean="0"/>
              <a:t>Spiritual Pathways</a:t>
            </a:r>
          </a:p>
          <a:p>
            <a:pPr marL="571500" indent="-457200" algn="ctr">
              <a:buAutoNum type="arabicPeriod"/>
            </a:pPr>
            <a:r>
              <a:rPr lang="en-US" sz="2400" dirty="0" smtClean="0"/>
              <a:t>Relational</a:t>
            </a:r>
          </a:p>
          <a:p>
            <a:pPr marL="571500" indent="-457200" algn="ctr">
              <a:buAutoNum type="arabicPeriod"/>
            </a:pPr>
            <a:r>
              <a:rPr lang="en-US" sz="2400" dirty="0" smtClean="0"/>
              <a:t>Intellectual</a:t>
            </a:r>
          </a:p>
          <a:p>
            <a:pPr marL="571500" indent="-457200" algn="ctr">
              <a:buAutoNum type="arabicPeriod"/>
            </a:pPr>
            <a:r>
              <a:rPr lang="en-US" sz="2400" dirty="0" smtClean="0"/>
              <a:t>Serving</a:t>
            </a:r>
          </a:p>
          <a:p>
            <a:pPr marL="571500" indent="-457200" algn="ctr">
              <a:buAutoNum type="arabicPeriod"/>
            </a:pPr>
            <a:r>
              <a:rPr lang="en-US" sz="2400" dirty="0" smtClean="0"/>
              <a:t>Contemplative</a:t>
            </a:r>
          </a:p>
          <a:p>
            <a:pPr marL="571500" indent="-457200" algn="ctr">
              <a:buAutoNum type="arabicPeriod"/>
            </a:pPr>
            <a:r>
              <a:rPr lang="en-US" sz="2400" dirty="0" smtClean="0"/>
              <a:t>Activist</a:t>
            </a:r>
          </a:p>
          <a:p>
            <a:pPr marL="571500" indent="-457200" algn="ctr">
              <a:buAutoNum type="arabicPeriod"/>
            </a:pPr>
            <a:r>
              <a:rPr lang="en-US" sz="2400" dirty="0" smtClean="0"/>
              <a:t>Creation</a:t>
            </a:r>
          </a:p>
          <a:p>
            <a:pPr marL="571500" indent="-457200" algn="ctr">
              <a:buAutoNum type="arabicPeriod"/>
            </a:pPr>
            <a:r>
              <a:rPr lang="en-US" sz="2400" dirty="0"/>
              <a:t>W</a:t>
            </a:r>
            <a:r>
              <a:rPr lang="en-US" sz="2400" dirty="0" smtClean="0"/>
              <a:t>orship</a:t>
            </a:r>
          </a:p>
          <a:p>
            <a:pPr marL="114300" indent="0" algn="ctr">
              <a:buNone/>
            </a:pPr>
            <a:r>
              <a:rPr lang="en-US" sz="2400" dirty="0" smtClean="0"/>
              <a:t>(Courageous Leadership - </a:t>
            </a:r>
            <a:r>
              <a:rPr lang="en-US" sz="2400" dirty="0" err="1" smtClean="0"/>
              <a:t>Ch</a:t>
            </a:r>
            <a:r>
              <a:rPr lang="en-US" sz="2400" dirty="0" smtClean="0"/>
              <a:t> </a:t>
            </a:r>
            <a:r>
              <a:rPr lang="en-US" sz="2400" dirty="0" smtClean="0"/>
              <a:t>11)</a:t>
            </a:r>
          </a:p>
          <a:p>
            <a:pPr marL="114300" indent="0" algn="ctr">
              <a:buNone/>
            </a:pPr>
            <a:endParaRPr lang="en-US" sz="2400" dirty="0" smtClean="0"/>
          </a:p>
          <a:p>
            <a:pPr marL="571500" indent="-457200" algn="ctr">
              <a:buAutoNum type="arabicPeriod"/>
            </a:pPr>
            <a:endParaRPr lang="en-US" sz="2400" dirty="0" smtClean="0"/>
          </a:p>
          <a:p>
            <a:endParaRPr lang="en-US" dirty="0"/>
          </a:p>
        </p:txBody>
      </p:sp>
      <p:pic>
        <p:nvPicPr>
          <p:cNvPr id="6" name="Picture 5" descr="IMG_04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04800"/>
            <a:ext cx="2857500" cy="2857500"/>
          </a:xfrm>
          <a:prstGeom prst="rect">
            <a:avLst/>
          </a:prstGeom>
        </p:spPr>
      </p:pic>
      <p:sp>
        <p:nvSpPr>
          <p:cNvPr id="8" name="Content Placeholder 4"/>
          <p:cNvSpPr>
            <a:spLocks noGrp="1"/>
          </p:cNvSpPr>
          <p:nvPr>
            <p:ph sz="half" idx="2"/>
          </p:nvPr>
        </p:nvSpPr>
        <p:spPr>
          <a:xfrm>
            <a:off x="381000" y="3962400"/>
            <a:ext cx="3886200" cy="2164080"/>
          </a:xfrm>
        </p:spPr>
        <p:txBody>
          <a:bodyPr>
            <a:normAutofit fontScale="92500" lnSpcReduction="10000"/>
          </a:bodyPr>
          <a:lstStyle/>
          <a:p>
            <a:r>
              <a:rPr lang="en-US" dirty="0" smtClean="0"/>
              <a:t>Identify your pathway</a:t>
            </a:r>
          </a:p>
          <a:p>
            <a:r>
              <a:rPr lang="en-US" dirty="0" smtClean="0"/>
              <a:t>Lean into it</a:t>
            </a:r>
          </a:p>
          <a:p>
            <a:r>
              <a:rPr lang="en-US" dirty="0" smtClean="0"/>
              <a:t>Appreciate all</a:t>
            </a:r>
          </a:p>
          <a:p>
            <a:r>
              <a:rPr lang="en-US" dirty="0" smtClean="0"/>
              <a:t>Help others discover theirs!</a:t>
            </a:r>
            <a:endParaRPr lang="en-US" dirty="0"/>
          </a:p>
        </p:txBody>
      </p:sp>
    </p:spTree>
    <p:extLst>
      <p:ext uri="{BB962C8B-B14F-4D97-AF65-F5344CB8AC3E}">
        <p14:creationId xmlns:p14="http://schemas.microsoft.com/office/powerpoint/2010/main" val="12511678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why-integrated-marketing-is-critical-to-inbound-marketing-success.jpg"/>
          <p:cNvPicPr>
            <a:picLocks noGrp="1" noChangeAspect="1"/>
          </p:cNvPicPr>
          <p:nvPr>
            <p:ph type="pic" idx="1"/>
          </p:nvPr>
        </p:nvPicPr>
        <p:blipFill>
          <a:blip r:embed="rId2">
            <a:extLst>
              <a:ext uri="{28A0092B-C50C-407E-A947-70E740481C1C}">
                <a14:useLocalDpi xmlns:a14="http://schemas.microsoft.com/office/drawing/2010/main" val="0"/>
              </a:ext>
            </a:extLst>
          </a:blip>
          <a:srcRect l="-17110" r="-17110"/>
          <a:stretch>
            <a:fillRect/>
          </a:stretch>
        </p:blipFill>
        <p:spPr>
          <a:xfrm>
            <a:off x="-381000" y="-1"/>
            <a:ext cx="8839200" cy="5733535"/>
          </a:xfrm>
        </p:spPr>
      </p:pic>
      <p:sp>
        <p:nvSpPr>
          <p:cNvPr id="2" name="Title 1"/>
          <p:cNvSpPr>
            <a:spLocks noGrp="1"/>
          </p:cNvSpPr>
          <p:nvPr>
            <p:ph type="title"/>
          </p:nvPr>
        </p:nvSpPr>
        <p:spPr>
          <a:xfrm>
            <a:off x="4419600" y="1524000"/>
            <a:ext cx="1144559" cy="935613"/>
          </a:xfrm>
        </p:spPr>
        <p:txBody>
          <a:bodyPr/>
          <a:lstStyle/>
          <a:p>
            <a:r>
              <a:rPr lang="en-US" dirty="0" smtClean="0">
                <a:solidFill>
                  <a:srgbClr val="FF0000"/>
                </a:solidFill>
              </a:rPr>
              <a:t>Believe it!</a:t>
            </a:r>
            <a:endParaRPr lang="en-US" dirty="0">
              <a:solidFill>
                <a:srgbClr val="FF0000"/>
              </a:solidFill>
            </a:endParaRPr>
          </a:p>
        </p:txBody>
      </p:sp>
      <p:sp>
        <p:nvSpPr>
          <p:cNvPr id="6" name="Title 1"/>
          <p:cNvSpPr txBox="1">
            <a:spLocks/>
          </p:cNvSpPr>
          <p:nvPr/>
        </p:nvSpPr>
        <p:spPr>
          <a:xfrm>
            <a:off x="3352800" y="11430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3366FF"/>
                </a:solidFill>
              </a:rPr>
              <a:t>Values</a:t>
            </a:r>
            <a:endParaRPr lang="en-US" dirty="0">
              <a:solidFill>
                <a:srgbClr val="3366FF"/>
              </a:solidFill>
            </a:endParaRPr>
          </a:p>
        </p:txBody>
      </p:sp>
      <p:sp>
        <p:nvSpPr>
          <p:cNvPr id="7" name="Title 1"/>
          <p:cNvSpPr txBox="1">
            <a:spLocks/>
          </p:cNvSpPr>
          <p:nvPr/>
        </p:nvSpPr>
        <p:spPr>
          <a:xfrm>
            <a:off x="4267200" y="838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008000"/>
                </a:solidFill>
              </a:rPr>
              <a:t>Team</a:t>
            </a:r>
            <a:endParaRPr lang="en-US" dirty="0">
              <a:solidFill>
                <a:srgbClr val="008000"/>
              </a:solidFill>
            </a:endParaRPr>
          </a:p>
        </p:txBody>
      </p:sp>
      <p:sp>
        <p:nvSpPr>
          <p:cNvPr id="8" name="Title 1"/>
          <p:cNvSpPr txBox="1">
            <a:spLocks/>
          </p:cNvSpPr>
          <p:nvPr/>
        </p:nvSpPr>
        <p:spPr>
          <a:xfrm>
            <a:off x="3276600" y="3886200"/>
            <a:ext cx="1144559"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rgbClr val="FF6600"/>
                </a:solidFill>
              </a:rPr>
              <a:t>Anchor</a:t>
            </a:r>
            <a:endParaRPr lang="en-US" dirty="0">
              <a:solidFill>
                <a:srgbClr val="FF6600"/>
              </a:solidFill>
            </a:endParaRPr>
          </a:p>
        </p:txBody>
      </p:sp>
      <p:sp>
        <p:nvSpPr>
          <p:cNvPr id="9" name="Title 1"/>
          <p:cNvSpPr txBox="1">
            <a:spLocks/>
          </p:cNvSpPr>
          <p:nvPr/>
        </p:nvSpPr>
        <p:spPr>
          <a:xfrm>
            <a:off x="2286000" y="2895600"/>
            <a:ext cx="1219200"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chemeClr val="tx2">
                    <a:lumMod val="50000"/>
                    <a:lumOff val="50000"/>
                  </a:schemeClr>
                </a:solidFill>
              </a:rPr>
              <a:t>Spiritual</a:t>
            </a:r>
            <a:endParaRPr lang="en-US" dirty="0">
              <a:solidFill>
                <a:schemeClr val="tx2">
                  <a:lumMod val="50000"/>
                  <a:lumOff val="50000"/>
                </a:schemeClr>
              </a:solidFill>
            </a:endParaRPr>
          </a:p>
        </p:txBody>
      </p:sp>
      <p:sp>
        <p:nvSpPr>
          <p:cNvPr id="10" name="Title 1"/>
          <p:cNvSpPr txBox="1">
            <a:spLocks/>
          </p:cNvSpPr>
          <p:nvPr/>
        </p:nvSpPr>
        <p:spPr>
          <a:xfrm>
            <a:off x="3352800" y="3200400"/>
            <a:ext cx="1143000" cy="4572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2200" b="1" kern="1200" cap="none" spc="-100" baseline="0">
                <a:ln>
                  <a:noFill/>
                </a:ln>
                <a:solidFill>
                  <a:schemeClr val="tx2"/>
                </a:solidFill>
                <a:effectLst/>
                <a:latin typeface="+mj-lt"/>
                <a:ea typeface="+mj-ea"/>
                <a:cs typeface="+mj-cs"/>
              </a:defRPr>
            </a:lvl1pPr>
          </a:lstStyle>
          <a:p>
            <a:r>
              <a:rPr lang="en-US" dirty="0" smtClean="0">
                <a:solidFill>
                  <a:schemeClr val="accent5">
                    <a:lumMod val="50000"/>
                  </a:schemeClr>
                </a:solidFill>
              </a:rPr>
              <a:t>Hunger</a:t>
            </a:r>
            <a:endParaRPr lang="en-US" dirty="0">
              <a:solidFill>
                <a:schemeClr val="accent5">
                  <a:lumMod val="50000"/>
                </a:schemeClr>
              </a:solidFill>
            </a:endParaRPr>
          </a:p>
        </p:txBody>
      </p:sp>
    </p:spTree>
    <p:extLst>
      <p:ext uri="{BB962C8B-B14F-4D97-AF65-F5344CB8AC3E}">
        <p14:creationId xmlns:p14="http://schemas.microsoft.com/office/powerpoint/2010/main" val="252197221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1">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212</TotalTime>
  <Words>656</Words>
  <Application>Microsoft Macintosh PowerPoint</Application>
  <PresentationFormat>On-screen Show (4:3)</PresentationFormat>
  <Paragraphs>104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Adjacency</vt:lpstr>
      <vt:lpstr>How will you lead?</vt:lpstr>
      <vt:lpstr>Did you know? Have you not heard?</vt:lpstr>
      <vt:lpstr>Believe it!</vt:lpstr>
      <vt:lpstr>Practicing the Truths about Leadership – adapted from Kouzes and Posner</vt:lpstr>
      <vt:lpstr>Discuss</vt:lpstr>
      <vt:lpstr>Believe it!</vt:lpstr>
      <vt:lpstr>Values</vt:lpstr>
      <vt:lpstr>Believe it!</vt:lpstr>
      <vt:lpstr>Anchor Yourself</vt:lpstr>
      <vt:lpstr>Believe it!</vt:lpstr>
      <vt:lpstr>Manage your Hungers</vt:lpstr>
      <vt:lpstr>Manage your Hungers</vt:lpstr>
      <vt:lpstr>Believe it!</vt:lpstr>
      <vt:lpstr>Team</vt:lpstr>
      <vt:lpstr>Team</vt:lpstr>
      <vt:lpstr>Believe it!</vt:lpstr>
      <vt:lpstr>PowerPoint Presentation</vt:lpstr>
      <vt:lpstr>Believe 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Character</dc:title>
  <dc:creator>telton</dc:creator>
  <cp:lastModifiedBy>Terri Elton</cp:lastModifiedBy>
  <cp:revision>38</cp:revision>
  <dcterms:created xsi:type="dcterms:W3CDTF">2011-10-10T01:28:24Z</dcterms:created>
  <dcterms:modified xsi:type="dcterms:W3CDTF">2016-06-02T20:49:06Z</dcterms:modified>
</cp:coreProperties>
</file>