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256" r:id="rId2"/>
    <p:sldId id="262" r:id="rId3"/>
    <p:sldId id="307" r:id="rId4"/>
    <p:sldId id="309" r:id="rId5"/>
    <p:sldId id="310" r:id="rId6"/>
    <p:sldId id="308" r:id="rId7"/>
    <p:sldId id="263" r:id="rId8"/>
    <p:sldId id="269" r:id="rId9"/>
    <p:sldId id="265" r:id="rId10"/>
    <p:sldId id="266" r:id="rId11"/>
    <p:sldId id="268" r:id="rId12"/>
    <p:sldId id="274" r:id="rId13"/>
    <p:sldId id="271" r:id="rId14"/>
    <p:sldId id="258" r:id="rId15"/>
    <p:sldId id="272" r:id="rId16"/>
    <p:sldId id="260" r:id="rId17"/>
    <p:sldId id="273" r:id="rId18"/>
    <p:sldId id="259" r:id="rId19"/>
    <p:sldId id="257" r:id="rId20"/>
    <p:sldId id="275" r:id="rId21"/>
    <p:sldId id="276" r:id="rId22"/>
    <p:sldId id="304" r:id="rId23"/>
    <p:sldId id="305" r:id="rId24"/>
    <p:sldId id="306" r:id="rId25"/>
    <p:sldId id="311" r:id="rId26"/>
    <p:sldId id="312" r:id="rId27"/>
    <p:sldId id="279" r:id="rId28"/>
    <p:sldId id="280" r:id="rId29"/>
    <p:sldId id="282" r:id="rId30"/>
    <p:sldId id="283" r:id="rId31"/>
    <p:sldId id="303" r:id="rId32"/>
    <p:sldId id="291" r:id="rId33"/>
    <p:sldId id="294" r:id="rId34"/>
    <p:sldId id="295" r:id="rId35"/>
    <p:sldId id="296" r:id="rId36"/>
    <p:sldId id="297" r:id="rId37"/>
    <p:sldId id="298" r:id="rId38"/>
    <p:sldId id="302" r:id="rId39"/>
    <p:sldId id="299" r:id="rId40"/>
    <p:sldId id="300" r:id="rId41"/>
    <p:sldId id="313" r:id="rId42"/>
    <p:sldId id="314" r:id="rId43"/>
    <p:sldId id="315" r:id="rId44"/>
    <p:sldId id="316" r:id="rId45"/>
    <p:sldId id="31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F120B-0F15-4589-B1FB-2FA8B1916C8A}" type="datetimeFigureOut">
              <a:rPr lang="en-US" smtClean="0"/>
              <a:t>9/12/13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18600-DAD8-43E1-8CF4-7D23C7034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25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1946B-4977-4DED-AC66-9560567734ED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AB994-16F1-4586-BDB2-EFB6ECA7F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34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9ED796-5605-4434-B63E-06A2B914B38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While there are various profiling or temperment tools available that can help one discover their natural orientation toward leading in times of change – here are a few that are aimed specifically at change and conflict.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5F864D-ACDB-4A93-85E5-CDE6DA08D17F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How can this help? Exactly the strengths of one stage, are the hinderances of the next. While we live in a discontinuous world, there still is some change that is developmental!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9/12/13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-dwpdZdvCl8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-dwpdZdvCl8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iaadvertising.org/studies/student/99_fall/theory/millman/Diffusion.htm" TargetMode="External"/><Relationship Id="rId3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114800"/>
            <a:ext cx="8458200" cy="122237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Leading CHANGE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486400"/>
            <a:ext cx="8458200" cy="914400"/>
          </a:xfrm>
        </p:spPr>
        <p:txBody>
          <a:bodyPr/>
          <a:lstStyle/>
          <a:p>
            <a:pPr algn="r"/>
            <a:r>
              <a:rPr lang="en-US" dirty="0" smtClean="0"/>
              <a:t>Dr. Terri Elton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810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76400"/>
            <a:ext cx="2743200" cy="337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124200"/>
            <a:ext cx="23082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124200"/>
            <a:ext cx="2992438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533400" y="381000"/>
            <a:ext cx="2438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  <a:latin typeface="Snap ITC" pitchFamily="82" charset="0"/>
              </a:rPr>
              <a:t>Folk tale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80" name="Picture 8"/>
          <p:cNvPicPr>
            <a:picLocks noChangeAspect="1" noChangeArrowheads="1"/>
          </p:cNvPicPr>
          <p:nvPr/>
        </p:nvPicPr>
        <p:blipFill>
          <a:blip r:embed="rId2" cstate="print"/>
          <a:srcRect r="45515"/>
          <a:stretch>
            <a:fillRect/>
          </a:stretch>
        </p:blipFill>
        <p:spPr bwMode="auto">
          <a:xfrm>
            <a:off x="5105400" y="2133600"/>
            <a:ext cx="31242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590800"/>
            <a:ext cx="38100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33400" y="381000"/>
            <a:ext cx="4572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  <a:latin typeface="Snap ITC" pitchFamily="82" charset="0"/>
              </a:rPr>
              <a:t>VIEW OF CHANGE</a:t>
            </a:r>
            <a:endParaRPr lang="en-US" sz="3200" dirty="0">
              <a:solidFill>
                <a:srgbClr val="FFC000"/>
              </a:solidFill>
              <a:latin typeface="Snap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66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7030A0"/>
                </a:solidFill>
                <a:hlinkClick r:id="rId2"/>
              </a:rPr>
              <a:t>http://www.youtube.com/watch?v=-dwpdZdvCl8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4000" b="1" dirty="0" smtClean="0">
                <a:solidFill>
                  <a:srgbClr val="9933FF"/>
                </a:solidFill>
              </a:rPr>
              <a:t>Every Season - Nichole Nordeman</a:t>
            </a:r>
            <a:endParaRPr sz="4000" dirty="0" smtClean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5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7030A0"/>
                </a:solidFill>
                <a:hlinkClick r:id="rId2"/>
              </a:rPr>
              <a:t>http://www.youtube.com/watch?v=-dwpdZdvCl8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4000" b="1" smtClean="0">
                <a:solidFill>
                  <a:srgbClr val="9933FF"/>
                </a:solidFill>
              </a:rPr>
              <a:t>Every Season - Nichole Nordeman</a:t>
            </a:r>
            <a:endParaRPr sz="4000" smtClean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5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/>
          <p:cNvPicPr>
            <a:picLocks noChangeAspect="1" noChangeArrowheads="1"/>
          </p:cNvPicPr>
          <p:nvPr/>
        </p:nvPicPr>
        <p:blipFill>
          <a:blip r:embed="rId2" cstate="print"/>
          <a:srcRect b="7059"/>
          <a:stretch>
            <a:fillRect/>
          </a:stretch>
        </p:blipFill>
        <p:spPr bwMode="auto">
          <a:xfrm>
            <a:off x="381000" y="609600"/>
            <a:ext cx="8534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6200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Change is a normal part of our world. CHANGE HAPPENS!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Change takes place IN THE CHURCH!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Leadership always involves change.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b="1" smtClean="0">
                <a:solidFill>
                  <a:schemeClr val="bg1"/>
                </a:solidFill>
              </a:rPr>
              <a:t>Yet there are different types of change!</a:t>
            </a: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b="1" dirty="0" smtClean="0">
                <a:solidFill>
                  <a:srgbClr val="002060"/>
                </a:solidFill>
              </a:rPr>
              <a:t>Why study change?</a:t>
            </a:r>
          </a:p>
        </p:txBody>
      </p:sp>
    </p:spTree>
    <p:extLst>
      <p:ext uri="{BB962C8B-B14F-4D97-AF65-F5344CB8AC3E}">
        <p14:creationId xmlns:p14="http://schemas.microsoft.com/office/powerpoint/2010/main" val="1481288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r>
              <a:rPr lang="en-US" dirty="0" smtClean="0"/>
              <a:t>Leading change…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Personal dimension of change</a:t>
            </a:r>
          </a:p>
          <a:p>
            <a:r>
              <a:rPr lang="en-US" dirty="0" smtClean="0"/>
              <a:t>What do we mean by Change?</a:t>
            </a:r>
            <a:endParaRPr lang="en-US" dirty="0"/>
          </a:p>
          <a:p>
            <a:r>
              <a:rPr lang="en-US" dirty="0" smtClean="0"/>
              <a:t>Systems Approach to Change</a:t>
            </a:r>
          </a:p>
          <a:p>
            <a:r>
              <a:rPr lang="en-US" dirty="0" smtClean="0"/>
              <a:t>Drawing on Theoretical </a:t>
            </a:r>
            <a:r>
              <a:rPr lang="en-US" dirty="0"/>
              <a:t>R</a:t>
            </a:r>
            <a:r>
              <a:rPr lang="en-US" dirty="0" smtClean="0"/>
              <a:t>esources</a:t>
            </a:r>
          </a:p>
          <a:p>
            <a:pPr lvl="1"/>
            <a:r>
              <a:rPr lang="en-US" dirty="0" err="1" smtClean="0"/>
              <a:t>re:Developmental</a:t>
            </a:r>
            <a:r>
              <a:rPr lang="en-US" dirty="0" smtClean="0"/>
              <a:t> view </a:t>
            </a:r>
            <a:r>
              <a:rPr lang="en-US" dirty="0"/>
              <a:t>–lifecycle theory</a:t>
            </a:r>
          </a:p>
          <a:p>
            <a:pPr lvl="1"/>
            <a:r>
              <a:rPr lang="en-US" dirty="0" err="1" smtClean="0"/>
              <a:t>re:Cultural</a:t>
            </a:r>
            <a:r>
              <a:rPr lang="en-US" dirty="0" smtClean="0"/>
              <a:t> view </a:t>
            </a:r>
            <a:r>
              <a:rPr lang="en-US" dirty="0"/>
              <a:t>– changing the DNA</a:t>
            </a:r>
          </a:p>
          <a:p>
            <a:pPr lvl="1"/>
            <a:r>
              <a:rPr lang="en-US" dirty="0" err="1"/>
              <a:t>r</a:t>
            </a:r>
            <a:r>
              <a:rPr lang="en-US" dirty="0" err="1" smtClean="0"/>
              <a:t>e:Innovation</a:t>
            </a:r>
            <a:r>
              <a:rPr lang="en-US" dirty="0" smtClean="0"/>
              <a:t> </a:t>
            </a:r>
            <a:r>
              <a:rPr lang="en-US" dirty="0"/>
              <a:t>– diffusion of </a:t>
            </a:r>
            <a:r>
              <a:rPr lang="en-US" dirty="0" smtClean="0"/>
              <a:t>innovation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267200"/>
            <a:ext cx="8153400" cy="1863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dirty="0" smtClean="0"/>
              <a:t>Leading change starts with              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dirty="0" smtClean="0"/>
              <a:t>looking at one’s self.</a:t>
            </a:r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381000" y="2895600"/>
            <a:ext cx="8077200" cy="11398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|let’s get personal|</a:t>
            </a: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2" cstate="print"/>
          <a:srcRect t="23999" b="20000"/>
          <a:stretch>
            <a:fillRect/>
          </a:stretch>
        </p:blipFill>
        <p:spPr bwMode="auto">
          <a:xfrm>
            <a:off x="2855459" y="304800"/>
            <a:ext cx="3088141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3463925"/>
          </a:xfrm>
        </p:spPr>
        <p:txBody>
          <a:bodyPr>
            <a:normAutofit/>
          </a:bodyPr>
          <a:lstStyle/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None/>
              <a:defRPr/>
            </a:pPr>
            <a:r>
              <a:rPr lang="en-US" sz="3600" dirty="0" smtClean="0"/>
              <a:t>There is a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personal dimension</a:t>
            </a:r>
            <a:r>
              <a:rPr lang="en-US" sz="3600" dirty="0" smtClean="0"/>
              <a:t> to change that can never to taken away.</a:t>
            </a:r>
          </a:p>
          <a:p>
            <a:pPr marL="1005840" lvl="2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5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Think about a </a:t>
            </a:r>
            <a:r>
              <a:rPr lang="en-US" dirty="0"/>
              <a:t>time you dealt very well with leading a change </a:t>
            </a:r>
            <a:r>
              <a:rPr lang="en-US" dirty="0" smtClean="0"/>
              <a:t>process, as well as a time </a:t>
            </a:r>
            <a:r>
              <a:rPr lang="en-US" dirty="0"/>
              <a:t>you did not deal very well with a change </a:t>
            </a:r>
            <a:r>
              <a:rPr lang="en-US" dirty="0" smtClean="0"/>
              <a:t>process. </a:t>
            </a:r>
          </a:p>
          <a:p>
            <a:pPr marL="1005840" lvl="2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5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What do these scenarios say about your perspective of change?</a:t>
            </a:r>
          </a:p>
          <a:p>
            <a:pPr marL="1005840" lvl="2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50000"/>
                </a:schemeClr>
              </a:buClr>
              <a:buFont typeface="Wingdings 2"/>
              <a:buChar char=""/>
              <a:defRPr/>
            </a:pPr>
            <a:endParaRPr lang="en-US" dirty="0" smtClean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6705600" cy="11398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|personal|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 l="16107" t="3580" r="14095" b="24832"/>
          <a:stretch>
            <a:fillRect/>
          </a:stretch>
        </p:blipFill>
        <p:spPr bwMode="auto">
          <a:xfrm>
            <a:off x="6400800" y="609600"/>
            <a:ext cx="1981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3540125"/>
          </a:xfrm>
        </p:spPr>
        <p:txBody>
          <a:bodyPr>
            <a:normAutofit/>
          </a:bodyPr>
          <a:lstStyle/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None/>
              <a:defRPr/>
            </a:pPr>
            <a:r>
              <a:rPr lang="en-US" sz="4000" dirty="0" smtClean="0"/>
              <a:t>How do </a:t>
            </a: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you</a:t>
            </a:r>
            <a:r>
              <a:rPr lang="en-US" sz="4000" dirty="0" smtClean="0"/>
              <a:t> deal with change?</a:t>
            </a:r>
          </a:p>
          <a:p>
            <a:pPr marL="1005840" lvl="2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5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What is your experience both with change in general and in leading change?</a:t>
            </a:r>
          </a:p>
          <a:p>
            <a:pPr marL="1005840" lvl="2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5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What skills do you have for leading change?</a:t>
            </a:r>
          </a:p>
          <a:p>
            <a:pPr marL="1005840" lvl="2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5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What’s your change temperament?</a:t>
            </a:r>
          </a:p>
          <a:p>
            <a:pPr marL="1005840" lvl="2" fontAlgn="auto">
              <a:lnSpc>
                <a:spcPct val="90000"/>
              </a:lnSpc>
              <a:spcAft>
                <a:spcPts val="0"/>
              </a:spcAft>
              <a:buClr>
                <a:schemeClr val="accent2">
                  <a:shade val="50000"/>
                </a:schemeClr>
              </a:buClr>
              <a:buFont typeface="Wingdings 2"/>
              <a:buChar char=""/>
              <a:defRPr/>
            </a:pPr>
            <a:endParaRPr lang="en-US" dirty="0" smtClean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6705600" cy="11398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|personal|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 l="16107" t="3580" r="14095" b="24832"/>
          <a:stretch>
            <a:fillRect/>
          </a:stretch>
        </p:blipFill>
        <p:spPr bwMode="auto">
          <a:xfrm>
            <a:off x="6400800" y="609600"/>
            <a:ext cx="1981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4648200"/>
            <a:ext cx="8229600" cy="76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buFont typeface="Wingdings 2" pitchFamily="18" charset="2"/>
              <a:buNone/>
            </a:pPr>
            <a:r>
              <a:rPr lang="en-US" sz="4000" smtClean="0"/>
              <a:t>What about those around you?</a:t>
            </a:r>
          </a:p>
          <a:p>
            <a:pPr marL="914400" lvl="2" indent="0">
              <a:lnSpc>
                <a:spcPct val="90000"/>
              </a:lnSpc>
              <a:buFont typeface="Wingdings 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096000" cy="45307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Some Resources: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What is your Change Style?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sz="2000" dirty="0" smtClean="0"/>
              <a:t>Discovery Learning’s            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None/>
              <a:defRPr/>
            </a:pPr>
            <a:r>
              <a:rPr lang="en-US" sz="2000" dirty="0" smtClean="0"/>
              <a:t>	</a:t>
            </a:r>
            <a:r>
              <a:rPr lang="en-US" sz="2000" dirty="0" err="1" smtClean="0"/>
              <a:t>ChangeStyle</a:t>
            </a:r>
            <a:r>
              <a:rPr lang="en-US" sz="2000" dirty="0" smtClean="0"/>
              <a:t> Indicator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What is your conflict management style?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sz="2000" dirty="0" smtClean="0"/>
              <a:t>Speed Leas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Family-systems view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sz="2000" dirty="0" smtClean="0"/>
              <a:t>The Leader’s Journey by </a:t>
            </a:r>
            <a:r>
              <a:rPr lang="en-US" sz="2000" dirty="0" err="1" smtClean="0"/>
              <a:t>Herrinton</a:t>
            </a:r>
            <a:r>
              <a:rPr lang="en-US" sz="2000" dirty="0" smtClean="0"/>
              <a:t>, Creech, 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None/>
              <a:defRPr/>
            </a:pPr>
            <a:r>
              <a:rPr lang="en-US" sz="2000" dirty="0" smtClean="0"/>
              <a:t>	and Taylor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How are you gifted?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sz="2000" dirty="0" err="1" smtClean="0"/>
              <a:t>LifeKeys</a:t>
            </a:r>
            <a:r>
              <a:rPr lang="en-US" sz="2000" dirty="0" smtClean="0"/>
              <a:t> by Stark, </a:t>
            </a:r>
            <a:r>
              <a:rPr lang="en-US" sz="2000" dirty="0" err="1" smtClean="0"/>
              <a:t>Kise</a:t>
            </a:r>
            <a:r>
              <a:rPr lang="en-US" sz="2000" dirty="0" smtClean="0"/>
              <a:t>, and Krebs</a:t>
            </a:r>
          </a:p>
          <a:p>
            <a:pPr marL="640080" lvl="1" indent="-274320" fontAlgn="auto">
              <a:spcAft>
                <a:spcPts val="0"/>
              </a:spcAft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sz="2000" dirty="0" smtClean="0"/>
              <a:t>Strengths Finder by Tom </a:t>
            </a:r>
            <a:r>
              <a:rPr lang="en-US" sz="2000" dirty="0" err="1" smtClean="0"/>
              <a:t>Rath</a:t>
            </a:r>
            <a:endParaRPr lang="en-US" sz="2000" dirty="0" smtClean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77200" cy="11398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pitchFamily="34" charset="0"/>
              </a:rPr>
              <a:t>|personal|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381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4" cstate="print"/>
          <a:srcRect l="18182" r="18182"/>
          <a:stretch>
            <a:fillRect/>
          </a:stretch>
        </p:blipFill>
        <p:spPr bwMode="auto">
          <a:xfrm>
            <a:off x="7315200" y="3048000"/>
            <a:ext cx="1066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0475" y="3200400"/>
            <a:ext cx="8985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4724400"/>
            <a:ext cx="103822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7600" y="4876800"/>
            <a:ext cx="90805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970088" y="1600200"/>
            <a:ext cx="5203825" cy="2770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endParaRPr lang="en-US" sz="5400" b="0" i="1"/>
          </a:p>
          <a:p>
            <a:pPr algn="ctr">
              <a:spcBef>
                <a:spcPct val="50000"/>
              </a:spcBef>
            </a:pPr>
            <a:endParaRPr lang="en-US" sz="2000" b="0" i="1"/>
          </a:p>
          <a:p>
            <a:pPr algn="ctr">
              <a:spcBef>
                <a:spcPct val="50000"/>
              </a:spcBef>
            </a:pPr>
            <a:endParaRPr lang="en-US" sz="2000" b="0" i="1"/>
          </a:p>
          <a:p>
            <a:pPr algn="ctr">
              <a:spcBef>
                <a:spcPct val="50000"/>
              </a:spcBef>
            </a:pPr>
            <a:r>
              <a:rPr lang="en-US" sz="2000" b="0" i="1"/>
              <a:t>			</a:t>
            </a:r>
          </a:p>
          <a:p>
            <a:pPr algn="ctr"/>
            <a:r>
              <a:rPr lang="en-US" sz="3200" b="0" i="1">
                <a:latin typeface="Brush Script MT" pitchFamily="66" charset="0"/>
              </a:rPr>
              <a:t>A Discovery Learning Product</a:t>
            </a:r>
          </a:p>
        </p:txBody>
      </p:sp>
      <p:pic>
        <p:nvPicPr>
          <p:cNvPr id="3076" name="Picture 4" descr="ChangeStyle 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828800"/>
            <a:ext cx="3684588" cy="1660525"/>
          </a:xfrm>
          <a:prstGeom prst="rect">
            <a:avLst/>
          </a:prstGeom>
          <a:noFill/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6096000" y="3048000"/>
            <a:ext cx="381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Arial" pitchFamily="34" charset="0"/>
              </a:rPr>
              <a:t>®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  <a:noFill/>
          <a:ln/>
        </p:spPr>
        <p:txBody>
          <a:bodyPr/>
          <a:lstStyle/>
          <a:p>
            <a:r>
              <a:rPr lang="en-US" sz="3600" b="1" dirty="0">
                <a:solidFill>
                  <a:schemeClr val="accent1"/>
                </a:solidFill>
              </a:rPr>
              <a:t>CHANGE STYLE PREFERENCE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539038" y="6091238"/>
            <a:ext cx="11652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/>
              <a:t>S-3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17488" y="1900238"/>
            <a:ext cx="2841625" cy="4060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CONSERVERS</a:t>
            </a:r>
            <a:endParaRPr lang="en-US" sz="2800" b="0" dirty="0"/>
          </a:p>
          <a:p>
            <a:pPr algn="ctr">
              <a:spcBef>
                <a:spcPct val="50000"/>
              </a:spcBef>
            </a:pPr>
            <a:r>
              <a:rPr lang="en-US" sz="2800" b="0" i="1" dirty="0"/>
              <a:t>Accept </a:t>
            </a:r>
            <a:r>
              <a:rPr lang="en-US" sz="2800" b="0" dirty="0"/>
              <a:t>the                                            structure</a:t>
            </a:r>
          </a:p>
          <a:p>
            <a:pPr algn="ctr">
              <a:spcBef>
                <a:spcPct val="90000"/>
              </a:spcBef>
            </a:pPr>
            <a:r>
              <a:rPr lang="en-US" sz="2800" b="0" dirty="0"/>
              <a:t>Prefer change that is incremental</a:t>
            </a:r>
          </a:p>
          <a:p>
            <a:pPr algn="ctr" latinLnBrk="1">
              <a:spcBef>
                <a:spcPct val="90000"/>
              </a:spcBef>
            </a:pPr>
            <a:endParaRPr lang="en-US" sz="2800" b="0" dirty="0"/>
          </a:p>
        </p:txBody>
      </p:sp>
    </p:spTree>
  </p:cSld>
  <p:clrMapOvr>
    <a:masterClrMapping/>
  </p:clrMapOvr>
  <p:transition xmlns:p14="http://schemas.microsoft.com/office/powerpoint/2010/main" spd="slow">
    <p:strips dir="r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Change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/>
              <a:t>Conserver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Place high value on structure.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Prefer current situation over unknown.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Goal: better utilize resources while preserving structure.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Like change to be gradual and within current reality.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Enjoy predictability and honor tradition.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Know the rules and follow them.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See details.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Prefer tested/proven solutions.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9350" y="523875"/>
            <a:ext cx="2381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  <a:noFill/>
          <a:ln/>
        </p:spPr>
        <p:txBody>
          <a:bodyPr/>
          <a:lstStyle/>
          <a:p>
            <a:r>
              <a:rPr lang="en-US" sz="3600" b="1" dirty="0">
                <a:solidFill>
                  <a:schemeClr val="accent1"/>
                </a:solidFill>
              </a:rPr>
              <a:t>CHANGE STYLE PREFERENCE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7539038" y="6091238"/>
            <a:ext cx="11652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/>
              <a:t>S-3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17488" y="1900238"/>
            <a:ext cx="2841625" cy="4060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hlink"/>
                </a:solidFill>
              </a:rPr>
              <a:t>CONSERVERS</a:t>
            </a:r>
            <a:endParaRPr lang="en-US" sz="2800" b="0">
              <a:solidFill>
                <a:schemeClr val="hlink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800" b="0" i="1">
                <a:solidFill>
                  <a:schemeClr val="hlink"/>
                </a:solidFill>
              </a:rPr>
              <a:t>Accept </a:t>
            </a:r>
            <a:r>
              <a:rPr lang="en-US" sz="2800" b="0">
                <a:solidFill>
                  <a:schemeClr val="hlink"/>
                </a:solidFill>
              </a:rPr>
              <a:t>the structure</a:t>
            </a:r>
          </a:p>
          <a:p>
            <a:pPr algn="ctr">
              <a:spcBef>
                <a:spcPct val="90000"/>
              </a:spcBef>
            </a:pPr>
            <a:r>
              <a:rPr lang="en-US" sz="2800" b="0">
                <a:solidFill>
                  <a:schemeClr val="hlink"/>
                </a:solidFill>
              </a:rPr>
              <a:t>Prefer change that is incremental</a:t>
            </a:r>
          </a:p>
          <a:p>
            <a:pPr algn="ctr" latinLnBrk="1">
              <a:spcBef>
                <a:spcPct val="90000"/>
              </a:spcBef>
            </a:pPr>
            <a:endParaRPr lang="en-US" sz="2800" b="0">
              <a:solidFill>
                <a:srgbClr val="CC0000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008688" y="1900238"/>
            <a:ext cx="2765425" cy="4060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ORIGINATORS</a:t>
            </a:r>
            <a:endParaRPr lang="en-US" sz="2800" b="0"/>
          </a:p>
          <a:p>
            <a:pPr algn="ctr">
              <a:spcBef>
                <a:spcPct val="50000"/>
              </a:spcBef>
            </a:pPr>
            <a:r>
              <a:rPr lang="en-US" sz="2800" b="0" i="1"/>
              <a:t>Challenge </a:t>
            </a:r>
            <a:r>
              <a:rPr lang="en-US" sz="2800" b="0"/>
              <a:t>the structure</a:t>
            </a:r>
          </a:p>
          <a:p>
            <a:pPr algn="ctr">
              <a:spcBef>
                <a:spcPct val="90000"/>
              </a:spcBef>
            </a:pPr>
            <a:r>
              <a:rPr lang="en-US" sz="2800" b="0"/>
              <a:t>Prefer change that is expansive</a:t>
            </a:r>
          </a:p>
          <a:p>
            <a:pPr algn="ctr" latinLnBrk="1">
              <a:spcBef>
                <a:spcPct val="90000"/>
              </a:spcBef>
            </a:pPr>
            <a:endParaRPr lang="en-US" sz="28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Change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b="1" dirty="0" smtClean="0"/>
              <a:t>Originator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Reengineering.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Prefer fast and radical approach to change.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Goal: challenge structure and open to fast, fundamentally different, even systematic change.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Appear undisciplined and unconventional.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Enjoy risk and uncertainty.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Appear to be visionary and systematic in their thinking.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Make up the rules as they go and value future possibilities.</a:t>
            </a:r>
          </a:p>
          <a:p>
            <a:pPr marL="857250" lvl="3"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Promoters of innovation.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5550" y="523875"/>
            <a:ext cx="2381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  <a:noFill/>
          <a:ln/>
        </p:spPr>
        <p:txBody>
          <a:bodyPr/>
          <a:lstStyle/>
          <a:p>
            <a:r>
              <a:rPr lang="en-US" sz="3600" b="1" dirty="0">
                <a:solidFill>
                  <a:schemeClr val="accent1"/>
                </a:solidFill>
              </a:rPr>
              <a:t>CHANGE STYLE PREFERENCE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539038" y="6091238"/>
            <a:ext cx="11652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/>
              <a:t>S-3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036888" y="1900238"/>
            <a:ext cx="2917825" cy="3676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PRAGMATISTS</a:t>
            </a:r>
          </a:p>
          <a:p>
            <a:pPr algn="ctr">
              <a:spcBef>
                <a:spcPct val="50000"/>
              </a:spcBef>
            </a:pPr>
            <a:r>
              <a:rPr lang="en-US" sz="2800" b="0" i="1"/>
              <a:t>Explore</a:t>
            </a:r>
            <a:r>
              <a:rPr lang="en-US" sz="2800" b="0"/>
              <a:t> the structure</a:t>
            </a:r>
          </a:p>
          <a:p>
            <a:pPr algn="ctr">
              <a:spcBef>
                <a:spcPct val="90000"/>
              </a:spcBef>
            </a:pPr>
            <a:r>
              <a:rPr lang="en-US" sz="2800" b="0"/>
              <a:t>Prefer change that is </a:t>
            </a:r>
          </a:p>
          <a:p>
            <a:pPr algn="ctr"/>
            <a:r>
              <a:rPr lang="en-US" sz="2800" b="0"/>
              <a:t>functional</a:t>
            </a:r>
          </a:p>
          <a:p>
            <a:pPr algn="ctr" latinLnBrk="1"/>
            <a:endParaRPr lang="en-US" sz="2800" b="0">
              <a:solidFill>
                <a:schemeClr val="tx1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17488" y="1900238"/>
            <a:ext cx="2841625" cy="4060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hlink"/>
                </a:solidFill>
              </a:rPr>
              <a:t>CONSERVERS</a:t>
            </a:r>
            <a:endParaRPr lang="en-US" sz="2800" b="0">
              <a:solidFill>
                <a:schemeClr val="hlink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800" b="0" i="1">
                <a:solidFill>
                  <a:schemeClr val="hlink"/>
                </a:solidFill>
              </a:rPr>
              <a:t>Accept </a:t>
            </a:r>
            <a:r>
              <a:rPr lang="en-US" sz="2800" b="0">
                <a:solidFill>
                  <a:schemeClr val="hlink"/>
                </a:solidFill>
              </a:rPr>
              <a:t>the structure</a:t>
            </a:r>
          </a:p>
          <a:p>
            <a:pPr algn="ctr">
              <a:spcBef>
                <a:spcPct val="90000"/>
              </a:spcBef>
            </a:pPr>
            <a:r>
              <a:rPr lang="en-US" sz="2800" b="0">
                <a:solidFill>
                  <a:schemeClr val="hlink"/>
                </a:solidFill>
              </a:rPr>
              <a:t>Prefer change that is incremental</a:t>
            </a:r>
          </a:p>
          <a:p>
            <a:pPr algn="ctr" latinLnBrk="1">
              <a:spcBef>
                <a:spcPct val="90000"/>
              </a:spcBef>
            </a:pPr>
            <a:endParaRPr lang="en-US" sz="2800" b="0">
              <a:solidFill>
                <a:schemeClr val="tx1"/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008688" y="1900238"/>
            <a:ext cx="2765425" cy="40970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chemeClr val="hlink"/>
                </a:solidFill>
              </a:rPr>
              <a:t>ORIGINATORS</a:t>
            </a:r>
            <a:endParaRPr lang="en-US" sz="2800" b="0" dirty="0">
              <a:solidFill>
                <a:schemeClr val="hlink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800" b="0" i="1" dirty="0">
                <a:solidFill>
                  <a:schemeClr val="hlink"/>
                </a:solidFill>
              </a:rPr>
              <a:t>Challenge </a:t>
            </a:r>
            <a:r>
              <a:rPr lang="en-US" sz="2800" b="0" dirty="0">
                <a:solidFill>
                  <a:schemeClr val="hlink"/>
                </a:solidFill>
              </a:rPr>
              <a:t>the structure</a:t>
            </a:r>
          </a:p>
          <a:p>
            <a:pPr algn="ctr">
              <a:spcBef>
                <a:spcPct val="90000"/>
              </a:spcBef>
            </a:pPr>
            <a:r>
              <a:rPr lang="en-US" sz="2800" b="0" dirty="0">
                <a:solidFill>
                  <a:schemeClr val="hlink"/>
                </a:solidFill>
              </a:rPr>
              <a:t>Prefer change that is </a:t>
            </a:r>
            <a:r>
              <a:rPr lang="en-US" sz="2800" dirty="0">
                <a:solidFill>
                  <a:schemeClr val="hlink"/>
                </a:solidFill>
              </a:rPr>
              <a:t> </a:t>
            </a:r>
            <a:r>
              <a:rPr lang="en-US" sz="2800" b="0" dirty="0" smtClean="0">
                <a:solidFill>
                  <a:schemeClr val="hlink"/>
                </a:solidFill>
              </a:rPr>
              <a:t>expansive</a:t>
            </a:r>
            <a:endParaRPr lang="en-US" sz="2800" b="0" dirty="0">
              <a:solidFill>
                <a:schemeClr val="hlink"/>
              </a:solidFill>
            </a:endParaRPr>
          </a:p>
          <a:p>
            <a:pPr algn="ctr" latinLnBrk="1">
              <a:spcBef>
                <a:spcPct val="90000"/>
              </a:spcBef>
            </a:pPr>
            <a:endParaRPr lang="en-US" sz="28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Change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b="1" dirty="0" smtClean="0"/>
              <a:t>Pragmatist</a:t>
            </a:r>
          </a:p>
          <a:p>
            <a:pPr lvl="1" eaLnBrk="1" hangingPunct="1"/>
            <a:r>
              <a:rPr lang="en-US" dirty="0" smtClean="0"/>
              <a:t>Functional change.</a:t>
            </a:r>
          </a:p>
          <a:p>
            <a:pPr lvl="1" eaLnBrk="1" hangingPunct="1"/>
            <a:r>
              <a:rPr lang="en-US" dirty="0" smtClean="0"/>
              <a:t>Prefer to explore existing paradigm.</a:t>
            </a:r>
          </a:p>
          <a:p>
            <a:pPr lvl="1" eaLnBrk="1" hangingPunct="1"/>
            <a:r>
              <a:rPr lang="en-US" dirty="0" smtClean="0"/>
              <a:t>Goal: practical, workable outcomes.</a:t>
            </a:r>
          </a:p>
          <a:p>
            <a:pPr lvl="1" eaLnBrk="1" hangingPunct="1"/>
            <a:r>
              <a:rPr lang="en-US" dirty="0" smtClean="0"/>
              <a:t>Appear practical, agreeable and flexible.</a:t>
            </a:r>
          </a:p>
          <a:p>
            <a:pPr lvl="1" eaLnBrk="1" hangingPunct="1"/>
            <a:r>
              <a:rPr lang="en-US" dirty="0" smtClean="0"/>
              <a:t>More focused on results than structure.</a:t>
            </a:r>
          </a:p>
          <a:p>
            <a:pPr lvl="1" eaLnBrk="1" hangingPunct="1"/>
            <a:r>
              <a:rPr lang="en-US" dirty="0" smtClean="0"/>
              <a:t>Appear more team oriented and are often mediators.</a:t>
            </a:r>
          </a:p>
          <a:p>
            <a:pPr lvl="1" eaLnBrk="1" hangingPunct="1"/>
            <a:r>
              <a:rPr lang="en-US" dirty="0" smtClean="0"/>
              <a:t>Will change assumptions if assumptions are blocking outcomes.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9350" y="523875"/>
            <a:ext cx="2381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/>
              </a:rPr>
              <a:t>Dealing with Change</a:t>
            </a:r>
            <a:endParaRPr lang="en-US" sz="4000" b="1" dirty="0" smtClean="0">
              <a:solidFill>
                <a:schemeClr val="accent1"/>
              </a:solidFill>
              <a:effectLst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your Change Style?</a:t>
            </a:r>
          </a:p>
          <a:p>
            <a:pPr lvl="1" eaLnBrk="1" hangingPunct="1"/>
            <a:r>
              <a:rPr lang="en-US" sz="3200" smtClean="0"/>
              <a:t>Conserver</a:t>
            </a:r>
          </a:p>
          <a:p>
            <a:pPr lvl="1" eaLnBrk="1" hangingPunct="1"/>
            <a:r>
              <a:rPr lang="en-US" sz="3200" smtClean="0"/>
              <a:t>Pragmatist</a:t>
            </a:r>
          </a:p>
          <a:p>
            <a:pPr lvl="1" eaLnBrk="1" hangingPunct="1"/>
            <a:r>
              <a:rPr lang="en-US" sz="3200" smtClean="0"/>
              <a:t>Originator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5029200"/>
            <a:ext cx="2381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599" y="1323039"/>
            <a:ext cx="7086601" cy="3477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Content Placeholder 1"/>
          <p:cNvSpPr>
            <a:spLocks noGrp="1"/>
          </p:cNvSpPr>
          <p:nvPr>
            <p:ph idx="1"/>
          </p:nvPr>
        </p:nvSpPr>
        <p:spPr>
          <a:xfrm>
            <a:off x="381000" y="5029200"/>
            <a:ext cx="8229600" cy="1600200"/>
          </a:xfrm>
        </p:spPr>
        <p:txBody>
          <a:bodyPr>
            <a:normAutofit lnSpcReduction="10000"/>
          </a:bodyPr>
          <a:lstStyle/>
          <a:p>
            <a:pPr marL="118872" indent="0" algn="ctr" eaLnBrk="1" hangingPunct="1">
              <a:buNone/>
            </a:pPr>
            <a:r>
              <a:rPr lang="en-US" dirty="0" smtClean="0"/>
              <a:t>Change is both </a:t>
            </a:r>
            <a:r>
              <a:rPr lang="en-US" b="1" dirty="0" smtClean="0"/>
              <a:t>an event </a:t>
            </a:r>
            <a:r>
              <a:rPr lang="en-US" dirty="0" smtClean="0"/>
              <a:t>and </a:t>
            </a:r>
            <a:r>
              <a:rPr lang="en-US" b="1" dirty="0" smtClean="0"/>
              <a:t>a process</a:t>
            </a:r>
            <a:r>
              <a:rPr lang="en-US" dirty="0" smtClean="0"/>
              <a:t>!</a:t>
            </a:r>
          </a:p>
          <a:p>
            <a:pPr marL="118872" indent="0" algn="ctr" eaLnBrk="1" hangingPunct="1">
              <a:buNone/>
            </a:pPr>
            <a:r>
              <a:rPr lang="en-US" dirty="0" smtClean="0"/>
              <a:t>Change is about </a:t>
            </a:r>
            <a:r>
              <a:rPr lang="en-US" b="1" dirty="0" smtClean="0"/>
              <a:t>the way we think </a:t>
            </a:r>
            <a:r>
              <a:rPr lang="en-US" dirty="0" smtClean="0"/>
              <a:t>and            </a:t>
            </a:r>
            <a:r>
              <a:rPr lang="en-US" b="1" dirty="0" smtClean="0"/>
              <a:t>the way we act.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What do we mean by change?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350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8826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>
                <a:solidFill>
                  <a:schemeClr val="accent1"/>
                </a:solidFill>
                <a:latin typeface="+mn-lt"/>
              </a:rPr>
              <a:t>All change is not the same!</a:t>
            </a:r>
            <a:endParaRPr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6866" name="Content Placeholder 1"/>
          <p:cNvSpPr>
            <a:spLocks noGrp="1"/>
          </p:cNvSpPr>
          <p:nvPr>
            <p:ph sz="half" idx="2"/>
          </p:nvPr>
        </p:nvSpPr>
        <p:spPr>
          <a:xfrm>
            <a:off x="457200" y="1371600"/>
            <a:ext cx="4040188" cy="46021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Continuous</a:t>
            </a:r>
          </a:p>
          <a:p>
            <a:pPr eaLnBrk="1" hangingPunct="1"/>
            <a:r>
              <a:rPr lang="en-US" sz="3600" dirty="0" err="1" smtClean="0"/>
              <a:t>Discontinous</a:t>
            </a:r>
            <a:endParaRPr lang="en-US" sz="3600" dirty="0" smtClean="0"/>
          </a:p>
          <a:p>
            <a:pPr eaLnBrk="1" hangingPunct="1"/>
            <a:r>
              <a:rPr lang="en-US" sz="3600" dirty="0" smtClean="0"/>
              <a:t>Transition</a:t>
            </a:r>
          </a:p>
          <a:p>
            <a:pPr eaLnBrk="1" hangingPunct="1"/>
            <a:r>
              <a:rPr lang="en-US" sz="3600" dirty="0" smtClean="0"/>
              <a:t>Growth</a:t>
            </a:r>
          </a:p>
          <a:p>
            <a:pPr eaLnBrk="1" hangingPunct="1"/>
            <a:r>
              <a:rPr lang="en-US" sz="3600" dirty="0" smtClean="0"/>
              <a:t>Adaptive</a:t>
            </a:r>
          </a:p>
          <a:p>
            <a:pPr eaLnBrk="1" hangingPunct="1"/>
            <a:r>
              <a:rPr lang="en-US" sz="3600" dirty="0" smtClean="0"/>
              <a:t>Technical</a:t>
            </a:r>
          </a:p>
          <a:p>
            <a:r>
              <a:rPr lang="en-US" sz="3600" dirty="0" smtClean="0"/>
              <a:t>Conflict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71600"/>
            <a:ext cx="4041775" cy="4525963"/>
          </a:xfrm>
        </p:spPr>
        <p:txBody>
          <a:bodyPr>
            <a:normAutofit/>
          </a:bodyPr>
          <a:lstStyle/>
          <a:p>
            <a:r>
              <a:rPr lang="en-US" sz="3600" dirty="0"/>
              <a:t>Individual</a:t>
            </a:r>
          </a:p>
          <a:p>
            <a:r>
              <a:rPr lang="en-US" sz="3600" dirty="0" smtClean="0"/>
              <a:t>Organizational</a:t>
            </a:r>
          </a:p>
          <a:p>
            <a:r>
              <a:rPr lang="en-US" sz="3600" dirty="0" smtClean="0"/>
              <a:t>Systemic</a:t>
            </a:r>
            <a:endParaRPr lang="en-US" sz="3600" dirty="0"/>
          </a:p>
          <a:p>
            <a:r>
              <a:rPr lang="en-US" sz="3600" dirty="0"/>
              <a:t>Paradigm shifts</a:t>
            </a:r>
          </a:p>
          <a:p>
            <a:r>
              <a:rPr lang="en-US" sz="3600" dirty="0" smtClean="0"/>
              <a:t>????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99940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1"/>
                </a:solidFill>
              </a:rPr>
              <a:t>|two basic types of change|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14600"/>
            <a:ext cx="3200400" cy="2667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8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adaptive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800" dirty="0" smtClean="0">
                <a:solidFill>
                  <a:srgbClr val="9933FF"/>
                </a:solidFill>
                <a:latin typeface="+mj-lt"/>
              </a:rPr>
              <a:t>and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8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technical</a:t>
            </a:r>
          </a:p>
        </p:txBody>
      </p:sp>
      <p:pic>
        <p:nvPicPr>
          <p:cNvPr id="22532" name="Picture 11" descr="page6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981200"/>
            <a:ext cx="4498481" cy="408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3749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1"/>
                </a:solidFill>
                <a:latin typeface="Candara" pitchFamily="34" charset="0"/>
              </a:rPr>
              <a:t>|adaptive </a:t>
            </a:r>
            <a:r>
              <a:rPr lang="en-US" b="1" dirty="0" err="1" smtClean="0">
                <a:solidFill>
                  <a:schemeClr val="accent1"/>
                </a:solidFill>
                <a:latin typeface="Candara" pitchFamily="34" charset="0"/>
              </a:rPr>
              <a:t>vs</a:t>
            </a:r>
            <a:r>
              <a:rPr lang="en-US" b="1" dirty="0" smtClean="0">
                <a:solidFill>
                  <a:schemeClr val="accent1"/>
                </a:solidFill>
                <a:latin typeface="Candara" pitchFamily="34" charset="0"/>
              </a:rPr>
              <a:t> technical change|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Ronald Heifetz…</a:t>
            </a:r>
          </a:p>
          <a:p>
            <a:r>
              <a:rPr lang="en-US" b="1" dirty="0" smtClean="0">
                <a:solidFill>
                  <a:srgbClr val="9933FF"/>
                </a:solidFill>
              </a:rPr>
              <a:t>Technical situations</a:t>
            </a:r>
            <a:r>
              <a:rPr lang="en-US" dirty="0" smtClean="0">
                <a:solidFill>
                  <a:srgbClr val="9933FF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are when “a problem can be clearly defined and a solution can be clearly applied.” </a:t>
            </a:r>
          </a:p>
          <a:p>
            <a:r>
              <a:rPr lang="en-US" b="1" dirty="0" smtClean="0">
                <a:solidFill>
                  <a:srgbClr val="9933FF"/>
                </a:solidFill>
              </a:rPr>
              <a:t>Adaptive situations </a:t>
            </a:r>
            <a:r>
              <a:rPr lang="en-US" dirty="0" smtClean="0">
                <a:solidFill>
                  <a:schemeClr val="tx1"/>
                </a:solidFill>
              </a:rPr>
              <a:t>require learning and arise when our deeply held beliefs are challenged.</a:t>
            </a:r>
            <a:endParaRPr lang="en-US" b="1" dirty="0" smtClean="0">
              <a:solidFill>
                <a:schemeClr val="tx1"/>
              </a:solidFill>
            </a:endParaRPr>
          </a:p>
          <a:p>
            <a:pPr algn="r">
              <a:buFont typeface="Wingdings" pitchFamily="2" charset="2"/>
              <a:buNone/>
            </a:pPr>
            <a:r>
              <a:rPr lang="en-US" sz="1800" i="1" dirty="0" smtClean="0">
                <a:solidFill>
                  <a:srgbClr val="9933FF"/>
                </a:solidFill>
              </a:rPr>
              <a:t>Leading Change in the Congregation, p. 42-43.</a:t>
            </a:r>
            <a:endParaRPr lang="en-US" sz="1800" dirty="0" smtClean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835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1"/>
                </a:solidFill>
                <a:latin typeface="Candara" pitchFamily="34" charset="0"/>
              </a:rPr>
              <a:t>|adaptive </a:t>
            </a:r>
            <a:r>
              <a:rPr lang="en-US" b="1" dirty="0" err="1" smtClean="0">
                <a:solidFill>
                  <a:schemeClr val="accent1"/>
                </a:solidFill>
                <a:latin typeface="Candara" pitchFamily="34" charset="0"/>
              </a:rPr>
              <a:t>vs</a:t>
            </a:r>
            <a:r>
              <a:rPr lang="en-US" b="1" dirty="0" smtClean="0">
                <a:solidFill>
                  <a:schemeClr val="accent1"/>
                </a:solidFill>
                <a:latin typeface="Candara" pitchFamily="34" charset="0"/>
              </a:rPr>
              <a:t> technical change|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One of the questions leaders need to ask when facing change and conflict is </a:t>
            </a:r>
            <a:endParaRPr lang="en-US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9933FF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9933FF"/>
                </a:solidFill>
              </a:rPr>
              <a:t>What type of situation is this…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800" i="1" dirty="0">
                <a:solidFill>
                  <a:srgbClr val="99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sz="4800" i="1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daptive or technical?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99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/>
              <a:t>List issues that are adaptive.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/>
              <a:t>List issues that are technical.</a:t>
            </a:r>
          </a:p>
        </p:txBody>
      </p:sp>
    </p:spTree>
    <p:extLst>
      <p:ext uri="{BB962C8B-B14F-4D97-AF65-F5344CB8AC3E}">
        <p14:creationId xmlns:p14="http://schemas.microsoft.com/office/powerpoint/2010/main" val="373952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Missional</a:t>
            </a:r>
            <a:r>
              <a:rPr lang="en-US" dirty="0" smtClean="0"/>
              <a:t>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239000" cy="4322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“Change rarely happens in a straight line!” (79)</a:t>
            </a:r>
            <a:endParaRPr lang="en-US" sz="4000" dirty="0"/>
          </a:p>
        </p:txBody>
      </p:sp>
      <p:sp>
        <p:nvSpPr>
          <p:cNvPr id="4" name="Freeform 3"/>
          <p:cNvSpPr/>
          <p:nvPr/>
        </p:nvSpPr>
        <p:spPr>
          <a:xfrm>
            <a:off x="423766" y="1538140"/>
            <a:ext cx="6891434" cy="5015060"/>
          </a:xfrm>
          <a:custGeom>
            <a:avLst/>
            <a:gdLst>
              <a:gd name="connsiteX0" fmla="*/ 0 w 6891434"/>
              <a:gd name="connsiteY0" fmla="*/ 5015060 h 5015060"/>
              <a:gd name="connsiteX1" fmla="*/ 18853 w 6891434"/>
              <a:gd name="connsiteY1" fmla="*/ 4911365 h 5015060"/>
              <a:gd name="connsiteX2" fmla="*/ 28280 w 6891434"/>
              <a:gd name="connsiteY2" fmla="*/ 4798244 h 5015060"/>
              <a:gd name="connsiteX3" fmla="*/ 37707 w 6891434"/>
              <a:gd name="connsiteY3" fmla="*/ 4383464 h 5015060"/>
              <a:gd name="connsiteX4" fmla="*/ 47134 w 6891434"/>
              <a:gd name="connsiteY4" fmla="*/ 4345757 h 5015060"/>
              <a:gd name="connsiteX5" fmla="*/ 65987 w 6891434"/>
              <a:gd name="connsiteY5" fmla="*/ 4317477 h 5015060"/>
              <a:gd name="connsiteX6" fmla="*/ 103694 w 6891434"/>
              <a:gd name="connsiteY6" fmla="*/ 4242062 h 5015060"/>
              <a:gd name="connsiteX7" fmla="*/ 113121 w 6891434"/>
              <a:gd name="connsiteY7" fmla="*/ 4204355 h 5015060"/>
              <a:gd name="connsiteX8" fmla="*/ 207389 w 6891434"/>
              <a:gd name="connsiteY8" fmla="*/ 4119514 h 5015060"/>
              <a:gd name="connsiteX9" fmla="*/ 263950 w 6891434"/>
              <a:gd name="connsiteY9" fmla="*/ 4100660 h 5015060"/>
              <a:gd name="connsiteX10" fmla="*/ 292230 w 6891434"/>
              <a:gd name="connsiteY10" fmla="*/ 4091233 h 5015060"/>
              <a:gd name="connsiteX11" fmla="*/ 678729 w 6891434"/>
              <a:gd name="connsiteY11" fmla="*/ 4100660 h 5015060"/>
              <a:gd name="connsiteX12" fmla="*/ 725863 w 6891434"/>
              <a:gd name="connsiteY12" fmla="*/ 4119514 h 5015060"/>
              <a:gd name="connsiteX13" fmla="*/ 763571 w 6891434"/>
              <a:gd name="connsiteY13" fmla="*/ 4128941 h 5015060"/>
              <a:gd name="connsiteX14" fmla="*/ 791851 w 6891434"/>
              <a:gd name="connsiteY14" fmla="*/ 4138367 h 5015060"/>
              <a:gd name="connsiteX15" fmla="*/ 857839 w 6891434"/>
              <a:gd name="connsiteY15" fmla="*/ 4157221 h 5015060"/>
              <a:gd name="connsiteX16" fmla="*/ 923826 w 6891434"/>
              <a:gd name="connsiteY16" fmla="*/ 4204355 h 5015060"/>
              <a:gd name="connsiteX17" fmla="*/ 952107 w 6891434"/>
              <a:gd name="connsiteY17" fmla="*/ 4232635 h 5015060"/>
              <a:gd name="connsiteX18" fmla="*/ 989814 w 6891434"/>
              <a:gd name="connsiteY18" fmla="*/ 4279769 h 5015060"/>
              <a:gd name="connsiteX19" fmla="*/ 1121789 w 6891434"/>
              <a:gd name="connsiteY19" fmla="*/ 4355184 h 5015060"/>
              <a:gd name="connsiteX20" fmla="*/ 1168923 w 6891434"/>
              <a:gd name="connsiteY20" fmla="*/ 4374037 h 5015060"/>
              <a:gd name="connsiteX21" fmla="*/ 1310325 w 6891434"/>
              <a:gd name="connsiteY21" fmla="*/ 4449452 h 5015060"/>
              <a:gd name="connsiteX22" fmla="*/ 1348033 w 6891434"/>
              <a:gd name="connsiteY22" fmla="*/ 4477732 h 5015060"/>
              <a:gd name="connsiteX23" fmla="*/ 1432874 w 6891434"/>
              <a:gd name="connsiteY23" fmla="*/ 4506013 h 5015060"/>
              <a:gd name="connsiteX24" fmla="*/ 1498861 w 6891434"/>
              <a:gd name="connsiteY24" fmla="*/ 4524866 h 5015060"/>
              <a:gd name="connsiteX25" fmla="*/ 2073896 w 6891434"/>
              <a:gd name="connsiteY25" fmla="*/ 4487159 h 5015060"/>
              <a:gd name="connsiteX26" fmla="*/ 2102177 w 6891434"/>
              <a:gd name="connsiteY26" fmla="*/ 4468306 h 5015060"/>
              <a:gd name="connsiteX27" fmla="*/ 2139884 w 6891434"/>
              <a:gd name="connsiteY27" fmla="*/ 4440025 h 5015060"/>
              <a:gd name="connsiteX28" fmla="*/ 2168164 w 6891434"/>
              <a:gd name="connsiteY28" fmla="*/ 4402318 h 5015060"/>
              <a:gd name="connsiteX29" fmla="*/ 2196445 w 6891434"/>
              <a:gd name="connsiteY29" fmla="*/ 4374037 h 5015060"/>
              <a:gd name="connsiteX30" fmla="*/ 2205872 w 6891434"/>
              <a:gd name="connsiteY30" fmla="*/ 4345757 h 5015060"/>
              <a:gd name="connsiteX31" fmla="*/ 2243579 w 6891434"/>
              <a:gd name="connsiteY31" fmla="*/ 4270343 h 5015060"/>
              <a:gd name="connsiteX32" fmla="*/ 2234152 w 6891434"/>
              <a:gd name="connsiteY32" fmla="*/ 3940405 h 5015060"/>
              <a:gd name="connsiteX33" fmla="*/ 2196445 w 6891434"/>
              <a:gd name="connsiteY33" fmla="*/ 3902697 h 5015060"/>
              <a:gd name="connsiteX34" fmla="*/ 2168164 w 6891434"/>
              <a:gd name="connsiteY34" fmla="*/ 3864990 h 5015060"/>
              <a:gd name="connsiteX35" fmla="*/ 2092750 w 6891434"/>
              <a:gd name="connsiteY35" fmla="*/ 3827283 h 5015060"/>
              <a:gd name="connsiteX36" fmla="*/ 1998482 w 6891434"/>
              <a:gd name="connsiteY36" fmla="*/ 3789576 h 5015060"/>
              <a:gd name="connsiteX37" fmla="*/ 1970202 w 6891434"/>
              <a:gd name="connsiteY37" fmla="*/ 3770722 h 5015060"/>
              <a:gd name="connsiteX38" fmla="*/ 1932494 w 6891434"/>
              <a:gd name="connsiteY38" fmla="*/ 3751868 h 5015060"/>
              <a:gd name="connsiteX39" fmla="*/ 1885360 w 6891434"/>
              <a:gd name="connsiteY39" fmla="*/ 3695308 h 5015060"/>
              <a:gd name="connsiteX40" fmla="*/ 1847653 w 6891434"/>
              <a:gd name="connsiteY40" fmla="*/ 3657600 h 5015060"/>
              <a:gd name="connsiteX41" fmla="*/ 1828800 w 6891434"/>
              <a:gd name="connsiteY41" fmla="*/ 3619893 h 5015060"/>
              <a:gd name="connsiteX42" fmla="*/ 1800519 w 6891434"/>
              <a:gd name="connsiteY42" fmla="*/ 3610466 h 5015060"/>
              <a:gd name="connsiteX43" fmla="*/ 1772239 w 6891434"/>
              <a:gd name="connsiteY43" fmla="*/ 3591613 h 5015060"/>
              <a:gd name="connsiteX44" fmla="*/ 1706251 w 6891434"/>
              <a:gd name="connsiteY44" fmla="*/ 3516198 h 5015060"/>
              <a:gd name="connsiteX45" fmla="*/ 1659117 w 6891434"/>
              <a:gd name="connsiteY45" fmla="*/ 3450211 h 5015060"/>
              <a:gd name="connsiteX46" fmla="*/ 1621410 w 6891434"/>
              <a:gd name="connsiteY46" fmla="*/ 3374796 h 5015060"/>
              <a:gd name="connsiteX47" fmla="*/ 1611983 w 6891434"/>
              <a:gd name="connsiteY47" fmla="*/ 3337089 h 5015060"/>
              <a:gd name="connsiteX48" fmla="*/ 1574276 w 6891434"/>
              <a:gd name="connsiteY48" fmla="*/ 3223967 h 5015060"/>
              <a:gd name="connsiteX49" fmla="*/ 1564849 w 6891434"/>
              <a:gd name="connsiteY49" fmla="*/ 3195687 h 5015060"/>
              <a:gd name="connsiteX50" fmla="*/ 1555422 w 6891434"/>
              <a:gd name="connsiteY50" fmla="*/ 3157980 h 5015060"/>
              <a:gd name="connsiteX51" fmla="*/ 1536569 w 6891434"/>
              <a:gd name="connsiteY51" fmla="*/ 3044858 h 5015060"/>
              <a:gd name="connsiteX52" fmla="*/ 1545995 w 6891434"/>
              <a:gd name="connsiteY52" fmla="*/ 2818615 h 5015060"/>
              <a:gd name="connsiteX53" fmla="*/ 1574276 w 6891434"/>
              <a:gd name="connsiteY53" fmla="*/ 2752627 h 5015060"/>
              <a:gd name="connsiteX54" fmla="*/ 1583703 w 6891434"/>
              <a:gd name="connsiteY54" fmla="*/ 2724347 h 5015060"/>
              <a:gd name="connsiteX55" fmla="*/ 1602556 w 6891434"/>
              <a:gd name="connsiteY55" fmla="*/ 2696066 h 5015060"/>
              <a:gd name="connsiteX56" fmla="*/ 1611983 w 6891434"/>
              <a:gd name="connsiteY56" fmla="*/ 2667786 h 5015060"/>
              <a:gd name="connsiteX57" fmla="*/ 1659117 w 6891434"/>
              <a:gd name="connsiteY57" fmla="*/ 2658359 h 5015060"/>
              <a:gd name="connsiteX58" fmla="*/ 1725105 w 6891434"/>
              <a:gd name="connsiteY58" fmla="*/ 2611225 h 5015060"/>
              <a:gd name="connsiteX59" fmla="*/ 1800519 w 6891434"/>
              <a:gd name="connsiteY59" fmla="*/ 2573518 h 5015060"/>
              <a:gd name="connsiteX60" fmla="*/ 1838226 w 6891434"/>
              <a:gd name="connsiteY60" fmla="*/ 2554664 h 5015060"/>
              <a:gd name="connsiteX61" fmla="*/ 1875934 w 6891434"/>
              <a:gd name="connsiteY61" fmla="*/ 2545237 h 5015060"/>
              <a:gd name="connsiteX62" fmla="*/ 2196445 w 6891434"/>
              <a:gd name="connsiteY62" fmla="*/ 2554664 h 5015060"/>
              <a:gd name="connsiteX63" fmla="*/ 2253006 w 6891434"/>
              <a:gd name="connsiteY63" fmla="*/ 2564091 h 5015060"/>
              <a:gd name="connsiteX64" fmla="*/ 2290713 w 6891434"/>
              <a:gd name="connsiteY64" fmla="*/ 2592372 h 5015060"/>
              <a:gd name="connsiteX65" fmla="*/ 2384981 w 6891434"/>
              <a:gd name="connsiteY65" fmla="*/ 2620652 h 5015060"/>
              <a:gd name="connsiteX66" fmla="*/ 2488676 w 6891434"/>
              <a:gd name="connsiteY66" fmla="*/ 2677213 h 5015060"/>
              <a:gd name="connsiteX67" fmla="*/ 2545237 w 6891434"/>
              <a:gd name="connsiteY67" fmla="*/ 2714920 h 5015060"/>
              <a:gd name="connsiteX68" fmla="*/ 2573517 w 6891434"/>
              <a:gd name="connsiteY68" fmla="*/ 2743200 h 5015060"/>
              <a:gd name="connsiteX69" fmla="*/ 2592371 w 6891434"/>
              <a:gd name="connsiteY69" fmla="*/ 2771481 h 5015060"/>
              <a:gd name="connsiteX70" fmla="*/ 2620651 w 6891434"/>
              <a:gd name="connsiteY70" fmla="*/ 2790334 h 5015060"/>
              <a:gd name="connsiteX71" fmla="*/ 2648932 w 6891434"/>
              <a:gd name="connsiteY71" fmla="*/ 2818615 h 5015060"/>
              <a:gd name="connsiteX72" fmla="*/ 2743200 w 6891434"/>
              <a:gd name="connsiteY72" fmla="*/ 2912883 h 5015060"/>
              <a:gd name="connsiteX73" fmla="*/ 2837468 w 6891434"/>
              <a:gd name="connsiteY73" fmla="*/ 3016578 h 5015060"/>
              <a:gd name="connsiteX74" fmla="*/ 2846894 w 6891434"/>
              <a:gd name="connsiteY74" fmla="*/ 3044858 h 5015060"/>
              <a:gd name="connsiteX75" fmla="*/ 2922309 w 6891434"/>
              <a:gd name="connsiteY75" fmla="*/ 3129699 h 5015060"/>
              <a:gd name="connsiteX76" fmla="*/ 2950589 w 6891434"/>
              <a:gd name="connsiteY76" fmla="*/ 3139126 h 5015060"/>
              <a:gd name="connsiteX77" fmla="*/ 2988296 w 6891434"/>
              <a:gd name="connsiteY77" fmla="*/ 3157980 h 5015060"/>
              <a:gd name="connsiteX78" fmla="*/ 3044857 w 6891434"/>
              <a:gd name="connsiteY78" fmla="*/ 3176833 h 5015060"/>
              <a:gd name="connsiteX79" fmla="*/ 3082564 w 6891434"/>
              <a:gd name="connsiteY79" fmla="*/ 3205114 h 5015060"/>
              <a:gd name="connsiteX80" fmla="*/ 3139125 w 6891434"/>
              <a:gd name="connsiteY80" fmla="*/ 3261675 h 5015060"/>
              <a:gd name="connsiteX81" fmla="*/ 3186259 w 6891434"/>
              <a:gd name="connsiteY81" fmla="*/ 3289955 h 5015060"/>
              <a:gd name="connsiteX82" fmla="*/ 3252247 w 6891434"/>
              <a:gd name="connsiteY82" fmla="*/ 3327662 h 5015060"/>
              <a:gd name="connsiteX83" fmla="*/ 3421929 w 6891434"/>
              <a:gd name="connsiteY83" fmla="*/ 3337089 h 5015060"/>
              <a:gd name="connsiteX84" fmla="*/ 3487917 w 6891434"/>
              <a:gd name="connsiteY84" fmla="*/ 3346516 h 5015060"/>
              <a:gd name="connsiteX85" fmla="*/ 3770721 w 6891434"/>
              <a:gd name="connsiteY85" fmla="*/ 3431357 h 5015060"/>
              <a:gd name="connsiteX86" fmla="*/ 3817855 w 6891434"/>
              <a:gd name="connsiteY86" fmla="*/ 3440784 h 5015060"/>
              <a:gd name="connsiteX87" fmla="*/ 3959257 w 6891434"/>
              <a:gd name="connsiteY87" fmla="*/ 3478491 h 5015060"/>
              <a:gd name="connsiteX88" fmla="*/ 4015818 w 6891434"/>
              <a:gd name="connsiteY88" fmla="*/ 3497345 h 5015060"/>
              <a:gd name="connsiteX89" fmla="*/ 4213781 w 6891434"/>
              <a:gd name="connsiteY89" fmla="*/ 3516198 h 5015060"/>
              <a:gd name="connsiteX90" fmla="*/ 4647414 w 6891434"/>
              <a:gd name="connsiteY90" fmla="*/ 3497345 h 5015060"/>
              <a:gd name="connsiteX91" fmla="*/ 4751109 w 6891434"/>
              <a:gd name="connsiteY91" fmla="*/ 3478491 h 5015060"/>
              <a:gd name="connsiteX92" fmla="*/ 4807670 w 6891434"/>
              <a:gd name="connsiteY92" fmla="*/ 3450211 h 5015060"/>
              <a:gd name="connsiteX93" fmla="*/ 4873657 w 6891434"/>
              <a:gd name="connsiteY93" fmla="*/ 3403077 h 5015060"/>
              <a:gd name="connsiteX94" fmla="*/ 4920791 w 6891434"/>
              <a:gd name="connsiteY94" fmla="*/ 3374796 h 5015060"/>
              <a:gd name="connsiteX95" fmla="*/ 5005633 w 6891434"/>
              <a:gd name="connsiteY95" fmla="*/ 3280528 h 5015060"/>
              <a:gd name="connsiteX96" fmla="*/ 5033913 w 6891434"/>
              <a:gd name="connsiteY96" fmla="*/ 3252248 h 5015060"/>
              <a:gd name="connsiteX97" fmla="*/ 5052767 w 6891434"/>
              <a:gd name="connsiteY97" fmla="*/ 3214541 h 5015060"/>
              <a:gd name="connsiteX98" fmla="*/ 5081047 w 6891434"/>
              <a:gd name="connsiteY98" fmla="*/ 3176833 h 5015060"/>
              <a:gd name="connsiteX99" fmla="*/ 5118754 w 6891434"/>
              <a:gd name="connsiteY99" fmla="*/ 3054285 h 5015060"/>
              <a:gd name="connsiteX100" fmla="*/ 5128181 w 6891434"/>
              <a:gd name="connsiteY100" fmla="*/ 3026005 h 5015060"/>
              <a:gd name="connsiteX101" fmla="*/ 5081047 w 6891434"/>
              <a:gd name="connsiteY101" fmla="*/ 2677213 h 5015060"/>
              <a:gd name="connsiteX102" fmla="*/ 5062193 w 6891434"/>
              <a:gd name="connsiteY102" fmla="*/ 2639506 h 5015060"/>
              <a:gd name="connsiteX103" fmla="*/ 4967925 w 6891434"/>
              <a:gd name="connsiteY103" fmla="*/ 2554664 h 5015060"/>
              <a:gd name="connsiteX104" fmla="*/ 4939645 w 6891434"/>
              <a:gd name="connsiteY104" fmla="*/ 2535811 h 5015060"/>
              <a:gd name="connsiteX105" fmla="*/ 4911364 w 6891434"/>
              <a:gd name="connsiteY105" fmla="*/ 2507530 h 5015060"/>
              <a:gd name="connsiteX106" fmla="*/ 4873657 w 6891434"/>
              <a:gd name="connsiteY106" fmla="*/ 2479250 h 5015060"/>
              <a:gd name="connsiteX107" fmla="*/ 4835950 w 6891434"/>
              <a:gd name="connsiteY107" fmla="*/ 2432116 h 5015060"/>
              <a:gd name="connsiteX108" fmla="*/ 4751109 w 6891434"/>
              <a:gd name="connsiteY108" fmla="*/ 2347275 h 5015060"/>
              <a:gd name="connsiteX109" fmla="*/ 4685121 w 6891434"/>
              <a:gd name="connsiteY109" fmla="*/ 2271860 h 5015060"/>
              <a:gd name="connsiteX110" fmla="*/ 4609707 w 6891434"/>
              <a:gd name="connsiteY110" fmla="*/ 2234153 h 5015060"/>
              <a:gd name="connsiteX111" fmla="*/ 4515439 w 6891434"/>
              <a:gd name="connsiteY111" fmla="*/ 2196446 h 5015060"/>
              <a:gd name="connsiteX112" fmla="*/ 4421171 w 6891434"/>
              <a:gd name="connsiteY112" fmla="*/ 2139885 h 5015060"/>
              <a:gd name="connsiteX113" fmla="*/ 4364610 w 6891434"/>
              <a:gd name="connsiteY113" fmla="*/ 2121031 h 5015060"/>
              <a:gd name="connsiteX114" fmla="*/ 4260915 w 6891434"/>
              <a:gd name="connsiteY114" fmla="*/ 2055044 h 5015060"/>
              <a:gd name="connsiteX115" fmla="*/ 4176074 w 6891434"/>
              <a:gd name="connsiteY115" fmla="*/ 1989056 h 5015060"/>
              <a:gd name="connsiteX116" fmla="*/ 4138367 w 6891434"/>
              <a:gd name="connsiteY116" fmla="*/ 1970202 h 5015060"/>
              <a:gd name="connsiteX117" fmla="*/ 4081806 w 6891434"/>
              <a:gd name="connsiteY117" fmla="*/ 1932495 h 5015060"/>
              <a:gd name="connsiteX118" fmla="*/ 4025245 w 6891434"/>
              <a:gd name="connsiteY118" fmla="*/ 1923068 h 5015060"/>
              <a:gd name="connsiteX119" fmla="*/ 3959257 w 6891434"/>
              <a:gd name="connsiteY119" fmla="*/ 1904215 h 5015060"/>
              <a:gd name="connsiteX120" fmla="*/ 3855562 w 6891434"/>
              <a:gd name="connsiteY120" fmla="*/ 1885361 h 5015060"/>
              <a:gd name="connsiteX121" fmla="*/ 3799002 w 6891434"/>
              <a:gd name="connsiteY121" fmla="*/ 1866508 h 5015060"/>
              <a:gd name="connsiteX122" fmla="*/ 3667026 w 6891434"/>
              <a:gd name="connsiteY122" fmla="*/ 1857081 h 5015060"/>
              <a:gd name="connsiteX123" fmla="*/ 3553905 w 6891434"/>
              <a:gd name="connsiteY123" fmla="*/ 1743959 h 5015060"/>
              <a:gd name="connsiteX124" fmla="*/ 3525624 w 6891434"/>
              <a:gd name="connsiteY124" fmla="*/ 1706252 h 5015060"/>
              <a:gd name="connsiteX125" fmla="*/ 3459637 w 6891434"/>
              <a:gd name="connsiteY125" fmla="*/ 1640264 h 5015060"/>
              <a:gd name="connsiteX126" fmla="*/ 3431356 w 6891434"/>
              <a:gd name="connsiteY126" fmla="*/ 1611984 h 5015060"/>
              <a:gd name="connsiteX127" fmla="*/ 3337088 w 6891434"/>
              <a:gd name="connsiteY127" fmla="*/ 1508289 h 5015060"/>
              <a:gd name="connsiteX128" fmla="*/ 3308808 w 6891434"/>
              <a:gd name="connsiteY128" fmla="*/ 1480009 h 5015060"/>
              <a:gd name="connsiteX129" fmla="*/ 3271101 w 6891434"/>
              <a:gd name="connsiteY129" fmla="*/ 1395167 h 5015060"/>
              <a:gd name="connsiteX130" fmla="*/ 3252247 w 6891434"/>
              <a:gd name="connsiteY130" fmla="*/ 1357460 h 5015060"/>
              <a:gd name="connsiteX131" fmla="*/ 3223967 w 6891434"/>
              <a:gd name="connsiteY131" fmla="*/ 1329180 h 5015060"/>
              <a:gd name="connsiteX132" fmla="*/ 3195686 w 6891434"/>
              <a:gd name="connsiteY132" fmla="*/ 1272619 h 5015060"/>
              <a:gd name="connsiteX133" fmla="*/ 3186259 w 6891434"/>
              <a:gd name="connsiteY133" fmla="*/ 1244339 h 5015060"/>
              <a:gd name="connsiteX134" fmla="*/ 3148552 w 6891434"/>
              <a:gd name="connsiteY134" fmla="*/ 1159497 h 5015060"/>
              <a:gd name="connsiteX135" fmla="*/ 3139125 w 6891434"/>
              <a:gd name="connsiteY135" fmla="*/ 1102936 h 5015060"/>
              <a:gd name="connsiteX136" fmla="*/ 3129699 w 6891434"/>
              <a:gd name="connsiteY136" fmla="*/ 1065229 h 5015060"/>
              <a:gd name="connsiteX137" fmla="*/ 3120272 w 6891434"/>
              <a:gd name="connsiteY137" fmla="*/ 1018095 h 5015060"/>
              <a:gd name="connsiteX138" fmla="*/ 3148552 w 6891434"/>
              <a:gd name="connsiteY138" fmla="*/ 923827 h 5015060"/>
              <a:gd name="connsiteX139" fmla="*/ 3176833 w 6891434"/>
              <a:gd name="connsiteY139" fmla="*/ 876693 h 5015060"/>
              <a:gd name="connsiteX140" fmla="*/ 3214540 w 6891434"/>
              <a:gd name="connsiteY140" fmla="*/ 810706 h 5015060"/>
              <a:gd name="connsiteX141" fmla="*/ 3242820 w 6891434"/>
              <a:gd name="connsiteY141" fmla="*/ 782425 h 5015060"/>
              <a:gd name="connsiteX142" fmla="*/ 3271101 w 6891434"/>
              <a:gd name="connsiteY142" fmla="*/ 744718 h 5015060"/>
              <a:gd name="connsiteX143" fmla="*/ 3393649 w 6891434"/>
              <a:gd name="connsiteY143" fmla="*/ 659877 h 5015060"/>
              <a:gd name="connsiteX144" fmla="*/ 3487917 w 6891434"/>
              <a:gd name="connsiteY144" fmla="*/ 575035 h 5015060"/>
              <a:gd name="connsiteX145" fmla="*/ 3525624 w 6891434"/>
              <a:gd name="connsiteY145" fmla="*/ 546755 h 5015060"/>
              <a:gd name="connsiteX146" fmla="*/ 3553905 w 6891434"/>
              <a:gd name="connsiteY146" fmla="*/ 499621 h 5015060"/>
              <a:gd name="connsiteX147" fmla="*/ 3742441 w 6891434"/>
              <a:gd name="connsiteY147" fmla="*/ 377073 h 5015060"/>
              <a:gd name="connsiteX148" fmla="*/ 3789575 w 6891434"/>
              <a:gd name="connsiteY148" fmla="*/ 358219 h 5015060"/>
              <a:gd name="connsiteX149" fmla="*/ 3912123 w 6891434"/>
              <a:gd name="connsiteY149" fmla="*/ 320512 h 5015060"/>
              <a:gd name="connsiteX150" fmla="*/ 3959257 w 6891434"/>
              <a:gd name="connsiteY150" fmla="*/ 301658 h 5015060"/>
              <a:gd name="connsiteX151" fmla="*/ 4015818 w 6891434"/>
              <a:gd name="connsiteY151" fmla="*/ 292231 h 5015060"/>
              <a:gd name="connsiteX152" fmla="*/ 4072379 w 6891434"/>
              <a:gd name="connsiteY152" fmla="*/ 263951 h 5015060"/>
              <a:gd name="connsiteX153" fmla="*/ 4213781 w 6891434"/>
              <a:gd name="connsiteY153" fmla="*/ 226244 h 5015060"/>
              <a:gd name="connsiteX154" fmla="*/ 4402317 w 6891434"/>
              <a:gd name="connsiteY154" fmla="*/ 188536 h 5015060"/>
              <a:gd name="connsiteX155" fmla="*/ 4496585 w 6891434"/>
              <a:gd name="connsiteY155" fmla="*/ 179110 h 5015060"/>
              <a:gd name="connsiteX156" fmla="*/ 4845377 w 6891434"/>
              <a:gd name="connsiteY156" fmla="*/ 216817 h 5015060"/>
              <a:gd name="connsiteX157" fmla="*/ 5015059 w 6891434"/>
              <a:gd name="connsiteY157" fmla="*/ 263951 h 5015060"/>
              <a:gd name="connsiteX158" fmla="*/ 5184742 w 6891434"/>
              <a:gd name="connsiteY158" fmla="*/ 292231 h 5015060"/>
              <a:gd name="connsiteX159" fmla="*/ 5250729 w 6891434"/>
              <a:gd name="connsiteY159" fmla="*/ 311085 h 5015060"/>
              <a:gd name="connsiteX160" fmla="*/ 5316717 w 6891434"/>
              <a:gd name="connsiteY160" fmla="*/ 320512 h 5015060"/>
              <a:gd name="connsiteX161" fmla="*/ 6523348 w 6891434"/>
              <a:gd name="connsiteY161" fmla="*/ 311085 h 5015060"/>
              <a:gd name="connsiteX162" fmla="*/ 6589336 w 6891434"/>
              <a:gd name="connsiteY162" fmla="*/ 263951 h 5015060"/>
              <a:gd name="connsiteX163" fmla="*/ 6617616 w 6891434"/>
              <a:gd name="connsiteY163" fmla="*/ 254524 h 5015060"/>
              <a:gd name="connsiteX164" fmla="*/ 6645896 w 6891434"/>
              <a:gd name="connsiteY164" fmla="*/ 235670 h 5015060"/>
              <a:gd name="connsiteX165" fmla="*/ 6683604 w 6891434"/>
              <a:gd name="connsiteY165" fmla="*/ 226244 h 5015060"/>
              <a:gd name="connsiteX166" fmla="*/ 6740164 w 6891434"/>
              <a:gd name="connsiteY166" fmla="*/ 207390 h 5015060"/>
              <a:gd name="connsiteX167" fmla="*/ 6815579 w 6891434"/>
              <a:gd name="connsiteY167" fmla="*/ 160256 h 5015060"/>
              <a:gd name="connsiteX168" fmla="*/ 6843859 w 6891434"/>
              <a:gd name="connsiteY168" fmla="*/ 131976 h 5015060"/>
              <a:gd name="connsiteX169" fmla="*/ 6853286 w 6891434"/>
              <a:gd name="connsiteY169" fmla="*/ 94268 h 5015060"/>
              <a:gd name="connsiteX170" fmla="*/ 6872140 w 6891434"/>
              <a:gd name="connsiteY170" fmla="*/ 56561 h 5015060"/>
              <a:gd name="connsiteX171" fmla="*/ 6890993 w 6891434"/>
              <a:gd name="connsiteY171" fmla="*/ 9427 h 5015060"/>
              <a:gd name="connsiteX172" fmla="*/ 6890993 w 6891434"/>
              <a:gd name="connsiteY172" fmla="*/ 0 h 501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6891434" h="5015060">
                <a:moveTo>
                  <a:pt x="0" y="5015060"/>
                </a:moveTo>
                <a:cubicBezTo>
                  <a:pt x="5590" y="4987105"/>
                  <a:pt x="15839" y="4938492"/>
                  <a:pt x="18853" y="4911365"/>
                </a:cubicBezTo>
                <a:cubicBezTo>
                  <a:pt x="23032" y="4873759"/>
                  <a:pt x="25138" y="4835951"/>
                  <a:pt x="28280" y="4798244"/>
                </a:cubicBezTo>
                <a:cubicBezTo>
                  <a:pt x="31422" y="4659984"/>
                  <a:pt x="31950" y="4521640"/>
                  <a:pt x="37707" y="4383464"/>
                </a:cubicBezTo>
                <a:cubicBezTo>
                  <a:pt x="38246" y="4370519"/>
                  <a:pt x="42030" y="4357665"/>
                  <a:pt x="47134" y="4345757"/>
                </a:cubicBezTo>
                <a:cubicBezTo>
                  <a:pt x="51597" y="4335344"/>
                  <a:pt x="60920" y="4327610"/>
                  <a:pt x="65987" y="4317477"/>
                </a:cubicBezTo>
                <a:cubicBezTo>
                  <a:pt x="112112" y="4225227"/>
                  <a:pt x="60013" y="4307586"/>
                  <a:pt x="103694" y="4242062"/>
                </a:cubicBezTo>
                <a:cubicBezTo>
                  <a:pt x="106836" y="4229493"/>
                  <a:pt x="105691" y="4214969"/>
                  <a:pt x="113121" y="4204355"/>
                </a:cubicBezTo>
                <a:cubicBezTo>
                  <a:pt x="122585" y="4190835"/>
                  <a:pt x="182649" y="4131884"/>
                  <a:pt x="207389" y="4119514"/>
                </a:cubicBezTo>
                <a:cubicBezTo>
                  <a:pt x="225164" y="4110626"/>
                  <a:pt x="245096" y="4106945"/>
                  <a:pt x="263950" y="4100660"/>
                </a:cubicBezTo>
                <a:lnTo>
                  <a:pt x="292230" y="4091233"/>
                </a:lnTo>
                <a:cubicBezTo>
                  <a:pt x="421063" y="4094375"/>
                  <a:pt x="550131" y="4092273"/>
                  <a:pt x="678729" y="4100660"/>
                </a:cubicBezTo>
                <a:cubicBezTo>
                  <a:pt x="695615" y="4101761"/>
                  <a:pt x="709810" y="4114163"/>
                  <a:pt x="725863" y="4119514"/>
                </a:cubicBezTo>
                <a:cubicBezTo>
                  <a:pt x="738154" y="4123611"/>
                  <a:pt x="751113" y="4125382"/>
                  <a:pt x="763571" y="4128941"/>
                </a:cubicBezTo>
                <a:cubicBezTo>
                  <a:pt x="773125" y="4131671"/>
                  <a:pt x="782334" y="4135512"/>
                  <a:pt x="791851" y="4138367"/>
                </a:cubicBezTo>
                <a:cubicBezTo>
                  <a:pt x="813762" y="4144940"/>
                  <a:pt x="835843" y="4150936"/>
                  <a:pt x="857839" y="4157221"/>
                </a:cubicBezTo>
                <a:cubicBezTo>
                  <a:pt x="880218" y="4172141"/>
                  <a:pt x="903367" y="4186819"/>
                  <a:pt x="923826" y="4204355"/>
                </a:cubicBezTo>
                <a:cubicBezTo>
                  <a:pt x="933948" y="4213031"/>
                  <a:pt x="943328" y="4222602"/>
                  <a:pt x="952107" y="4232635"/>
                </a:cubicBezTo>
                <a:cubicBezTo>
                  <a:pt x="965356" y="4247777"/>
                  <a:pt x="974859" y="4266309"/>
                  <a:pt x="989814" y="4279769"/>
                </a:cubicBezTo>
                <a:cubicBezTo>
                  <a:pt x="1017024" y="4304258"/>
                  <a:pt x="1091517" y="4343076"/>
                  <a:pt x="1121789" y="4355184"/>
                </a:cubicBezTo>
                <a:cubicBezTo>
                  <a:pt x="1137500" y="4361468"/>
                  <a:pt x="1153788" y="4366469"/>
                  <a:pt x="1168923" y="4374037"/>
                </a:cubicBezTo>
                <a:cubicBezTo>
                  <a:pt x="1216702" y="4397927"/>
                  <a:pt x="1267590" y="4417402"/>
                  <a:pt x="1310325" y="4449452"/>
                </a:cubicBezTo>
                <a:cubicBezTo>
                  <a:pt x="1322894" y="4458879"/>
                  <a:pt x="1333768" y="4471148"/>
                  <a:pt x="1348033" y="4477732"/>
                </a:cubicBezTo>
                <a:cubicBezTo>
                  <a:pt x="1375099" y="4490224"/>
                  <a:pt x="1404594" y="4496586"/>
                  <a:pt x="1432874" y="4506013"/>
                </a:cubicBezTo>
                <a:cubicBezTo>
                  <a:pt x="1473446" y="4519537"/>
                  <a:pt x="1451512" y="4513030"/>
                  <a:pt x="1498861" y="4524866"/>
                </a:cubicBezTo>
                <a:cubicBezTo>
                  <a:pt x="1714017" y="4517317"/>
                  <a:pt x="1902254" y="4585239"/>
                  <a:pt x="2073896" y="4487159"/>
                </a:cubicBezTo>
                <a:cubicBezTo>
                  <a:pt x="2083733" y="4481538"/>
                  <a:pt x="2092958" y="4474891"/>
                  <a:pt x="2102177" y="4468306"/>
                </a:cubicBezTo>
                <a:cubicBezTo>
                  <a:pt x="2114962" y="4459174"/>
                  <a:pt x="2128774" y="4451135"/>
                  <a:pt x="2139884" y="4440025"/>
                </a:cubicBezTo>
                <a:cubicBezTo>
                  <a:pt x="2150993" y="4428915"/>
                  <a:pt x="2157939" y="4414247"/>
                  <a:pt x="2168164" y="4402318"/>
                </a:cubicBezTo>
                <a:cubicBezTo>
                  <a:pt x="2176840" y="4392196"/>
                  <a:pt x="2187018" y="4383464"/>
                  <a:pt x="2196445" y="4374037"/>
                </a:cubicBezTo>
                <a:cubicBezTo>
                  <a:pt x="2199587" y="4364610"/>
                  <a:pt x="2201760" y="4354803"/>
                  <a:pt x="2205872" y="4345757"/>
                </a:cubicBezTo>
                <a:cubicBezTo>
                  <a:pt x="2217502" y="4320171"/>
                  <a:pt x="2243579" y="4270343"/>
                  <a:pt x="2243579" y="4270343"/>
                </a:cubicBezTo>
                <a:cubicBezTo>
                  <a:pt x="2274112" y="4148212"/>
                  <a:pt x="2273194" y="4168149"/>
                  <a:pt x="2234152" y="3940405"/>
                </a:cubicBezTo>
                <a:cubicBezTo>
                  <a:pt x="2231149" y="3922885"/>
                  <a:pt x="2208150" y="3916074"/>
                  <a:pt x="2196445" y="3902697"/>
                </a:cubicBezTo>
                <a:cubicBezTo>
                  <a:pt x="2186099" y="3890873"/>
                  <a:pt x="2179988" y="3875336"/>
                  <a:pt x="2168164" y="3864990"/>
                </a:cubicBezTo>
                <a:cubicBezTo>
                  <a:pt x="2134917" y="3835899"/>
                  <a:pt x="2126260" y="3840172"/>
                  <a:pt x="2092750" y="3827283"/>
                </a:cubicBezTo>
                <a:cubicBezTo>
                  <a:pt x="2061163" y="3815134"/>
                  <a:pt x="2029210" y="3803758"/>
                  <a:pt x="1998482" y="3789576"/>
                </a:cubicBezTo>
                <a:cubicBezTo>
                  <a:pt x="1988195" y="3784828"/>
                  <a:pt x="1980039" y="3776343"/>
                  <a:pt x="1970202" y="3770722"/>
                </a:cubicBezTo>
                <a:cubicBezTo>
                  <a:pt x="1958001" y="3763750"/>
                  <a:pt x="1943929" y="3760036"/>
                  <a:pt x="1932494" y="3751868"/>
                </a:cubicBezTo>
                <a:cubicBezTo>
                  <a:pt x="1896369" y="3726065"/>
                  <a:pt x="1911468" y="3725767"/>
                  <a:pt x="1885360" y="3695308"/>
                </a:cubicBezTo>
                <a:cubicBezTo>
                  <a:pt x="1873792" y="3681812"/>
                  <a:pt x="1860222" y="3670169"/>
                  <a:pt x="1847653" y="3657600"/>
                </a:cubicBezTo>
                <a:cubicBezTo>
                  <a:pt x="1841369" y="3645031"/>
                  <a:pt x="1838737" y="3629830"/>
                  <a:pt x="1828800" y="3619893"/>
                </a:cubicBezTo>
                <a:cubicBezTo>
                  <a:pt x="1821774" y="3612867"/>
                  <a:pt x="1809407" y="3614910"/>
                  <a:pt x="1800519" y="3610466"/>
                </a:cubicBezTo>
                <a:cubicBezTo>
                  <a:pt x="1790386" y="3605399"/>
                  <a:pt x="1780765" y="3599073"/>
                  <a:pt x="1772239" y="3591613"/>
                </a:cubicBezTo>
                <a:cubicBezTo>
                  <a:pt x="1718578" y="3544660"/>
                  <a:pt x="1736673" y="3558789"/>
                  <a:pt x="1706251" y="3516198"/>
                </a:cubicBezTo>
                <a:cubicBezTo>
                  <a:pt x="1647775" y="3434331"/>
                  <a:pt x="1703559" y="3516872"/>
                  <a:pt x="1659117" y="3450211"/>
                </a:cubicBezTo>
                <a:cubicBezTo>
                  <a:pt x="1629811" y="3362292"/>
                  <a:pt x="1680774" y="3508365"/>
                  <a:pt x="1621410" y="3374796"/>
                </a:cubicBezTo>
                <a:cubicBezTo>
                  <a:pt x="1616148" y="3362957"/>
                  <a:pt x="1615847" y="3349455"/>
                  <a:pt x="1611983" y="3337089"/>
                </a:cubicBezTo>
                <a:cubicBezTo>
                  <a:pt x="1600127" y="3299151"/>
                  <a:pt x="1586845" y="3261674"/>
                  <a:pt x="1574276" y="3223967"/>
                </a:cubicBezTo>
                <a:cubicBezTo>
                  <a:pt x="1571134" y="3214540"/>
                  <a:pt x="1567259" y="3205327"/>
                  <a:pt x="1564849" y="3195687"/>
                </a:cubicBezTo>
                <a:cubicBezTo>
                  <a:pt x="1561707" y="3183118"/>
                  <a:pt x="1557810" y="3170714"/>
                  <a:pt x="1555422" y="3157980"/>
                </a:cubicBezTo>
                <a:cubicBezTo>
                  <a:pt x="1548377" y="3120407"/>
                  <a:pt x="1536569" y="3044858"/>
                  <a:pt x="1536569" y="3044858"/>
                </a:cubicBezTo>
                <a:cubicBezTo>
                  <a:pt x="1539711" y="2969444"/>
                  <a:pt x="1536336" y="2893474"/>
                  <a:pt x="1545995" y="2818615"/>
                </a:cubicBezTo>
                <a:cubicBezTo>
                  <a:pt x="1549057" y="2794881"/>
                  <a:pt x="1565388" y="2774846"/>
                  <a:pt x="1574276" y="2752627"/>
                </a:cubicBezTo>
                <a:cubicBezTo>
                  <a:pt x="1577966" y="2743401"/>
                  <a:pt x="1579259" y="2733235"/>
                  <a:pt x="1583703" y="2724347"/>
                </a:cubicBezTo>
                <a:cubicBezTo>
                  <a:pt x="1588770" y="2714213"/>
                  <a:pt x="1597489" y="2706200"/>
                  <a:pt x="1602556" y="2696066"/>
                </a:cubicBezTo>
                <a:cubicBezTo>
                  <a:pt x="1607000" y="2687178"/>
                  <a:pt x="1603715" y="2673298"/>
                  <a:pt x="1611983" y="2667786"/>
                </a:cubicBezTo>
                <a:cubicBezTo>
                  <a:pt x="1625315" y="2658898"/>
                  <a:pt x="1643406" y="2661501"/>
                  <a:pt x="1659117" y="2658359"/>
                </a:cubicBezTo>
                <a:cubicBezTo>
                  <a:pt x="1671905" y="2648768"/>
                  <a:pt x="1708258" y="2620414"/>
                  <a:pt x="1725105" y="2611225"/>
                </a:cubicBezTo>
                <a:cubicBezTo>
                  <a:pt x="1749778" y="2597767"/>
                  <a:pt x="1775381" y="2586087"/>
                  <a:pt x="1800519" y="2573518"/>
                </a:cubicBezTo>
                <a:cubicBezTo>
                  <a:pt x="1813088" y="2567233"/>
                  <a:pt x="1824593" y="2558072"/>
                  <a:pt x="1838226" y="2554664"/>
                </a:cubicBezTo>
                <a:lnTo>
                  <a:pt x="1875934" y="2545237"/>
                </a:lnTo>
                <a:cubicBezTo>
                  <a:pt x="1982771" y="2548379"/>
                  <a:pt x="2089695" y="2549326"/>
                  <a:pt x="2196445" y="2554664"/>
                </a:cubicBezTo>
                <a:cubicBezTo>
                  <a:pt x="2215535" y="2555619"/>
                  <a:pt x="2235259" y="2556992"/>
                  <a:pt x="2253006" y="2564091"/>
                </a:cubicBezTo>
                <a:cubicBezTo>
                  <a:pt x="2267594" y="2569926"/>
                  <a:pt x="2276660" y="2585346"/>
                  <a:pt x="2290713" y="2592372"/>
                </a:cubicBezTo>
                <a:cubicBezTo>
                  <a:pt x="2355172" y="2624602"/>
                  <a:pt x="2330858" y="2600355"/>
                  <a:pt x="2384981" y="2620652"/>
                </a:cubicBezTo>
                <a:cubicBezTo>
                  <a:pt x="2406022" y="2628543"/>
                  <a:pt x="2481381" y="2672724"/>
                  <a:pt x="2488676" y="2677213"/>
                </a:cubicBezTo>
                <a:cubicBezTo>
                  <a:pt x="2507974" y="2689089"/>
                  <a:pt x="2529215" y="2698898"/>
                  <a:pt x="2545237" y="2714920"/>
                </a:cubicBezTo>
                <a:cubicBezTo>
                  <a:pt x="2554664" y="2724347"/>
                  <a:pt x="2564983" y="2732959"/>
                  <a:pt x="2573517" y="2743200"/>
                </a:cubicBezTo>
                <a:cubicBezTo>
                  <a:pt x="2580770" y="2751904"/>
                  <a:pt x="2584360" y="2763470"/>
                  <a:pt x="2592371" y="2771481"/>
                </a:cubicBezTo>
                <a:cubicBezTo>
                  <a:pt x="2600382" y="2779492"/>
                  <a:pt x="2611948" y="2783081"/>
                  <a:pt x="2620651" y="2790334"/>
                </a:cubicBezTo>
                <a:cubicBezTo>
                  <a:pt x="2630893" y="2798869"/>
                  <a:pt x="2639505" y="2809188"/>
                  <a:pt x="2648932" y="2818615"/>
                </a:cubicBezTo>
                <a:cubicBezTo>
                  <a:pt x="2691525" y="2903804"/>
                  <a:pt x="2634880" y="2804563"/>
                  <a:pt x="2743200" y="2912883"/>
                </a:cubicBezTo>
                <a:cubicBezTo>
                  <a:pt x="2820297" y="2989980"/>
                  <a:pt x="2790523" y="2953985"/>
                  <a:pt x="2837468" y="3016578"/>
                </a:cubicBezTo>
                <a:cubicBezTo>
                  <a:pt x="2840610" y="3026005"/>
                  <a:pt x="2841964" y="3036231"/>
                  <a:pt x="2846894" y="3044858"/>
                </a:cubicBezTo>
                <a:cubicBezTo>
                  <a:pt x="2860871" y="3069317"/>
                  <a:pt x="2903149" y="3115329"/>
                  <a:pt x="2922309" y="3129699"/>
                </a:cubicBezTo>
                <a:cubicBezTo>
                  <a:pt x="2930258" y="3135661"/>
                  <a:pt x="2941456" y="3135212"/>
                  <a:pt x="2950589" y="3139126"/>
                </a:cubicBezTo>
                <a:cubicBezTo>
                  <a:pt x="2963505" y="3144662"/>
                  <a:pt x="2975248" y="3152761"/>
                  <a:pt x="2988296" y="3157980"/>
                </a:cubicBezTo>
                <a:cubicBezTo>
                  <a:pt x="3006748" y="3165361"/>
                  <a:pt x="3044857" y="3176833"/>
                  <a:pt x="3044857" y="3176833"/>
                </a:cubicBezTo>
                <a:cubicBezTo>
                  <a:pt x="3057426" y="3186260"/>
                  <a:pt x="3070886" y="3194604"/>
                  <a:pt x="3082564" y="3205114"/>
                </a:cubicBezTo>
                <a:cubicBezTo>
                  <a:pt x="3102382" y="3222951"/>
                  <a:pt x="3116261" y="3247957"/>
                  <a:pt x="3139125" y="3261675"/>
                </a:cubicBezTo>
                <a:cubicBezTo>
                  <a:pt x="3154836" y="3271102"/>
                  <a:pt x="3170722" y="3280244"/>
                  <a:pt x="3186259" y="3289955"/>
                </a:cubicBezTo>
                <a:cubicBezTo>
                  <a:pt x="3200938" y="3299129"/>
                  <a:pt x="3235780" y="3325416"/>
                  <a:pt x="3252247" y="3327662"/>
                </a:cubicBezTo>
                <a:cubicBezTo>
                  <a:pt x="3308375" y="3335316"/>
                  <a:pt x="3365368" y="3333947"/>
                  <a:pt x="3421929" y="3337089"/>
                </a:cubicBezTo>
                <a:cubicBezTo>
                  <a:pt x="3443925" y="3340231"/>
                  <a:pt x="3466467" y="3340719"/>
                  <a:pt x="3487917" y="3346516"/>
                </a:cubicBezTo>
                <a:cubicBezTo>
                  <a:pt x="3582927" y="3372194"/>
                  <a:pt x="3674214" y="3412055"/>
                  <a:pt x="3770721" y="3431357"/>
                </a:cubicBezTo>
                <a:cubicBezTo>
                  <a:pt x="3786432" y="3434499"/>
                  <a:pt x="3802243" y="3437181"/>
                  <a:pt x="3817855" y="3440784"/>
                </a:cubicBezTo>
                <a:cubicBezTo>
                  <a:pt x="3861659" y="3450892"/>
                  <a:pt x="3915855" y="3465136"/>
                  <a:pt x="3959257" y="3478491"/>
                </a:cubicBezTo>
                <a:cubicBezTo>
                  <a:pt x="3978252" y="3484336"/>
                  <a:pt x="3996645" y="3492116"/>
                  <a:pt x="4015818" y="3497345"/>
                </a:cubicBezTo>
                <a:cubicBezTo>
                  <a:pt x="4078955" y="3514565"/>
                  <a:pt x="4151948" y="3512334"/>
                  <a:pt x="4213781" y="3516198"/>
                </a:cubicBezTo>
                <a:cubicBezTo>
                  <a:pt x="4260276" y="3514648"/>
                  <a:pt x="4555545" y="3507553"/>
                  <a:pt x="4647414" y="3497345"/>
                </a:cubicBezTo>
                <a:cubicBezTo>
                  <a:pt x="4682331" y="3493465"/>
                  <a:pt x="4716544" y="3484776"/>
                  <a:pt x="4751109" y="3478491"/>
                </a:cubicBezTo>
                <a:cubicBezTo>
                  <a:pt x="4832155" y="3424458"/>
                  <a:pt x="4729613" y="3489239"/>
                  <a:pt x="4807670" y="3450211"/>
                </a:cubicBezTo>
                <a:cubicBezTo>
                  <a:pt x="4824525" y="3441784"/>
                  <a:pt x="4860858" y="3411610"/>
                  <a:pt x="4873657" y="3403077"/>
                </a:cubicBezTo>
                <a:cubicBezTo>
                  <a:pt x="4888902" y="3392913"/>
                  <a:pt x="4906133" y="3385789"/>
                  <a:pt x="4920791" y="3374796"/>
                </a:cubicBezTo>
                <a:cubicBezTo>
                  <a:pt x="4940419" y="3360075"/>
                  <a:pt x="5003715" y="3282659"/>
                  <a:pt x="5005633" y="3280528"/>
                </a:cubicBezTo>
                <a:cubicBezTo>
                  <a:pt x="5014551" y="3270619"/>
                  <a:pt x="5026164" y="3263096"/>
                  <a:pt x="5033913" y="3252248"/>
                </a:cubicBezTo>
                <a:cubicBezTo>
                  <a:pt x="5042081" y="3240813"/>
                  <a:pt x="5045319" y="3226458"/>
                  <a:pt x="5052767" y="3214541"/>
                </a:cubicBezTo>
                <a:cubicBezTo>
                  <a:pt x="5061094" y="3201218"/>
                  <a:pt x="5071620" y="3189402"/>
                  <a:pt x="5081047" y="3176833"/>
                </a:cubicBezTo>
                <a:cubicBezTo>
                  <a:pt x="5105357" y="3091752"/>
                  <a:pt x="5092671" y="3132535"/>
                  <a:pt x="5118754" y="3054285"/>
                </a:cubicBezTo>
                <a:lnTo>
                  <a:pt x="5128181" y="3026005"/>
                </a:lnTo>
                <a:cubicBezTo>
                  <a:pt x="5118893" y="2784525"/>
                  <a:pt x="5145996" y="2839585"/>
                  <a:pt x="5081047" y="2677213"/>
                </a:cubicBezTo>
                <a:cubicBezTo>
                  <a:pt x="5075828" y="2664165"/>
                  <a:pt x="5070972" y="2650479"/>
                  <a:pt x="5062193" y="2639506"/>
                </a:cubicBezTo>
                <a:cubicBezTo>
                  <a:pt x="5032780" y="2602740"/>
                  <a:pt x="5004420" y="2580731"/>
                  <a:pt x="4967925" y="2554664"/>
                </a:cubicBezTo>
                <a:cubicBezTo>
                  <a:pt x="4958706" y="2548079"/>
                  <a:pt x="4948348" y="2543064"/>
                  <a:pt x="4939645" y="2535811"/>
                </a:cubicBezTo>
                <a:cubicBezTo>
                  <a:pt x="4929403" y="2527276"/>
                  <a:pt x="4921486" y="2516206"/>
                  <a:pt x="4911364" y="2507530"/>
                </a:cubicBezTo>
                <a:cubicBezTo>
                  <a:pt x="4899435" y="2497305"/>
                  <a:pt x="4884766" y="2490359"/>
                  <a:pt x="4873657" y="2479250"/>
                </a:cubicBezTo>
                <a:cubicBezTo>
                  <a:pt x="4859430" y="2465023"/>
                  <a:pt x="4849641" y="2446860"/>
                  <a:pt x="4835950" y="2432116"/>
                </a:cubicBezTo>
                <a:cubicBezTo>
                  <a:pt x="4808736" y="2402808"/>
                  <a:pt x="4778323" y="2376583"/>
                  <a:pt x="4751109" y="2347275"/>
                </a:cubicBezTo>
                <a:cubicBezTo>
                  <a:pt x="4739939" y="2335246"/>
                  <a:pt x="4704527" y="2284209"/>
                  <a:pt x="4685121" y="2271860"/>
                </a:cubicBezTo>
                <a:cubicBezTo>
                  <a:pt x="4661410" y="2256771"/>
                  <a:pt x="4634845" y="2246722"/>
                  <a:pt x="4609707" y="2234153"/>
                </a:cubicBezTo>
                <a:cubicBezTo>
                  <a:pt x="4554222" y="2206410"/>
                  <a:pt x="4585336" y="2219744"/>
                  <a:pt x="4515439" y="2196446"/>
                </a:cubicBezTo>
                <a:cubicBezTo>
                  <a:pt x="4474025" y="2165385"/>
                  <a:pt x="4474134" y="2161953"/>
                  <a:pt x="4421171" y="2139885"/>
                </a:cubicBezTo>
                <a:cubicBezTo>
                  <a:pt x="4402826" y="2132241"/>
                  <a:pt x="4382174" y="2130330"/>
                  <a:pt x="4364610" y="2121031"/>
                </a:cubicBezTo>
                <a:cubicBezTo>
                  <a:pt x="4328401" y="2101862"/>
                  <a:pt x="4294479" y="2078539"/>
                  <a:pt x="4260915" y="2055044"/>
                </a:cubicBezTo>
                <a:cubicBezTo>
                  <a:pt x="4231564" y="2034498"/>
                  <a:pt x="4208119" y="2005079"/>
                  <a:pt x="4176074" y="1989056"/>
                </a:cubicBezTo>
                <a:cubicBezTo>
                  <a:pt x="4163505" y="1982771"/>
                  <a:pt x="4150417" y="1977432"/>
                  <a:pt x="4138367" y="1970202"/>
                </a:cubicBezTo>
                <a:cubicBezTo>
                  <a:pt x="4118937" y="1958544"/>
                  <a:pt x="4102722" y="1941210"/>
                  <a:pt x="4081806" y="1932495"/>
                </a:cubicBezTo>
                <a:cubicBezTo>
                  <a:pt x="4064163" y="1925144"/>
                  <a:pt x="4043869" y="1927366"/>
                  <a:pt x="4025245" y="1923068"/>
                </a:cubicBezTo>
                <a:cubicBezTo>
                  <a:pt x="4002955" y="1917924"/>
                  <a:pt x="3981547" y="1909359"/>
                  <a:pt x="3959257" y="1904215"/>
                </a:cubicBezTo>
                <a:cubicBezTo>
                  <a:pt x="3912549" y="1893436"/>
                  <a:pt x="3899931" y="1897461"/>
                  <a:pt x="3855562" y="1885361"/>
                </a:cubicBezTo>
                <a:cubicBezTo>
                  <a:pt x="3836389" y="1880132"/>
                  <a:pt x="3818655" y="1869456"/>
                  <a:pt x="3799002" y="1866508"/>
                </a:cubicBezTo>
                <a:cubicBezTo>
                  <a:pt x="3755386" y="1859966"/>
                  <a:pt x="3711018" y="1860223"/>
                  <a:pt x="3667026" y="1857081"/>
                </a:cubicBezTo>
                <a:cubicBezTo>
                  <a:pt x="3629319" y="1819374"/>
                  <a:pt x="3585901" y="1786619"/>
                  <a:pt x="3553905" y="1743959"/>
                </a:cubicBezTo>
                <a:cubicBezTo>
                  <a:pt x="3544478" y="1731390"/>
                  <a:pt x="3536193" y="1717878"/>
                  <a:pt x="3525624" y="1706252"/>
                </a:cubicBezTo>
                <a:cubicBezTo>
                  <a:pt x="3504699" y="1683235"/>
                  <a:pt x="3481633" y="1662260"/>
                  <a:pt x="3459637" y="1640264"/>
                </a:cubicBezTo>
                <a:cubicBezTo>
                  <a:pt x="3450210" y="1630837"/>
                  <a:pt x="3439684" y="1622394"/>
                  <a:pt x="3431356" y="1611984"/>
                </a:cubicBezTo>
                <a:cubicBezTo>
                  <a:pt x="3376993" y="1544030"/>
                  <a:pt x="3407876" y="1579077"/>
                  <a:pt x="3337088" y="1508289"/>
                </a:cubicBezTo>
                <a:lnTo>
                  <a:pt x="3308808" y="1480009"/>
                </a:lnTo>
                <a:cubicBezTo>
                  <a:pt x="3296239" y="1451728"/>
                  <a:pt x="3284070" y="1423266"/>
                  <a:pt x="3271101" y="1395167"/>
                </a:cubicBezTo>
                <a:cubicBezTo>
                  <a:pt x="3265212" y="1382408"/>
                  <a:pt x="3260415" y="1368895"/>
                  <a:pt x="3252247" y="1357460"/>
                </a:cubicBezTo>
                <a:cubicBezTo>
                  <a:pt x="3244498" y="1346612"/>
                  <a:pt x="3233394" y="1338607"/>
                  <a:pt x="3223967" y="1329180"/>
                </a:cubicBezTo>
                <a:cubicBezTo>
                  <a:pt x="3200273" y="1258098"/>
                  <a:pt x="3232234" y="1345712"/>
                  <a:pt x="3195686" y="1272619"/>
                </a:cubicBezTo>
                <a:cubicBezTo>
                  <a:pt x="3191242" y="1263731"/>
                  <a:pt x="3190081" y="1253511"/>
                  <a:pt x="3186259" y="1244339"/>
                </a:cubicBezTo>
                <a:cubicBezTo>
                  <a:pt x="3174356" y="1215772"/>
                  <a:pt x="3161121" y="1187778"/>
                  <a:pt x="3148552" y="1159497"/>
                </a:cubicBezTo>
                <a:cubicBezTo>
                  <a:pt x="3145410" y="1140643"/>
                  <a:pt x="3142873" y="1121679"/>
                  <a:pt x="3139125" y="1102936"/>
                </a:cubicBezTo>
                <a:cubicBezTo>
                  <a:pt x="3136584" y="1090232"/>
                  <a:pt x="3132509" y="1077876"/>
                  <a:pt x="3129699" y="1065229"/>
                </a:cubicBezTo>
                <a:cubicBezTo>
                  <a:pt x="3126223" y="1049588"/>
                  <a:pt x="3123414" y="1033806"/>
                  <a:pt x="3120272" y="1018095"/>
                </a:cubicBezTo>
                <a:cubicBezTo>
                  <a:pt x="3129699" y="986672"/>
                  <a:pt x="3136368" y="954287"/>
                  <a:pt x="3148552" y="923827"/>
                </a:cubicBezTo>
                <a:cubicBezTo>
                  <a:pt x="3155357" y="906815"/>
                  <a:pt x="3167935" y="892710"/>
                  <a:pt x="3176833" y="876693"/>
                </a:cubicBezTo>
                <a:cubicBezTo>
                  <a:pt x="3192204" y="849025"/>
                  <a:pt x="3194783" y="834415"/>
                  <a:pt x="3214540" y="810706"/>
                </a:cubicBezTo>
                <a:cubicBezTo>
                  <a:pt x="3223075" y="800464"/>
                  <a:pt x="3234144" y="792547"/>
                  <a:pt x="3242820" y="782425"/>
                </a:cubicBezTo>
                <a:cubicBezTo>
                  <a:pt x="3253045" y="770496"/>
                  <a:pt x="3258907" y="754625"/>
                  <a:pt x="3271101" y="744718"/>
                </a:cubicBezTo>
                <a:cubicBezTo>
                  <a:pt x="3309661" y="713388"/>
                  <a:pt x="3353651" y="689349"/>
                  <a:pt x="3393649" y="659877"/>
                </a:cubicBezTo>
                <a:cubicBezTo>
                  <a:pt x="3483614" y="593587"/>
                  <a:pt x="3418553" y="635730"/>
                  <a:pt x="3487917" y="575035"/>
                </a:cubicBezTo>
                <a:cubicBezTo>
                  <a:pt x="3499741" y="564689"/>
                  <a:pt x="3513055" y="556182"/>
                  <a:pt x="3525624" y="546755"/>
                </a:cubicBezTo>
                <a:cubicBezTo>
                  <a:pt x="3535051" y="531044"/>
                  <a:pt x="3542911" y="514279"/>
                  <a:pt x="3553905" y="499621"/>
                </a:cubicBezTo>
                <a:cubicBezTo>
                  <a:pt x="3592807" y="447752"/>
                  <a:pt x="3725043" y="384032"/>
                  <a:pt x="3742441" y="377073"/>
                </a:cubicBezTo>
                <a:cubicBezTo>
                  <a:pt x="3758152" y="370788"/>
                  <a:pt x="3774440" y="365787"/>
                  <a:pt x="3789575" y="358219"/>
                </a:cubicBezTo>
                <a:cubicBezTo>
                  <a:pt x="3876793" y="314610"/>
                  <a:pt x="3793142" y="335385"/>
                  <a:pt x="3912123" y="320512"/>
                </a:cubicBezTo>
                <a:cubicBezTo>
                  <a:pt x="3927834" y="314227"/>
                  <a:pt x="3942932" y="306110"/>
                  <a:pt x="3959257" y="301658"/>
                </a:cubicBezTo>
                <a:cubicBezTo>
                  <a:pt x="3977697" y="296629"/>
                  <a:pt x="3997685" y="298275"/>
                  <a:pt x="4015818" y="292231"/>
                </a:cubicBezTo>
                <a:cubicBezTo>
                  <a:pt x="4035815" y="285565"/>
                  <a:pt x="4052382" y="270617"/>
                  <a:pt x="4072379" y="263951"/>
                </a:cubicBezTo>
                <a:cubicBezTo>
                  <a:pt x="4118657" y="248525"/>
                  <a:pt x="4166456" y="238075"/>
                  <a:pt x="4213781" y="226244"/>
                </a:cubicBezTo>
                <a:cubicBezTo>
                  <a:pt x="4262390" y="214092"/>
                  <a:pt x="4355646" y="195203"/>
                  <a:pt x="4402317" y="188536"/>
                </a:cubicBezTo>
                <a:cubicBezTo>
                  <a:pt x="4433579" y="184070"/>
                  <a:pt x="4465162" y="182252"/>
                  <a:pt x="4496585" y="179110"/>
                </a:cubicBezTo>
                <a:cubicBezTo>
                  <a:pt x="4612849" y="191679"/>
                  <a:pt x="4729418" y="201692"/>
                  <a:pt x="4845377" y="216817"/>
                </a:cubicBezTo>
                <a:cubicBezTo>
                  <a:pt x="4929504" y="227790"/>
                  <a:pt x="4933413" y="241271"/>
                  <a:pt x="5015059" y="263951"/>
                </a:cubicBezTo>
                <a:cubicBezTo>
                  <a:pt x="5090140" y="284807"/>
                  <a:pt x="5107977" y="283702"/>
                  <a:pt x="5184742" y="292231"/>
                </a:cubicBezTo>
                <a:cubicBezTo>
                  <a:pt x="5206738" y="298516"/>
                  <a:pt x="5228361" y="306292"/>
                  <a:pt x="5250729" y="311085"/>
                </a:cubicBezTo>
                <a:cubicBezTo>
                  <a:pt x="5272455" y="315741"/>
                  <a:pt x="5294498" y="320512"/>
                  <a:pt x="5316717" y="320512"/>
                </a:cubicBezTo>
                <a:lnTo>
                  <a:pt x="6523348" y="311085"/>
                </a:lnTo>
                <a:cubicBezTo>
                  <a:pt x="6531888" y="304680"/>
                  <a:pt x="6575552" y="270843"/>
                  <a:pt x="6589336" y="263951"/>
                </a:cubicBezTo>
                <a:cubicBezTo>
                  <a:pt x="6598224" y="259507"/>
                  <a:pt x="6608728" y="258968"/>
                  <a:pt x="6617616" y="254524"/>
                </a:cubicBezTo>
                <a:cubicBezTo>
                  <a:pt x="6627749" y="249457"/>
                  <a:pt x="6635482" y="240133"/>
                  <a:pt x="6645896" y="235670"/>
                </a:cubicBezTo>
                <a:cubicBezTo>
                  <a:pt x="6657805" y="230566"/>
                  <a:pt x="6671194" y="229967"/>
                  <a:pt x="6683604" y="226244"/>
                </a:cubicBezTo>
                <a:cubicBezTo>
                  <a:pt x="6702639" y="220534"/>
                  <a:pt x="6721712" y="214771"/>
                  <a:pt x="6740164" y="207390"/>
                </a:cubicBezTo>
                <a:cubicBezTo>
                  <a:pt x="6770340" y="195319"/>
                  <a:pt x="6790761" y="181529"/>
                  <a:pt x="6815579" y="160256"/>
                </a:cubicBezTo>
                <a:cubicBezTo>
                  <a:pt x="6825701" y="151580"/>
                  <a:pt x="6834432" y="141403"/>
                  <a:pt x="6843859" y="131976"/>
                </a:cubicBezTo>
                <a:cubicBezTo>
                  <a:pt x="6847001" y="119407"/>
                  <a:pt x="6848737" y="106399"/>
                  <a:pt x="6853286" y="94268"/>
                </a:cubicBezTo>
                <a:cubicBezTo>
                  <a:pt x="6858220" y="81110"/>
                  <a:pt x="6866433" y="69402"/>
                  <a:pt x="6872140" y="56561"/>
                </a:cubicBezTo>
                <a:cubicBezTo>
                  <a:pt x="6879012" y="41098"/>
                  <a:pt x="6885642" y="25480"/>
                  <a:pt x="6890993" y="9427"/>
                </a:cubicBezTo>
                <a:cubicBezTo>
                  <a:pt x="6891987" y="6446"/>
                  <a:pt x="6890993" y="3142"/>
                  <a:pt x="6890993" y="0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83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580" y="1246069"/>
            <a:ext cx="4878019" cy="3249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missional</a:t>
            </a:r>
            <a:r>
              <a:rPr lang="en-US" dirty="0" smtClean="0"/>
              <a:t>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191000"/>
            <a:ext cx="8686800" cy="499872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Difference:</a:t>
            </a:r>
          </a:p>
          <a:p>
            <a:r>
              <a:rPr lang="en-US" dirty="0" smtClean="0"/>
              <a:t>Target is not always where we think</a:t>
            </a:r>
          </a:p>
          <a:p>
            <a:r>
              <a:rPr lang="en-US" dirty="0" smtClean="0"/>
              <a:t>We will make a lot of mistakes</a:t>
            </a:r>
          </a:p>
          <a:p>
            <a:r>
              <a:rPr lang="en-US" dirty="0" smtClean="0"/>
              <a:t>The target keeps moving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0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05000"/>
            <a:ext cx="450040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8229600" cy="74676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|systems|</a:t>
            </a:r>
          </a:p>
        </p:txBody>
      </p:sp>
    </p:spTree>
    <p:extLst>
      <p:ext uri="{BB962C8B-B14F-4D97-AF65-F5344CB8AC3E}">
        <p14:creationId xmlns:p14="http://schemas.microsoft.com/office/powerpoint/2010/main" val="2027744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14600"/>
            <a:ext cx="7772400" cy="3864936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1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11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Closed systems Vs Open systems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1100" b="1" dirty="0" smtClean="0">
              <a:solidFill>
                <a:srgbClr val="9933FF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b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b="1" dirty="0" smtClean="0"/>
              <a:t>Has all it needs       vs.     	    Needs the 						  environment</a:t>
            </a:r>
          </a:p>
        </p:txBody>
      </p:sp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533400" y="4191000"/>
            <a:ext cx="3352800" cy="2057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Oval 5"/>
          <p:cNvSpPr>
            <a:spLocks noChangeArrowheads="1"/>
          </p:cNvSpPr>
          <p:nvPr/>
        </p:nvSpPr>
        <p:spPr bwMode="auto">
          <a:xfrm>
            <a:off x="4953000" y="4267200"/>
            <a:ext cx="3200400" cy="1905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429" y="304800"/>
            <a:ext cx="3288971" cy="297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2852" y="381000"/>
            <a:ext cx="434774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8854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urved Up Arrow 16"/>
          <p:cNvSpPr>
            <a:spLocks noChangeArrowheads="1"/>
          </p:cNvSpPr>
          <p:nvPr/>
        </p:nvSpPr>
        <p:spPr bwMode="auto">
          <a:xfrm rot="-1619398">
            <a:off x="4724400" y="2590800"/>
            <a:ext cx="2133600" cy="1066800"/>
          </a:xfrm>
          <a:prstGeom prst="curvedUpArrow">
            <a:avLst>
              <a:gd name="adj1" fmla="val 25000"/>
              <a:gd name="adj2" fmla="val 44241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Circular Arrow 15"/>
          <p:cNvSpPr/>
          <p:nvPr/>
        </p:nvSpPr>
        <p:spPr bwMode="auto">
          <a:xfrm rot="718031">
            <a:off x="2189163" y="1325563"/>
            <a:ext cx="1752600" cy="2362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9097310"/>
              <a:gd name="adj5" fmla="val 125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604" name="Curved Left Arrow 13"/>
          <p:cNvSpPr>
            <a:spLocks noChangeArrowheads="1"/>
          </p:cNvSpPr>
          <p:nvPr/>
        </p:nvSpPr>
        <p:spPr bwMode="auto">
          <a:xfrm>
            <a:off x="5410200" y="3886200"/>
            <a:ext cx="1066800" cy="1676400"/>
          </a:xfrm>
          <a:prstGeom prst="curvedLeftArrow">
            <a:avLst>
              <a:gd name="adj1" fmla="val 25005"/>
              <a:gd name="adj2" fmla="val 50002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5" name="Curved Left Arrow 14"/>
          <p:cNvSpPr>
            <a:spLocks noChangeArrowheads="1"/>
          </p:cNvSpPr>
          <p:nvPr/>
        </p:nvSpPr>
        <p:spPr bwMode="auto">
          <a:xfrm rot="9071352">
            <a:off x="2090738" y="3887788"/>
            <a:ext cx="1066800" cy="1676400"/>
          </a:xfrm>
          <a:prstGeom prst="curvedLeftArrow">
            <a:avLst>
              <a:gd name="adj1" fmla="val 25005"/>
              <a:gd name="adj2" fmla="val 50002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8229600" cy="74676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|open systems|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dirty="0" smtClean="0"/>
              <a:t>Inputs				Outputs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Those things that 		The influences and resources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Influence and resource		the organization wants to put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The organization –		    into the environment – in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Known or unknown, 		   order to carry out its mission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Wanted or unwanted		    and contribution to society.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			</a:t>
            </a:r>
            <a:r>
              <a:rPr lang="en-US" sz="2400" b="1" dirty="0" smtClean="0"/>
              <a:t>Feedback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		</a:t>
            </a:r>
            <a:r>
              <a:rPr lang="en-US" sz="2000" dirty="0" smtClean="0"/>
              <a:t>Information generated within an organization by the 		mere fact it’s operating. Much information is lost, 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/>
              <a:t>	</a:t>
            </a:r>
            <a:r>
              <a:rPr lang="en-US" sz="2000" dirty="0" smtClean="0"/>
              <a:t>	because people do not pay attention to it. But much 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/>
              <a:t>	</a:t>
            </a:r>
            <a:r>
              <a:rPr lang="en-US" sz="2000" dirty="0" smtClean="0"/>
              <a:t>	can be gained from created feedback loops.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400" i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400" i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400" i="1" dirty="0" smtClean="0"/>
              <a:t>Leading the Congregation</a:t>
            </a:r>
            <a:r>
              <a:rPr lang="en-US" sz="1400" dirty="0" smtClean="0"/>
              <a:t> by Norman </a:t>
            </a:r>
            <a:r>
              <a:rPr lang="en-US" sz="1400" dirty="0" err="1" smtClean="0"/>
              <a:t>Shawchuck</a:t>
            </a:r>
            <a:r>
              <a:rPr lang="en-US" sz="1400" dirty="0" smtClean="0"/>
              <a:t> and Roger </a:t>
            </a:r>
            <a:r>
              <a:rPr lang="en-US" sz="1400" dirty="0" err="1" smtClean="0"/>
              <a:t>Heuser</a:t>
            </a:r>
            <a:r>
              <a:rPr lang="en-US" sz="1400" dirty="0" smtClean="0"/>
              <a:t>. Pages 209 and 214.</a:t>
            </a:r>
          </a:p>
        </p:txBody>
      </p:sp>
      <p:sp>
        <p:nvSpPr>
          <p:cNvPr id="25608" name="Oval 4"/>
          <p:cNvSpPr>
            <a:spLocks noChangeArrowheads="1"/>
          </p:cNvSpPr>
          <p:nvPr/>
        </p:nvSpPr>
        <p:spPr bwMode="auto">
          <a:xfrm>
            <a:off x="2514600" y="2057400"/>
            <a:ext cx="3657600" cy="2895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Line 5"/>
          <p:cNvSpPr>
            <a:spLocks noChangeShapeType="1"/>
          </p:cNvSpPr>
          <p:nvPr/>
        </p:nvSpPr>
        <p:spPr bwMode="auto">
          <a:xfrm>
            <a:off x="2590800" y="1905000"/>
            <a:ext cx="990600" cy="762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Line 6"/>
          <p:cNvSpPr>
            <a:spLocks noChangeShapeType="1"/>
          </p:cNvSpPr>
          <p:nvPr/>
        </p:nvSpPr>
        <p:spPr bwMode="auto">
          <a:xfrm flipV="1">
            <a:off x="2133600" y="4191000"/>
            <a:ext cx="13716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Line 7"/>
          <p:cNvSpPr>
            <a:spLocks noChangeShapeType="1"/>
          </p:cNvSpPr>
          <p:nvPr/>
        </p:nvSpPr>
        <p:spPr bwMode="auto">
          <a:xfrm flipV="1">
            <a:off x="4800600" y="1600200"/>
            <a:ext cx="1143000" cy="914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Line 8"/>
          <p:cNvSpPr>
            <a:spLocks noChangeShapeType="1"/>
          </p:cNvSpPr>
          <p:nvPr/>
        </p:nvSpPr>
        <p:spPr bwMode="auto">
          <a:xfrm>
            <a:off x="5257800" y="4267200"/>
            <a:ext cx="114300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Line 9"/>
          <p:cNvSpPr>
            <a:spLocks noChangeShapeType="1"/>
          </p:cNvSpPr>
          <p:nvPr/>
        </p:nvSpPr>
        <p:spPr bwMode="auto">
          <a:xfrm>
            <a:off x="2057400" y="4648200"/>
            <a:ext cx="1447800" cy="1600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4" name="Line 10"/>
          <p:cNvSpPr>
            <a:spLocks noChangeShapeType="1"/>
          </p:cNvSpPr>
          <p:nvPr/>
        </p:nvSpPr>
        <p:spPr bwMode="auto">
          <a:xfrm flipH="1">
            <a:off x="4953000" y="4724400"/>
            <a:ext cx="990600" cy="1524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5" name="Line 11"/>
          <p:cNvSpPr>
            <a:spLocks noChangeShapeType="1"/>
          </p:cNvSpPr>
          <p:nvPr/>
        </p:nvSpPr>
        <p:spPr bwMode="auto">
          <a:xfrm flipH="1">
            <a:off x="3505200" y="6248400"/>
            <a:ext cx="1447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27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accent1"/>
                </a:solidFill>
              </a:rPr>
              <a:t>Discussion: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Congregations are systems!</a:t>
            </a:r>
          </a:p>
          <a:p>
            <a:pPr>
              <a:buFont typeface="Wingdings" pitchFamily="2" charset="2"/>
              <a:buNone/>
              <a:defRPr/>
            </a:pPr>
            <a:endParaRPr lang="en-US" sz="1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dirty="0"/>
              <a:t>Name some of the inputs.</a:t>
            </a:r>
          </a:p>
          <a:p>
            <a:pPr>
              <a:defRPr/>
            </a:pPr>
            <a:r>
              <a:rPr lang="en-US" dirty="0" smtClean="0"/>
              <a:t>Name </a:t>
            </a:r>
            <a:r>
              <a:rPr lang="en-US" dirty="0"/>
              <a:t>some of the outputs.</a:t>
            </a:r>
          </a:p>
          <a:p>
            <a:pPr>
              <a:defRPr/>
            </a:pPr>
            <a:r>
              <a:rPr lang="en-US" dirty="0" smtClean="0"/>
              <a:t>What </a:t>
            </a:r>
            <a:r>
              <a:rPr lang="en-US" dirty="0"/>
              <a:t>are some feedback loops?</a:t>
            </a:r>
          </a:p>
        </p:txBody>
      </p:sp>
    </p:spTree>
    <p:extLst>
      <p:ext uri="{BB962C8B-B14F-4D97-AF65-F5344CB8AC3E}">
        <p14:creationId xmlns:p14="http://schemas.microsoft.com/office/powerpoint/2010/main" val="3753300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question: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How does an organization attend to the changing nature of its environment?</a:t>
            </a:r>
          </a:p>
          <a:p>
            <a:pPr>
              <a:buFont typeface="Wingding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		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become a learning  organization!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 typeface="Wingdings" pitchFamily="2" charset="2"/>
              <a:buNone/>
              <a:defRPr/>
            </a:pPr>
            <a:endParaRPr lang="en-US" sz="1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2133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Systems Views of Organizations</a:t>
            </a:r>
            <a:endParaRPr lang="en-US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9933FF"/>
                </a:solidFill>
              </a:rPr>
              <a:t>Learning organization </a:t>
            </a:r>
            <a:r>
              <a:rPr lang="en-US" dirty="0" smtClean="0">
                <a:solidFill>
                  <a:srgbClr val="9933FF"/>
                </a:solidFill>
              </a:rPr>
              <a:t>– </a:t>
            </a:r>
            <a:r>
              <a:rPr lang="en-US" sz="2800" dirty="0" smtClean="0">
                <a:solidFill>
                  <a:srgbClr val="9933FF"/>
                </a:solidFill>
              </a:rPr>
              <a:t>drawing from the outside</a:t>
            </a:r>
          </a:p>
          <a:p>
            <a:r>
              <a:rPr lang="en-US" dirty="0" smtClean="0"/>
              <a:t>Developmental –lifecycle theory</a:t>
            </a:r>
          </a:p>
          <a:p>
            <a:r>
              <a:rPr lang="en-US" dirty="0" smtClean="0"/>
              <a:t>Cultural – changing the DNA</a:t>
            </a:r>
          </a:p>
          <a:p>
            <a:r>
              <a:rPr lang="en-US" dirty="0" smtClean="0"/>
              <a:t>Innovation – diffusion of innovation</a:t>
            </a:r>
          </a:p>
        </p:txBody>
      </p:sp>
    </p:spTree>
    <p:extLst>
      <p:ext uri="{BB962C8B-B14F-4D97-AF65-F5344CB8AC3E}">
        <p14:creationId xmlns:p14="http://schemas.microsoft.com/office/powerpoint/2010/main" val="2691279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1534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1"/>
                </a:solidFill>
                <a:latin typeface="Candara" pitchFamily="34" charset="0"/>
              </a:rPr>
              <a:t>|developmental view|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022475"/>
            <a:ext cx="5334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9933FF"/>
                </a:solidFill>
              </a:rPr>
              <a:t>Organizations go through stages </a:t>
            </a:r>
            <a:r>
              <a:rPr lang="en-US" sz="2400" dirty="0" smtClean="0">
                <a:solidFill>
                  <a:srgbClr val="9933FF"/>
                </a:solidFill>
              </a:rPr>
              <a:t>– they are </a:t>
            </a:r>
            <a:r>
              <a:rPr lang="en-US" sz="2400" i="1" dirty="0" smtClean="0">
                <a:solidFill>
                  <a:srgbClr val="9933FF"/>
                </a:solidFill>
              </a:rPr>
              <a:t>born, grow, age, and die</a:t>
            </a:r>
            <a:r>
              <a:rPr lang="en-US" sz="2400" dirty="0" smtClean="0">
                <a:solidFill>
                  <a:srgbClr val="9933FF"/>
                </a:solidFill>
              </a:rPr>
              <a:t>.    At each stage of development, certain challenges must be overcome if the organization is to survive and thrive.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solidFill>
                <a:srgbClr val="9933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9933FF"/>
                </a:solidFill>
              </a:rPr>
              <a:t>Thriving </a:t>
            </a:r>
            <a:r>
              <a:rPr lang="en-US" sz="2400" dirty="0" smtClean="0">
                <a:solidFill>
                  <a:srgbClr val="9933FF"/>
                </a:solidFill>
              </a:rPr>
              <a:t>as an organization depends not only upon how it deals with its </a:t>
            </a:r>
            <a:r>
              <a:rPr lang="en-US" sz="2400" i="1" dirty="0" smtClean="0">
                <a:solidFill>
                  <a:srgbClr val="9933FF"/>
                </a:solidFill>
              </a:rPr>
              <a:t>internal change</a:t>
            </a:r>
            <a:r>
              <a:rPr lang="en-US" sz="2400" dirty="0" smtClean="0">
                <a:solidFill>
                  <a:srgbClr val="9933FF"/>
                </a:solidFill>
              </a:rPr>
              <a:t>, but also how the organization deals with the </a:t>
            </a:r>
            <a:r>
              <a:rPr lang="en-US" sz="2400" i="1" dirty="0" smtClean="0">
                <a:solidFill>
                  <a:srgbClr val="9933FF"/>
                </a:solidFill>
              </a:rPr>
              <a:t>external change</a:t>
            </a:r>
            <a:r>
              <a:rPr lang="en-US" sz="2400" dirty="0" smtClean="0">
                <a:solidFill>
                  <a:srgbClr val="9933FF"/>
                </a:solidFill>
              </a:rPr>
              <a:t> around it.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7547" t="16586" r="18844" b="14027"/>
          <a:stretch/>
        </p:blipFill>
        <p:spPr bwMode="auto">
          <a:xfrm>
            <a:off x="5619598" y="2590801"/>
            <a:ext cx="3372002" cy="2411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7021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1"/>
                </a:solidFill>
                <a:latin typeface="Candara" pitchFamily="34" charset="0"/>
              </a:rPr>
              <a:t>|lifecycle theory|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 rot="10800000">
            <a:off x="530225" y="1673225"/>
            <a:ext cx="458788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Effectiveness</a:t>
            </a:r>
          </a:p>
        </p:txBody>
      </p:sp>
      <p:pic>
        <p:nvPicPr>
          <p:cNvPr id="15364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7238" y="1222430"/>
            <a:ext cx="3895725" cy="296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25"/>
          <p:cNvSpPr txBox="1">
            <a:spLocks noChangeArrowheads="1"/>
          </p:cNvSpPr>
          <p:nvPr/>
        </p:nvSpPr>
        <p:spPr bwMode="auto">
          <a:xfrm>
            <a:off x="1752600" y="1965325"/>
            <a:ext cx="1981200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600"/>
              <a:t>Ichak Adizes, </a:t>
            </a:r>
            <a:r>
              <a:rPr lang="en-US" sz="1600" i="1"/>
              <a:t>Managing Corporate Lifecycles</a:t>
            </a:r>
            <a:endParaRPr lang="en-US" sz="160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en-US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en-US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en-US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b="1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b="1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 b="1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1600"/>
              <a:t>Rendle, Gil, </a:t>
            </a:r>
            <a:r>
              <a:rPr lang="en-US" sz="1600" i="1"/>
              <a:t>Leading Change in the Congregation: Spiritual and Organizational Tools for Leaders</a:t>
            </a:r>
          </a:p>
        </p:txBody>
      </p:sp>
      <p:pic>
        <p:nvPicPr>
          <p:cNvPr id="15371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048000"/>
            <a:ext cx="8461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3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4" name="Picture 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1194" y="1700753"/>
            <a:ext cx="742950" cy="110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5" name="Picture 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4495800"/>
            <a:ext cx="10953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8" t="4959" r="38848" b="51987"/>
          <a:stretch/>
        </p:blipFill>
        <p:spPr bwMode="auto">
          <a:xfrm rot="5400000">
            <a:off x="5199214" y="2775138"/>
            <a:ext cx="2120219" cy="505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624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248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chemeClr val="tx1"/>
                </a:solidFill>
              </a:rPr>
              <a:t>John </a:t>
            </a:r>
            <a:r>
              <a:rPr lang="en-US" dirty="0" err="1" smtClean="0">
                <a:solidFill>
                  <a:schemeClr val="tx1"/>
                </a:solidFill>
              </a:rPr>
              <a:t>Kotter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Harvard Business School 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>
              <a:solidFill>
                <a:srgbClr val="9933FF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9933FF"/>
                </a:solidFill>
              </a:rPr>
              <a:t>The 8 stage process of change</a:t>
            </a:r>
            <a:endParaRPr lang="en-US" sz="4400" dirty="0" smtClean="0">
              <a:solidFill>
                <a:srgbClr val="9933FF"/>
              </a:solidFill>
            </a:endParaRP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4015" y="363718"/>
            <a:ext cx="17335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191000"/>
            <a:ext cx="3505200" cy="2292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-228600" y="155448"/>
            <a:ext cx="8229600" cy="1252728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accent1"/>
                </a:solidFill>
              </a:rPr>
              <a:t>|changing culture|</a:t>
            </a:r>
            <a:endParaRPr lang="en-US" sz="36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87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accent1"/>
                </a:solidFill>
              </a:rPr>
              <a:t>|changing culture|</a:t>
            </a:r>
            <a:endParaRPr lang="en-US" sz="3600" dirty="0" smtClean="0">
              <a:solidFill>
                <a:schemeClr val="accent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8872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9933FF"/>
                </a:solidFill>
              </a:rPr>
              <a:t>The 8 mistakes of working the process of change:</a:t>
            </a:r>
            <a:endParaRPr lang="en-US" sz="2800" dirty="0" smtClean="0">
              <a:solidFill>
                <a:srgbClr val="9933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Allowing too much </a:t>
            </a:r>
            <a:r>
              <a:rPr lang="en-US" sz="2400" b="1" dirty="0" smtClean="0"/>
              <a:t>complacency</a:t>
            </a:r>
            <a:r>
              <a:rPr lang="en-US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Failing to create a sufficiently powerful </a:t>
            </a:r>
            <a:r>
              <a:rPr lang="en-US" sz="2400" b="1" dirty="0" smtClean="0"/>
              <a:t>guiding coalition</a:t>
            </a:r>
            <a:r>
              <a:rPr lang="en-US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Underestimating the power of the </a:t>
            </a:r>
            <a:r>
              <a:rPr lang="en-US" sz="2400" b="1" dirty="0" smtClean="0"/>
              <a:t>vision</a:t>
            </a:r>
            <a:r>
              <a:rPr lang="en-US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400" b="1" dirty="0" err="1" smtClean="0"/>
              <a:t>Undercommunicating</a:t>
            </a:r>
            <a:r>
              <a:rPr lang="en-US" sz="2400" dirty="0" smtClean="0"/>
              <a:t> the vision by a factor of 10 (or perhaps 100 or more).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Permitting </a:t>
            </a:r>
            <a:r>
              <a:rPr lang="en-US" sz="2400" b="1" dirty="0" smtClean="0"/>
              <a:t>obstacles</a:t>
            </a:r>
            <a:r>
              <a:rPr lang="en-US" sz="2400" dirty="0" smtClean="0"/>
              <a:t> to block the new vision.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Failing to create </a:t>
            </a:r>
            <a:r>
              <a:rPr lang="en-US" sz="2400" b="1" dirty="0" smtClean="0"/>
              <a:t>short-term</a:t>
            </a:r>
            <a:r>
              <a:rPr lang="en-US" sz="2400" dirty="0" smtClean="0"/>
              <a:t> wins.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Declaring </a:t>
            </a:r>
            <a:r>
              <a:rPr lang="en-US" sz="2400" b="1" dirty="0" smtClean="0"/>
              <a:t>victory</a:t>
            </a:r>
            <a:r>
              <a:rPr lang="en-US" sz="2400" dirty="0" smtClean="0"/>
              <a:t> too soon.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Neglecting to </a:t>
            </a:r>
            <a:r>
              <a:rPr lang="en-US" sz="2400" b="1" dirty="0" smtClean="0"/>
              <a:t>anchor</a:t>
            </a:r>
            <a:r>
              <a:rPr lang="en-US" sz="2400" dirty="0" smtClean="0"/>
              <a:t> changes firmly in the corporate culture.</a:t>
            </a:r>
          </a:p>
          <a:p>
            <a:pPr marL="118872" indent="0">
              <a:lnSpc>
                <a:spcPct val="90000"/>
              </a:lnSpc>
              <a:buNone/>
            </a:pPr>
            <a:endParaRPr lang="en-US" sz="2400" dirty="0" smtClean="0"/>
          </a:p>
          <a:p>
            <a:pPr marL="118872" indent="0" algn="r">
              <a:lnSpc>
                <a:spcPct val="90000"/>
              </a:lnSpc>
              <a:buNone/>
            </a:pPr>
            <a:r>
              <a:rPr lang="en-US" sz="2400" dirty="0" smtClean="0"/>
              <a:t>John </a:t>
            </a:r>
            <a:r>
              <a:rPr lang="en-US" sz="2400" dirty="0" err="1"/>
              <a:t>Kotter</a:t>
            </a:r>
            <a:endParaRPr lang="en-US" sz="2400" b="1" dirty="0"/>
          </a:p>
          <a:p>
            <a:pPr marL="118872" indent="0">
              <a:lnSpc>
                <a:spcPct val="90000"/>
              </a:lnSpc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292767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Leading Cultural Change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9933FF"/>
                </a:solidFill>
              </a:rPr>
              <a:t>The 8 stage process of change:</a:t>
            </a:r>
            <a:endParaRPr lang="en-US" sz="2800" dirty="0" smtClean="0">
              <a:solidFill>
                <a:srgbClr val="9933FF"/>
              </a:solidFill>
            </a:endParaRPr>
          </a:p>
          <a:p>
            <a:r>
              <a:rPr lang="en-US" sz="2400" dirty="0" smtClean="0"/>
              <a:t>Establishing a sense of </a:t>
            </a:r>
            <a:r>
              <a:rPr lang="en-US" sz="2400" b="1" dirty="0" smtClean="0"/>
              <a:t>Urgency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Creating a </a:t>
            </a:r>
            <a:r>
              <a:rPr lang="en-US" sz="2400" b="1" dirty="0" smtClean="0"/>
              <a:t>guiding coalition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Developing a </a:t>
            </a:r>
            <a:r>
              <a:rPr lang="en-US" sz="2400" b="1" dirty="0" smtClean="0"/>
              <a:t>vision</a:t>
            </a:r>
            <a:r>
              <a:rPr lang="en-US" sz="2400" dirty="0" smtClean="0"/>
              <a:t> and </a:t>
            </a:r>
            <a:r>
              <a:rPr lang="en-US" sz="2400" b="1" dirty="0" smtClean="0"/>
              <a:t>strategy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Communicating</a:t>
            </a:r>
            <a:r>
              <a:rPr lang="en-US" sz="2400" dirty="0" smtClean="0"/>
              <a:t> the change vision.</a:t>
            </a:r>
          </a:p>
          <a:p>
            <a:r>
              <a:rPr lang="en-US" sz="2400" b="1" dirty="0" smtClean="0"/>
              <a:t>Empowering </a:t>
            </a:r>
            <a:r>
              <a:rPr lang="en-US" sz="2400" dirty="0" smtClean="0"/>
              <a:t>Broad-based </a:t>
            </a:r>
            <a:r>
              <a:rPr lang="en-US" sz="2400" b="1" dirty="0" smtClean="0"/>
              <a:t>Action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Generating </a:t>
            </a:r>
            <a:r>
              <a:rPr lang="en-US" sz="2400" b="1" dirty="0" smtClean="0"/>
              <a:t>Short-term wins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Consolidating </a:t>
            </a:r>
            <a:r>
              <a:rPr lang="en-US" sz="2400" b="1" dirty="0" smtClean="0"/>
              <a:t>Gains</a:t>
            </a:r>
            <a:r>
              <a:rPr lang="en-US" sz="2400" dirty="0" smtClean="0"/>
              <a:t> and producing </a:t>
            </a:r>
            <a:r>
              <a:rPr lang="en-US" sz="2400" b="1" dirty="0" smtClean="0"/>
              <a:t>more change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Anchoring new approaches </a:t>
            </a:r>
            <a:r>
              <a:rPr lang="en-US" sz="2400" dirty="0" smtClean="0"/>
              <a:t>in the culture.  </a:t>
            </a:r>
          </a:p>
          <a:p>
            <a:pPr marL="118872" indent="0">
              <a:buNone/>
            </a:pPr>
            <a:endParaRPr lang="en-US" sz="2400" dirty="0" smtClean="0"/>
          </a:p>
          <a:p>
            <a:pPr marL="118872" indent="0" algn="r">
              <a:buNone/>
            </a:pPr>
            <a:r>
              <a:rPr lang="en-US" sz="2400" dirty="0" smtClean="0"/>
              <a:t>John </a:t>
            </a:r>
            <a:r>
              <a:rPr lang="en-US" sz="2400" dirty="0" err="1"/>
              <a:t>Kotter</a:t>
            </a:r>
            <a:endParaRPr lang="en-US" sz="2400" dirty="0"/>
          </a:p>
          <a:p>
            <a:pPr marL="118872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45673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62" y="6092952"/>
            <a:ext cx="8686800" cy="841248"/>
          </a:xfrm>
        </p:spPr>
        <p:txBody>
          <a:bodyPr/>
          <a:lstStyle/>
          <a:p>
            <a:r>
              <a:rPr lang="en-US" dirty="0" smtClean="0"/>
              <a:t>Gil </a:t>
            </a:r>
            <a:r>
              <a:rPr lang="en-US" dirty="0" err="1" smtClean="0"/>
              <a:t>Rendle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189728"/>
              </p:ext>
            </p:extLst>
          </p:nvPr>
        </p:nvGraphicFramePr>
        <p:xfrm>
          <a:off x="76200" y="472440"/>
          <a:ext cx="8991600" cy="5532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066800"/>
                <a:gridCol w="1066800"/>
                <a:gridCol w="990600"/>
                <a:gridCol w="990600"/>
                <a:gridCol w="990600"/>
                <a:gridCol w="1066800"/>
                <a:gridCol w="990600"/>
                <a:gridCol w="1066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Stage 1 </a:t>
                      </a:r>
                    </a:p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Feeling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Unsettled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Stage 2  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Denying/ Resisting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Stage 3  </a:t>
                      </a:r>
                    </a:p>
                    <a:p>
                      <a:pPr algn="ctr"/>
                      <a:r>
                        <a:rPr lang="en-US" sz="1200" dirty="0" smtClean="0"/>
                        <a:t>Facing the Present Situation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Stage 4 </a:t>
                      </a:r>
                    </a:p>
                    <a:p>
                      <a:pPr algn="ctr"/>
                      <a:r>
                        <a:rPr lang="en-US" sz="1200" dirty="0" smtClean="0"/>
                        <a:t>Letting Go</a:t>
                      </a:r>
                      <a:r>
                        <a:rPr lang="en-US" sz="1200" baseline="0" dirty="0" smtClean="0"/>
                        <a:t> into the Unknown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Stage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5 </a:t>
                      </a:r>
                      <a:r>
                        <a:rPr lang="en-US" sz="1200" dirty="0" smtClean="0"/>
                        <a:t>Envisioning</a:t>
                      </a:r>
                      <a:r>
                        <a:rPr lang="en-US" sz="1200" baseline="0" dirty="0" smtClean="0"/>
                        <a:t> the Desired Future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Stage 6 </a:t>
                      </a:r>
                    </a:p>
                    <a:p>
                      <a:pPr algn="ctr"/>
                      <a:r>
                        <a:rPr lang="en-US" sz="1200" dirty="0" smtClean="0"/>
                        <a:t>Exploring</a:t>
                      </a:r>
                      <a:r>
                        <a:rPr lang="en-US" sz="1200" baseline="0" dirty="0" smtClean="0"/>
                        <a:t> New Options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Stage 7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200" dirty="0" smtClean="0"/>
                        <a:t>Committing to Action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Stage 8 </a:t>
                      </a:r>
                      <a:r>
                        <a:rPr lang="en-US" sz="1200" dirty="0" smtClean="0"/>
                        <a:t>Integrating the Change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Allow</a:t>
                      </a:r>
                      <a:r>
                        <a:rPr lang="en-US" sz="1100" baseline="0" dirty="0" smtClean="0"/>
                        <a:t> myself to feel unsettled; admit dissatisfaction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Recognize my resistance or denial for what it is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Face</a:t>
                      </a:r>
                      <a:r>
                        <a:rPr lang="en-US" sz="1100" baseline="0" dirty="0" smtClean="0"/>
                        <a:t> my situation realistically; see what it is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Grieve the issues associated with saying goodbye, including what I lost by</a:t>
                      </a:r>
                      <a:r>
                        <a:rPr lang="en-US" sz="1100" baseline="0" dirty="0" smtClean="0"/>
                        <a:t> hanging on too long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Visualize what</a:t>
                      </a:r>
                      <a:r>
                        <a:rPr lang="en-US" sz="1100" baseline="0" dirty="0" smtClean="0"/>
                        <a:t> I want or how I want to be in the future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Explorations</a:t>
                      </a:r>
                      <a:r>
                        <a:rPr lang="en-US" sz="1100" baseline="0" dirty="0" smtClean="0"/>
                        <a:t> of the new options I have envisioned for myself; experimenting with new behaviors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Commit to action; choose the</a:t>
                      </a:r>
                      <a:r>
                        <a:rPr lang="en-US" sz="1100" baseline="0" dirty="0" smtClean="0"/>
                        <a:t> options that seem most appropriate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Integrating the new quality/behavior into the rest of my life so I operate</a:t>
                      </a:r>
                      <a:r>
                        <a:rPr lang="en-US" sz="1100" baseline="0" dirty="0" smtClean="0"/>
                        <a:t> at a higher level of complexity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Skills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Ability to feel unpleasant feelings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Ability</a:t>
                      </a:r>
                      <a:r>
                        <a:rPr lang="en-US" sz="1100" baseline="0" dirty="0" smtClean="0"/>
                        <a:t> to overcome or manage my fears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Nonjudgmental, non-blaming attitude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Ability to feel sadness, ability to tolerate uncertainty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Ability to feel wants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Ability to take risks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Ability to make decisions and eliminate options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Ability to feel and act on more than one impulse at a time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Let 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My attachment to always feeling fine or in control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My denial</a:t>
                      </a:r>
                      <a:r>
                        <a:rPr lang="en-US" sz="1100" baseline="0" dirty="0" smtClean="0"/>
                        <a:t> or resistance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Old picture of who I am or how things should</a:t>
                      </a:r>
                      <a:r>
                        <a:rPr lang="en-US" sz="1100" baseline="0" dirty="0" smtClean="0"/>
                        <a:t> be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The need to know what I want and where I’m going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Safety</a:t>
                      </a:r>
                      <a:r>
                        <a:rPr lang="en-US" sz="1100" baseline="0" dirty="0" smtClean="0"/>
                        <a:t> of sticking with what is familiar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Having to be good at everything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Other alternatives; the need to keep all options</a:t>
                      </a:r>
                      <a:r>
                        <a:rPr lang="en-US" sz="1100" baseline="0" dirty="0" smtClean="0"/>
                        <a:t> open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The sense of loss associated with choosing this instead of</a:t>
                      </a:r>
                      <a:r>
                        <a:rPr lang="en-US" sz="1100" baseline="0" dirty="0" smtClean="0"/>
                        <a:t> that</a:t>
                      </a:r>
                      <a:endParaRPr 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Learn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</a:t>
                      </a:r>
                      <a:r>
                        <a:rPr lang="en-US" sz="1100" baseline="0" dirty="0" smtClean="0"/>
                        <a:t> can handle pain/</a:t>
                      </a:r>
                    </a:p>
                    <a:p>
                      <a:r>
                        <a:rPr lang="en-US" sz="1100" baseline="0" dirty="0" smtClean="0"/>
                        <a:t>discomfort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</a:t>
                      </a:r>
                      <a:r>
                        <a:rPr lang="en-US" sz="1100" baseline="0" dirty="0" smtClean="0"/>
                        <a:t> understand how my denial/resistance is an attempt to protect myself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 can move ahead into the unknown without triggering more denial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 can handle not knowing where I’m heading or how things will turn out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 trust that something</a:t>
                      </a:r>
                      <a:r>
                        <a:rPr lang="en-US" sz="1100" baseline="0" dirty="0" smtClean="0"/>
                        <a:t> new emerges out of the chaos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 am open to new ways of being and doing</a:t>
                      </a:r>
                      <a:r>
                        <a:rPr lang="en-US" sz="1100" baseline="0" dirty="0" smtClean="0"/>
                        <a:t> things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 can envision something new and make</a:t>
                      </a:r>
                      <a:r>
                        <a:rPr lang="en-US" sz="1100" baseline="0" dirty="0" smtClean="0"/>
                        <a:t> it a reality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</a:t>
                      </a:r>
                      <a:r>
                        <a:rPr lang="en-US" sz="1100" baseline="0" dirty="0" smtClean="0"/>
                        <a:t> can continue to learn and grow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747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accent1"/>
                </a:solidFill>
                <a:latin typeface="Candara" pitchFamily="34" charset="0"/>
              </a:rPr>
              <a:t>|innovation|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022475"/>
            <a:ext cx="4800600" cy="453072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rgbClr val="9933FF"/>
                </a:solidFill>
              </a:rPr>
              <a:t>Everett Rogers…</a:t>
            </a:r>
          </a:p>
          <a:p>
            <a:pPr marL="118872" indent="0" eaLnBrk="1" hangingPunct="1">
              <a:buNone/>
            </a:pPr>
            <a:r>
              <a:rPr lang="en-US" dirty="0" smtClean="0"/>
              <a:t>“Diffusion of innovation is ‘</a:t>
            </a:r>
            <a:r>
              <a:rPr lang="en-US" b="1" dirty="0" smtClean="0"/>
              <a:t>the process </a:t>
            </a:r>
            <a:r>
              <a:rPr lang="en-US" dirty="0" smtClean="0"/>
              <a:t>by which an </a:t>
            </a:r>
            <a:r>
              <a:rPr lang="en-US" b="1" dirty="0" smtClean="0"/>
              <a:t>innovation is communicated </a:t>
            </a:r>
            <a:r>
              <a:rPr lang="en-US" dirty="0" smtClean="0"/>
              <a:t>through certain channels over time </a:t>
            </a:r>
            <a:r>
              <a:rPr lang="en-US" b="1" dirty="0" smtClean="0"/>
              <a:t>among</a:t>
            </a:r>
            <a:r>
              <a:rPr lang="en-US" dirty="0" smtClean="0"/>
              <a:t> the members of </a:t>
            </a:r>
            <a:r>
              <a:rPr lang="en-US" b="1" dirty="0" smtClean="0"/>
              <a:t>a social system</a:t>
            </a:r>
            <a:r>
              <a:rPr lang="en-US" dirty="0" smtClean="0"/>
              <a:t>.”</a:t>
            </a:r>
            <a:endParaRPr lang="en-US" sz="1800" dirty="0" smtClean="0"/>
          </a:p>
          <a:p>
            <a:pPr eaLnBrk="1" hangingPunct="1">
              <a:buFont typeface="Wingdings" pitchFamily="2" charset="2"/>
              <a:buNone/>
            </a:pPr>
            <a:endParaRPr lang="en-US" sz="1800" dirty="0" smtClean="0">
              <a:solidFill>
                <a:srgbClr val="9933FF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000" dirty="0" smtClean="0">
                <a:solidFill>
                  <a:srgbClr val="9933FF"/>
                </a:solidFill>
              </a:rPr>
              <a:t>see website print out, Diffusion of Innovation, accessed 5.24.06 </a:t>
            </a:r>
            <a:r>
              <a:rPr lang="en-US" sz="1000" dirty="0" smtClean="0">
                <a:solidFill>
                  <a:srgbClr val="9933FF"/>
                </a:solidFill>
                <a:hlinkClick r:id="rId2"/>
              </a:rPr>
              <a:t>www.ciaadvertising.org/studies/student/99_fall/theory/millman/Diffusion.htm</a:t>
            </a:r>
            <a:endParaRPr lang="en-US" sz="1000" dirty="0" smtClean="0">
              <a:solidFill>
                <a:srgbClr val="9933FF"/>
              </a:solidFill>
            </a:endParaRP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590800"/>
            <a:ext cx="33775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616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657600"/>
            <a:ext cx="51816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5867400" cy="1139825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accent1"/>
                </a:solidFill>
                <a:latin typeface="Candara" pitchFamily="34" charset="0"/>
              </a:rPr>
              <a:t>|Innovation|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4953000" cy="4572000"/>
          </a:xfrm>
        </p:spPr>
        <p:txBody>
          <a:bodyPr>
            <a:normAutofit lnSpcReduction="10000"/>
          </a:bodyPr>
          <a:lstStyle/>
          <a:p>
            <a:pPr marL="118872" indent="0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9933FF"/>
                </a:solidFill>
              </a:rPr>
              <a:t>Innovation is used generally to mean “an item, thought, or process that is new.” </a:t>
            </a:r>
          </a:p>
          <a:p>
            <a:pPr marL="118872" indent="0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9933FF"/>
                </a:solidFill>
              </a:rPr>
              <a:t>Diffusion “is the process by which innovations spread from one locale or one social group to another.”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9933FF"/>
                </a:solidFill>
              </a:rPr>
              <a:t>Ibid.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		  			                      		</a:t>
            </a:r>
          </a:p>
        </p:txBody>
      </p:sp>
      <p:pic>
        <p:nvPicPr>
          <p:cNvPr id="21509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4041" y="609600"/>
            <a:ext cx="2630359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4819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missional</a:t>
            </a:r>
            <a:r>
              <a:rPr lang="en-US" dirty="0" smtClean="0"/>
              <a:t> leader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423766" y="1538140"/>
            <a:ext cx="6891434" cy="5015060"/>
          </a:xfrm>
          <a:custGeom>
            <a:avLst/>
            <a:gdLst>
              <a:gd name="connsiteX0" fmla="*/ 0 w 6891434"/>
              <a:gd name="connsiteY0" fmla="*/ 5015060 h 5015060"/>
              <a:gd name="connsiteX1" fmla="*/ 18853 w 6891434"/>
              <a:gd name="connsiteY1" fmla="*/ 4911365 h 5015060"/>
              <a:gd name="connsiteX2" fmla="*/ 28280 w 6891434"/>
              <a:gd name="connsiteY2" fmla="*/ 4798244 h 5015060"/>
              <a:gd name="connsiteX3" fmla="*/ 37707 w 6891434"/>
              <a:gd name="connsiteY3" fmla="*/ 4383464 h 5015060"/>
              <a:gd name="connsiteX4" fmla="*/ 47134 w 6891434"/>
              <a:gd name="connsiteY4" fmla="*/ 4345757 h 5015060"/>
              <a:gd name="connsiteX5" fmla="*/ 65987 w 6891434"/>
              <a:gd name="connsiteY5" fmla="*/ 4317477 h 5015060"/>
              <a:gd name="connsiteX6" fmla="*/ 103694 w 6891434"/>
              <a:gd name="connsiteY6" fmla="*/ 4242062 h 5015060"/>
              <a:gd name="connsiteX7" fmla="*/ 113121 w 6891434"/>
              <a:gd name="connsiteY7" fmla="*/ 4204355 h 5015060"/>
              <a:gd name="connsiteX8" fmla="*/ 207389 w 6891434"/>
              <a:gd name="connsiteY8" fmla="*/ 4119514 h 5015060"/>
              <a:gd name="connsiteX9" fmla="*/ 263950 w 6891434"/>
              <a:gd name="connsiteY9" fmla="*/ 4100660 h 5015060"/>
              <a:gd name="connsiteX10" fmla="*/ 292230 w 6891434"/>
              <a:gd name="connsiteY10" fmla="*/ 4091233 h 5015060"/>
              <a:gd name="connsiteX11" fmla="*/ 678729 w 6891434"/>
              <a:gd name="connsiteY11" fmla="*/ 4100660 h 5015060"/>
              <a:gd name="connsiteX12" fmla="*/ 725863 w 6891434"/>
              <a:gd name="connsiteY12" fmla="*/ 4119514 h 5015060"/>
              <a:gd name="connsiteX13" fmla="*/ 763571 w 6891434"/>
              <a:gd name="connsiteY13" fmla="*/ 4128941 h 5015060"/>
              <a:gd name="connsiteX14" fmla="*/ 791851 w 6891434"/>
              <a:gd name="connsiteY14" fmla="*/ 4138367 h 5015060"/>
              <a:gd name="connsiteX15" fmla="*/ 857839 w 6891434"/>
              <a:gd name="connsiteY15" fmla="*/ 4157221 h 5015060"/>
              <a:gd name="connsiteX16" fmla="*/ 923826 w 6891434"/>
              <a:gd name="connsiteY16" fmla="*/ 4204355 h 5015060"/>
              <a:gd name="connsiteX17" fmla="*/ 952107 w 6891434"/>
              <a:gd name="connsiteY17" fmla="*/ 4232635 h 5015060"/>
              <a:gd name="connsiteX18" fmla="*/ 989814 w 6891434"/>
              <a:gd name="connsiteY18" fmla="*/ 4279769 h 5015060"/>
              <a:gd name="connsiteX19" fmla="*/ 1121789 w 6891434"/>
              <a:gd name="connsiteY19" fmla="*/ 4355184 h 5015060"/>
              <a:gd name="connsiteX20" fmla="*/ 1168923 w 6891434"/>
              <a:gd name="connsiteY20" fmla="*/ 4374037 h 5015060"/>
              <a:gd name="connsiteX21" fmla="*/ 1310325 w 6891434"/>
              <a:gd name="connsiteY21" fmla="*/ 4449452 h 5015060"/>
              <a:gd name="connsiteX22" fmla="*/ 1348033 w 6891434"/>
              <a:gd name="connsiteY22" fmla="*/ 4477732 h 5015060"/>
              <a:gd name="connsiteX23" fmla="*/ 1432874 w 6891434"/>
              <a:gd name="connsiteY23" fmla="*/ 4506013 h 5015060"/>
              <a:gd name="connsiteX24" fmla="*/ 1498861 w 6891434"/>
              <a:gd name="connsiteY24" fmla="*/ 4524866 h 5015060"/>
              <a:gd name="connsiteX25" fmla="*/ 2073896 w 6891434"/>
              <a:gd name="connsiteY25" fmla="*/ 4487159 h 5015060"/>
              <a:gd name="connsiteX26" fmla="*/ 2102177 w 6891434"/>
              <a:gd name="connsiteY26" fmla="*/ 4468306 h 5015060"/>
              <a:gd name="connsiteX27" fmla="*/ 2139884 w 6891434"/>
              <a:gd name="connsiteY27" fmla="*/ 4440025 h 5015060"/>
              <a:gd name="connsiteX28" fmla="*/ 2168164 w 6891434"/>
              <a:gd name="connsiteY28" fmla="*/ 4402318 h 5015060"/>
              <a:gd name="connsiteX29" fmla="*/ 2196445 w 6891434"/>
              <a:gd name="connsiteY29" fmla="*/ 4374037 h 5015060"/>
              <a:gd name="connsiteX30" fmla="*/ 2205872 w 6891434"/>
              <a:gd name="connsiteY30" fmla="*/ 4345757 h 5015060"/>
              <a:gd name="connsiteX31" fmla="*/ 2243579 w 6891434"/>
              <a:gd name="connsiteY31" fmla="*/ 4270343 h 5015060"/>
              <a:gd name="connsiteX32" fmla="*/ 2234152 w 6891434"/>
              <a:gd name="connsiteY32" fmla="*/ 3940405 h 5015060"/>
              <a:gd name="connsiteX33" fmla="*/ 2196445 w 6891434"/>
              <a:gd name="connsiteY33" fmla="*/ 3902697 h 5015060"/>
              <a:gd name="connsiteX34" fmla="*/ 2168164 w 6891434"/>
              <a:gd name="connsiteY34" fmla="*/ 3864990 h 5015060"/>
              <a:gd name="connsiteX35" fmla="*/ 2092750 w 6891434"/>
              <a:gd name="connsiteY35" fmla="*/ 3827283 h 5015060"/>
              <a:gd name="connsiteX36" fmla="*/ 1998482 w 6891434"/>
              <a:gd name="connsiteY36" fmla="*/ 3789576 h 5015060"/>
              <a:gd name="connsiteX37" fmla="*/ 1970202 w 6891434"/>
              <a:gd name="connsiteY37" fmla="*/ 3770722 h 5015060"/>
              <a:gd name="connsiteX38" fmla="*/ 1932494 w 6891434"/>
              <a:gd name="connsiteY38" fmla="*/ 3751868 h 5015060"/>
              <a:gd name="connsiteX39" fmla="*/ 1885360 w 6891434"/>
              <a:gd name="connsiteY39" fmla="*/ 3695308 h 5015060"/>
              <a:gd name="connsiteX40" fmla="*/ 1847653 w 6891434"/>
              <a:gd name="connsiteY40" fmla="*/ 3657600 h 5015060"/>
              <a:gd name="connsiteX41" fmla="*/ 1828800 w 6891434"/>
              <a:gd name="connsiteY41" fmla="*/ 3619893 h 5015060"/>
              <a:gd name="connsiteX42" fmla="*/ 1800519 w 6891434"/>
              <a:gd name="connsiteY42" fmla="*/ 3610466 h 5015060"/>
              <a:gd name="connsiteX43" fmla="*/ 1772239 w 6891434"/>
              <a:gd name="connsiteY43" fmla="*/ 3591613 h 5015060"/>
              <a:gd name="connsiteX44" fmla="*/ 1706251 w 6891434"/>
              <a:gd name="connsiteY44" fmla="*/ 3516198 h 5015060"/>
              <a:gd name="connsiteX45" fmla="*/ 1659117 w 6891434"/>
              <a:gd name="connsiteY45" fmla="*/ 3450211 h 5015060"/>
              <a:gd name="connsiteX46" fmla="*/ 1621410 w 6891434"/>
              <a:gd name="connsiteY46" fmla="*/ 3374796 h 5015060"/>
              <a:gd name="connsiteX47" fmla="*/ 1611983 w 6891434"/>
              <a:gd name="connsiteY47" fmla="*/ 3337089 h 5015060"/>
              <a:gd name="connsiteX48" fmla="*/ 1574276 w 6891434"/>
              <a:gd name="connsiteY48" fmla="*/ 3223967 h 5015060"/>
              <a:gd name="connsiteX49" fmla="*/ 1564849 w 6891434"/>
              <a:gd name="connsiteY49" fmla="*/ 3195687 h 5015060"/>
              <a:gd name="connsiteX50" fmla="*/ 1555422 w 6891434"/>
              <a:gd name="connsiteY50" fmla="*/ 3157980 h 5015060"/>
              <a:gd name="connsiteX51" fmla="*/ 1536569 w 6891434"/>
              <a:gd name="connsiteY51" fmla="*/ 3044858 h 5015060"/>
              <a:gd name="connsiteX52" fmla="*/ 1545995 w 6891434"/>
              <a:gd name="connsiteY52" fmla="*/ 2818615 h 5015060"/>
              <a:gd name="connsiteX53" fmla="*/ 1574276 w 6891434"/>
              <a:gd name="connsiteY53" fmla="*/ 2752627 h 5015060"/>
              <a:gd name="connsiteX54" fmla="*/ 1583703 w 6891434"/>
              <a:gd name="connsiteY54" fmla="*/ 2724347 h 5015060"/>
              <a:gd name="connsiteX55" fmla="*/ 1602556 w 6891434"/>
              <a:gd name="connsiteY55" fmla="*/ 2696066 h 5015060"/>
              <a:gd name="connsiteX56" fmla="*/ 1611983 w 6891434"/>
              <a:gd name="connsiteY56" fmla="*/ 2667786 h 5015060"/>
              <a:gd name="connsiteX57" fmla="*/ 1659117 w 6891434"/>
              <a:gd name="connsiteY57" fmla="*/ 2658359 h 5015060"/>
              <a:gd name="connsiteX58" fmla="*/ 1725105 w 6891434"/>
              <a:gd name="connsiteY58" fmla="*/ 2611225 h 5015060"/>
              <a:gd name="connsiteX59" fmla="*/ 1800519 w 6891434"/>
              <a:gd name="connsiteY59" fmla="*/ 2573518 h 5015060"/>
              <a:gd name="connsiteX60" fmla="*/ 1838226 w 6891434"/>
              <a:gd name="connsiteY60" fmla="*/ 2554664 h 5015060"/>
              <a:gd name="connsiteX61" fmla="*/ 1875934 w 6891434"/>
              <a:gd name="connsiteY61" fmla="*/ 2545237 h 5015060"/>
              <a:gd name="connsiteX62" fmla="*/ 2196445 w 6891434"/>
              <a:gd name="connsiteY62" fmla="*/ 2554664 h 5015060"/>
              <a:gd name="connsiteX63" fmla="*/ 2253006 w 6891434"/>
              <a:gd name="connsiteY63" fmla="*/ 2564091 h 5015060"/>
              <a:gd name="connsiteX64" fmla="*/ 2290713 w 6891434"/>
              <a:gd name="connsiteY64" fmla="*/ 2592372 h 5015060"/>
              <a:gd name="connsiteX65" fmla="*/ 2384981 w 6891434"/>
              <a:gd name="connsiteY65" fmla="*/ 2620652 h 5015060"/>
              <a:gd name="connsiteX66" fmla="*/ 2488676 w 6891434"/>
              <a:gd name="connsiteY66" fmla="*/ 2677213 h 5015060"/>
              <a:gd name="connsiteX67" fmla="*/ 2545237 w 6891434"/>
              <a:gd name="connsiteY67" fmla="*/ 2714920 h 5015060"/>
              <a:gd name="connsiteX68" fmla="*/ 2573517 w 6891434"/>
              <a:gd name="connsiteY68" fmla="*/ 2743200 h 5015060"/>
              <a:gd name="connsiteX69" fmla="*/ 2592371 w 6891434"/>
              <a:gd name="connsiteY69" fmla="*/ 2771481 h 5015060"/>
              <a:gd name="connsiteX70" fmla="*/ 2620651 w 6891434"/>
              <a:gd name="connsiteY70" fmla="*/ 2790334 h 5015060"/>
              <a:gd name="connsiteX71" fmla="*/ 2648932 w 6891434"/>
              <a:gd name="connsiteY71" fmla="*/ 2818615 h 5015060"/>
              <a:gd name="connsiteX72" fmla="*/ 2743200 w 6891434"/>
              <a:gd name="connsiteY72" fmla="*/ 2912883 h 5015060"/>
              <a:gd name="connsiteX73" fmla="*/ 2837468 w 6891434"/>
              <a:gd name="connsiteY73" fmla="*/ 3016578 h 5015060"/>
              <a:gd name="connsiteX74" fmla="*/ 2846894 w 6891434"/>
              <a:gd name="connsiteY74" fmla="*/ 3044858 h 5015060"/>
              <a:gd name="connsiteX75" fmla="*/ 2922309 w 6891434"/>
              <a:gd name="connsiteY75" fmla="*/ 3129699 h 5015060"/>
              <a:gd name="connsiteX76" fmla="*/ 2950589 w 6891434"/>
              <a:gd name="connsiteY76" fmla="*/ 3139126 h 5015060"/>
              <a:gd name="connsiteX77" fmla="*/ 2988296 w 6891434"/>
              <a:gd name="connsiteY77" fmla="*/ 3157980 h 5015060"/>
              <a:gd name="connsiteX78" fmla="*/ 3044857 w 6891434"/>
              <a:gd name="connsiteY78" fmla="*/ 3176833 h 5015060"/>
              <a:gd name="connsiteX79" fmla="*/ 3082564 w 6891434"/>
              <a:gd name="connsiteY79" fmla="*/ 3205114 h 5015060"/>
              <a:gd name="connsiteX80" fmla="*/ 3139125 w 6891434"/>
              <a:gd name="connsiteY80" fmla="*/ 3261675 h 5015060"/>
              <a:gd name="connsiteX81" fmla="*/ 3186259 w 6891434"/>
              <a:gd name="connsiteY81" fmla="*/ 3289955 h 5015060"/>
              <a:gd name="connsiteX82" fmla="*/ 3252247 w 6891434"/>
              <a:gd name="connsiteY82" fmla="*/ 3327662 h 5015060"/>
              <a:gd name="connsiteX83" fmla="*/ 3421929 w 6891434"/>
              <a:gd name="connsiteY83" fmla="*/ 3337089 h 5015060"/>
              <a:gd name="connsiteX84" fmla="*/ 3487917 w 6891434"/>
              <a:gd name="connsiteY84" fmla="*/ 3346516 h 5015060"/>
              <a:gd name="connsiteX85" fmla="*/ 3770721 w 6891434"/>
              <a:gd name="connsiteY85" fmla="*/ 3431357 h 5015060"/>
              <a:gd name="connsiteX86" fmla="*/ 3817855 w 6891434"/>
              <a:gd name="connsiteY86" fmla="*/ 3440784 h 5015060"/>
              <a:gd name="connsiteX87" fmla="*/ 3959257 w 6891434"/>
              <a:gd name="connsiteY87" fmla="*/ 3478491 h 5015060"/>
              <a:gd name="connsiteX88" fmla="*/ 4015818 w 6891434"/>
              <a:gd name="connsiteY88" fmla="*/ 3497345 h 5015060"/>
              <a:gd name="connsiteX89" fmla="*/ 4213781 w 6891434"/>
              <a:gd name="connsiteY89" fmla="*/ 3516198 h 5015060"/>
              <a:gd name="connsiteX90" fmla="*/ 4647414 w 6891434"/>
              <a:gd name="connsiteY90" fmla="*/ 3497345 h 5015060"/>
              <a:gd name="connsiteX91" fmla="*/ 4751109 w 6891434"/>
              <a:gd name="connsiteY91" fmla="*/ 3478491 h 5015060"/>
              <a:gd name="connsiteX92" fmla="*/ 4807670 w 6891434"/>
              <a:gd name="connsiteY92" fmla="*/ 3450211 h 5015060"/>
              <a:gd name="connsiteX93" fmla="*/ 4873657 w 6891434"/>
              <a:gd name="connsiteY93" fmla="*/ 3403077 h 5015060"/>
              <a:gd name="connsiteX94" fmla="*/ 4920791 w 6891434"/>
              <a:gd name="connsiteY94" fmla="*/ 3374796 h 5015060"/>
              <a:gd name="connsiteX95" fmla="*/ 5005633 w 6891434"/>
              <a:gd name="connsiteY95" fmla="*/ 3280528 h 5015060"/>
              <a:gd name="connsiteX96" fmla="*/ 5033913 w 6891434"/>
              <a:gd name="connsiteY96" fmla="*/ 3252248 h 5015060"/>
              <a:gd name="connsiteX97" fmla="*/ 5052767 w 6891434"/>
              <a:gd name="connsiteY97" fmla="*/ 3214541 h 5015060"/>
              <a:gd name="connsiteX98" fmla="*/ 5081047 w 6891434"/>
              <a:gd name="connsiteY98" fmla="*/ 3176833 h 5015060"/>
              <a:gd name="connsiteX99" fmla="*/ 5118754 w 6891434"/>
              <a:gd name="connsiteY99" fmla="*/ 3054285 h 5015060"/>
              <a:gd name="connsiteX100" fmla="*/ 5128181 w 6891434"/>
              <a:gd name="connsiteY100" fmla="*/ 3026005 h 5015060"/>
              <a:gd name="connsiteX101" fmla="*/ 5081047 w 6891434"/>
              <a:gd name="connsiteY101" fmla="*/ 2677213 h 5015060"/>
              <a:gd name="connsiteX102" fmla="*/ 5062193 w 6891434"/>
              <a:gd name="connsiteY102" fmla="*/ 2639506 h 5015060"/>
              <a:gd name="connsiteX103" fmla="*/ 4967925 w 6891434"/>
              <a:gd name="connsiteY103" fmla="*/ 2554664 h 5015060"/>
              <a:gd name="connsiteX104" fmla="*/ 4939645 w 6891434"/>
              <a:gd name="connsiteY104" fmla="*/ 2535811 h 5015060"/>
              <a:gd name="connsiteX105" fmla="*/ 4911364 w 6891434"/>
              <a:gd name="connsiteY105" fmla="*/ 2507530 h 5015060"/>
              <a:gd name="connsiteX106" fmla="*/ 4873657 w 6891434"/>
              <a:gd name="connsiteY106" fmla="*/ 2479250 h 5015060"/>
              <a:gd name="connsiteX107" fmla="*/ 4835950 w 6891434"/>
              <a:gd name="connsiteY107" fmla="*/ 2432116 h 5015060"/>
              <a:gd name="connsiteX108" fmla="*/ 4751109 w 6891434"/>
              <a:gd name="connsiteY108" fmla="*/ 2347275 h 5015060"/>
              <a:gd name="connsiteX109" fmla="*/ 4685121 w 6891434"/>
              <a:gd name="connsiteY109" fmla="*/ 2271860 h 5015060"/>
              <a:gd name="connsiteX110" fmla="*/ 4609707 w 6891434"/>
              <a:gd name="connsiteY110" fmla="*/ 2234153 h 5015060"/>
              <a:gd name="connsiteX111" fmla="*/ 4515439 w 6891434"/>
              <a:gd name="connsiteY111" fmla="*/ 2196446 h 5015060"/>
              <a:gd name="connsiteX112" fmla="*/ 4421171 w 6891434"/>
              <a:gd name="connsiteY112" fmla="*/ 2139885 h 5015060"/>
              <a:gd name="connsiteX113" fmla="*/ 4364610 w 6891434"/>
              <a:gd name="connsiteY113" fmla="*/ 2121031 h 5015060"/>
              <a:gd name="connsiteX114" fmla="*/ 4260915 w 6891434"/>
              <a:gd name="connsiteY114" fmla="*/ 2055044 h 5015060"/>
              <a:gd name="connsiteX115" fmla="*/ 4176074 w 6891434"/>
              <a:gd name="connsiteY115" fmla="*/ 1989056 h 5015060"/>
              <a:gd name="connsiteX116" fmla="*/ 4138367 w 6891434"/>
              <a:gd name="connsiteY116" fmla="*/ 1970202 h 5015060"/>
              <a:gd name="connsiteX117" fmla="*/ 4081806 w 6891434"/>
              <a:gd name="connsiteY117" fmla="*/ 1932495 h 5015060"/>
              <a:gd name="connsiteX118" fmla="*/ 4025245 w 6891434"/>
              <a:gd name="connsiteY118" fmla="*/ 1923068 h 5015060"/>
              <a:gd name="connsiteX119" fmla="*/ 3959257 w 6891434"/>
              <a:gd name="connsiteY119" fmla="*/ 1904215 h 5015060"/>
              <a:gd name="connsiteX120" fmla="*/ 3855562 w 6891434"/>
              <a:gd name="connsiteY120" fmla="*/ 1885361 h 5015060"/>
              <a:gd name="connsiteX121" fmla="*/ 3799002 w 6891434"/>
              <a:gd name="connsiteY121" fmla="*/ 1866508 h 5015060"/>
              <a:gd name="connsiteX122" fmla="*/ 3667026 w 6891434"/>
              <a:gd name="connsiteY122" fmla="*/ 1857081 h 5015060"/>
              <a:gd name="connsiteX123" fmla="*/ 3553905 w 6891434"/>
              <a:gd name="connsiteY123" fmla="*/ 1743959 h 5015060"/>
              <a:gd name="connsiteX124" fmla="*/ 3525624 w 6891434"/>
              <a:gd name="connsiteY124" fmla="*/ 1706252 h 5015060"/>
              <a:gd name="connsiteX125" fmla="*/ 3459637 w 6891434"/>
              <a:gd name="connsiteY125" fmla="*/ 1640264 h 5015060"/>
              <a:gd name="connsiteX126" fmla="*/ 3431356 w 6891434"/>
              <a:gd name="connsiteY126" fmla="*/ 1611984 h 5015060"/>
              <a:gd name="connsiteX127" fmla="*/ 3337088 w 6891434"/>
              <a:gd name="connsiteY127" fmla="*/ 1508289 h 5015060"/>
              <a:gd name="connsiteX128" fmla="*/ 3308808 w 6891434"/>
              <a:gd name="connsiteY128" fmla="*/ 1480009 h 5015060"/>
              <a:gd name="connsiteX129" fmla="*/ 3271101 w 6891434"/>
              <a:gd name="connsiteY129" fmla="*/ 1395167 h 5015060"/>
              <a:gd name="connsiteX130" fmla="*/ 3252247 w 6891434"/>
              <a:gd name="connsiteY130" fmla="*/ 1357460 h 5015060"/>
              <a:gd name="connsiteX131" fmla="*/ 3223967 w 6891434"/>
              <a:gd name="connsiteY131" fmla="*/ 1329180 h 5015060"/>
              <a:gd name="connsiteX132" fmla="*/ 3195686 w 6891434"/>
              <a:gd name="connsiteY132" fmla="*/ 1272619 h 5015060"/>
              <a:gd name="connsiteX133" fmla="*/ 3186259 w 6891434"/>
              <a:gd name="connsiteY133" fmla="*/ 1244339 h 5015060"/>
              <a:gd name="connsiteX134" fmla="*/ 3148552 w 6891434"/>
              <a:gd name="connsiteY134" fmla="*/ 1159497 h 5015060"/>
              <a:gd name="connsiteX135" fmla="*/ 3139125 w 6891434"/>
              <a:gd name="connsiteY135" fmla="*/ 1102936 h 5015060"/>
              <a:gd name="connsiteX136" fmla="*/ 3129699 w 6891434"/>
              <a:gd name="connsiteY136" fmla="*/ 1065229 h 5015060"/>
              <a:gd name="connsiteX137" fmla="*/ 3120272 w 6891434"/>
              <a:gd name="connsiteY137" fmla="*/ 1018095 h 5015060"/>
              <a:gd name="connsiteX138" fmla="*/ 3148552 w 6891434"/>
              <a:gd name="connsiteY138" fmla="*/ 923827 h 5015060"/>
              <a:gd name="connsiteX139" fmla="*/ 3176833 w 6891434"/>
              <a:gd name="connsiteY139" fmla="*/ 876693 h 5015060"/>
              <a:gd name="connsiteX140" fmla="*/ 3214540 w 6891434"/>
              <a:gd name="connsiteY140" fmla="*/ 810706 h 5015060"/>
              <a:gd name="connsiteX141" fmla="*/ 3242820 w 6891434"/>
              <a:gd name="connsiteY141" fmla="*/ 782425 h 5015060"/>
              <a:gd name="connsiteX142" fmla="*/ 3271101 w 6891434"/>
              <a:gd name="connsiteY142" fmla="*/ 744718 h 5015060"/>
              <a:gd name="connsiteX143" fmla="*/ 3393649 w 6891434"/>
              <a:gd name="connsiteY143" fmla="*/ 659877 h 5015060"/>
              <a:gd name="connsiteX144" fmla="*/ 3487917 w 6891434"/>
              <a:gd name="connsiteY144" fmla="*/ 575035 h 5015060"/>
              <a:gd name="connsiteX145" fmla="*/ 3525624 w 6891434"/>
              <a:gd name="connsiteY145" fmla="*/ 546755 h 5015060"/>
              <a:gd name="connsiteX146" fmla="*/ 3553905 w 6891434"/>
              <a:gd name="connsiteY146" fmla="*/ 499621 h 5015060"/>
              <a:gd name="connsiteX147" fmla="*/ 3742441 w 6891434"/>
              <a:gd name="connsiteY147" fmla="*/ 377073 h 5015060"/>
              <a:gd name="connsiteX148" fmla="*/ 3789575 w 6891434"/>
              <a:gd name="connsiteY148" fmla="*/ 358219 h 5015060"/>
              <a:gd name="connsiteX149" fmla="*/ 3912123 w 6891434"/>
              <a:gd name="connsiteY149" fmla="*/ 320512 h 5015060"/>
              <a:gd name="connsiteX150" fmla="*/ 3959257 w 6891434"/>
              <a:gd name="connsiteY150" fmla="*/ 301658 h 5015060"/>
              <a:gd name="connsiteX151" fmla="*/ 4015818 w 6891434"/>
              <a:gd name="connsiteY151" fmla="*/ 292231 h 5015060"/>
              <a:gd name="connsiteX152" fmla="*/ 4072379 w 6891434"/>
              <a:gd name="connsiteY152" fmla="*/ 263951 h 5015060"/>
              <a:gd name="connsiteX153" fmla="*/ 4213781 w 6891434"/>
              <a:gd name="connsiteY153" fmla="*/ 226244 h 5015060"/>
              <a:gd name="connsiteX154" fmla="*/ 4402317 w 6891434"/>
              <a:gd name="connsiteY154" fmla="*/ 188536 h 5015060"/>
              <a:gd name="connsiteX155" fmla="*/ 4496585 w 6891434"/>
              <a:gd name="connsiteY155" fmla="*/ 179110 h 5015060"/>
              <a:gd name="connsiteX156" fmla="*/ 4845377 w 6891434"/>
              <a:gd name="connsiteY156" fmla="*/ 216817 h 5015060"/>
              <a:gd name="connsiteX157" fmla="*/ 5015059 w 6891434"/>
              <a:gd name="connsiteY157" fmla="*/ 263951 h 5015060"/>
              <a:gd name="connsiteX158" fmla="*/ 5184742 w 6891434"/>
              <a:gd name="connsiteY158" fmla="*/ 292231 h 5015060"/>
              <a:gd name="connsiteX159" fmla="*/ 5250729 w 6891434"/>
              <a:gd name="connsiteY159" fmla="*/ 311085 h 5015060"/>
              <a:gd name="connsiteX160" fmla="*/ 5316717 w 6891434"/>
              <a:gd name="connsiteY160" fmla="*/ 320512 h 5015060"/>
              <a:gd name="connsiteX161" fmla="*/ 6523348 w 6891434"/>
              <a:gd name="connsiteY161" fmla="*/ 311085 h 5015060"/>
              <a:gd name="connsiteX162" fmla="*/ 6589336 w 6891434"/>
              <a:gd name="connsiteY162" fmla="*/ 263951 h 5015060"/>
              <a:gd name="connsiteX163" fmla="*/ 6617616 w 6891434"/>
              <a:gd name="connsiteY163" fmla="*/ 254524 h 5015060"/>
              <a:gd name="connsiteX164" fmla="*/ 6645896 w 6891434"/>
              <a:gd name="connsiteY164" fmla="*/ 235670 h 5015060"/>
              <a:gd name="connsiteX165" fmla="*/ 6683604 w 6891434"/>
              <a:gd name="connsiteY165" fmla="*/ 226244 h 5015060"/>
              <a:gd name="connsiteX166" fmla="*/ 6740164 w 6891434"/>
              <a:gd name="connsiteY166" fmla="*/ 207390 h 5015060"/>
              <a:gd name="connsiteX167" fmla="*/ 6815579 w 6891434"/>
              <a:gd name="connsiteY167" fmla="*/ 160256 h 5015060"/>
              <a:gd name="connsiteX168" fmla="*/ 6843859 w 6891434"/>
              <a:gd name="connsiteY168" fmla="*/ 131976 h 5015060"/>
              <a:gd name="connsiteX169" fmla="*/ 6853286 w 6891434"/>
              <a:gd name="connsiteY169" fmla="*/ 94268 h 5015060"/>
              <a:gd name="connsiteX170" fmla="*/ 6872140 w 6891434"/>
              <a:gd name="connsiteY170" fmla="*/ 56561 h 5015060"/>
              <a:gd name="connsiteX171" fmla="*/ 6890993 w 6891434"/>
              <a:gd name="connsiteY171" fmla="*/ 9427 h 5015060"/>
              <a:gd name="connsiteX172" fmla="*/ 6890993 w 6891434"/>
              <a:gd name="connsiteY172" fmla="*/ 0 h 501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6891434" h="5015060">
                <a:moveTo>
                  <a:pt x="0" y="5015060"/>
                </a:moveTo>
                <a:cubicBezTo>
                  <a:pt x="5590" y="4987105"/>
                  <a:pt x="15839" y="4938492"/>
                  <a:pt x="18853" y="4911365"/>
                </a:cubicBezTo>
                <a:cubicBezTo>
                  <a:pt x="23032" y="4873759"/>
                  <a:pt x="25138" y="4835951"/>
                  <a:pt x="28280" y="4798244"/>
                </a:cubicBezTo>
                <a:cubicBezTo>
                  <a:pt x="31422" y="4659984"/>
                  <a:pt x="31950" y="4521640"/>
                  <a:pt x="37707" y="4383464"/>
                </a:cubicBezTo>
                <a:cubicBezTo>
                  <a:pt x="38246" y="4370519"/>
                  <a:pt x="42030" y="4357665"/>
                  <a:pt x="47134" y="4345757"/>
                </a:cubicBezTo>
                <a:cubicBezTo>
                  <a:pt x="51597" y="4335344"/>
                  <a:pt x="60920" y="4327610"/>
                  <a:pt x="65987" y="4317477"/>
                </a:cubicBezTo>
                <a:cubicBezTo>
                  <a:pt x="112112" y="4225227"/>
                  <a:pt x="60013" y="4307586"/>
                  <a:pt x="103694" y="4242062"/>
                </a:cubicBezTo>
                <a:cubicBezTo>
                  <a:pt x="106836" y="4229493"/>
                  <a:pt x="105691" y="4214969"/>
                  <a:pt x="113121" y="4204355"/>
                </a:cubicBezTo>
                <a:cubicBezTo>
                  <a:pt x="122585" y="4190835"/>
                  <a:pt x="182649" y="4131884"/>
                  <a:pt x="207389" y="4119514"/>
                </a:cubicBezTo>
                <a:cubicBezTo>
                  <a:pt x="225164" y="4110626"/>
                  <a:pt x="245096" y="4106945"/>
                  <a:pt x="263950" y="4100660"/>
                </a:cubicBezTo>
                <a:lnTo>
                  <a:pt x="292230" y="4091233"/>
                </a:lnTo>
                <a:cubicBezTo>
                  <a:pt x="421063" y="4094375"/>
                  <a:pt x="550131" y="4092273"/>
                  <a:pt x="678729" y="4100660"/>
                </a:cubicBezTo>
                <a:cubicBezTo>
                  <a:pt x="695615" y="4101761"/>
                  <a:pt x="709810" y="4114163"/>
                  <a:pt x="725863" y="4119514"/>
                </a:cubicBezTo>
                <a:cubicBezTo>
                  <a:pt x="738154" y="4123611"/>
                  <a:pt x="751113" y="4125382"/>
                  <a:pt x="763571" y="4128941"/>
                </a:cubicBezTo>
                <a:cubicBezTo>
                  <a:pt x="773125" y="4131671"/>
                  <a:pt x="782334" y="4135512"/>
                  <a:pt x="791851" y="4138367"/>
                </a:cubicBezTo>
                <a:cubicBezTo>
                  <a:pt x="813762" y="4144940"/>
                  <a:pt x="835843" y="4150936"/>
                  <a:pt x="857839" y="4157221"/>
                </a:cubicBezTo>
                <a:cubicBezTo>
                  <a:pt x="880218" y="4172141"/>
                  <a:pt x="903367" y="4186819"/>
                  <a:pt x="923826" y="4204355"/>
                </a:cubicBezTo>
                <a:cubicBezTo>
                  <a:pt x="933948" y="4213031"/>
                  <a:pt x="943328" y="4222602"/>
                  <a:pt x="952107" y="4232635"/>
                </a:cubicBezTo>
                <a:cubicBezTo>
                  <a:pt x="965356" y="4247777"/>
                  <a:pt x="974859" y="4266309"/>
                  <a:pt x="989814" y="4279769"/>
                </a:cubicBezTo>
                <a:cubicBezTo>
                  <a:pt x="1017024" y="4304258"/>
                  <a:pt x="1091517" y="4343076"/>
                  <a:pt x="1121789" y="4355184"/>
                </a:cubicBezTo>
                <a:cubicBezTo>
                  <a:pt x="1137500" y="4361468"/>
                  <a:pt x="1153788" y="4366469"/>
                  <a:pt x="1168923" y="4374037"/>
                </a:cubicBezTo>
                <a:cubicBezTo>
                  <a:pt x="1216702" y="4397927"/>
                  <a:pt x="1267590" y="4417402"/>
                  <a:pt x="1310325" y="4449452"/>
                </a:cubicBezTo>
                <a:cubicBezTo>
                  <a:pt x="1322894" y="4458879"/>
                  <a:pt x="1333768" y="4471148"/>
                  <a:pt x="1348033" y="4477732"/>
                </a:cubicBezTo>
                <a:cubicBezTo>
                  <a:pt x="1375099" y="4490224"/>
                  <a:pt x="1404594" y="4496586"/>
                  <a:pt x="1432874" y="4506013"/>
                </a:cubicBezTo>
                <a:cubicBezTo>
                  <a:pt x="1473446" y="4519537"/>
                  <a:pt x="1451512" y="4513030"/>
                  <a:pt x="1498861" y="4524866"/>
                </a:cubicBezTo>
                <a:cubicBezTo>
                  <a:pt x="1714017" y="4517317"/>
                  <a:pt x="1902254" y="4585239"/>
                  <a:pt x="2073896" y="4487159"/>
                </a:cubicBezTo>
                <a:cubicBezTo>
                  <a:pt x="2083733" y="4481538"/>
                  <a:pt x="2092958" y="4474891"/>
                  <a:pt x="2102177" y="4468306"/>
                </a:cubicBezTo>
                <a:cubicBezTo>
                  <a:pt x="2114962" y="4459174"/>
                  <a:pt x="2128774" y="4451135"/>
                  <a:pt x="2139884" y="4440025"/>
                </a:cubicBezTo>
                <a:cubicBezTo>
                  <a:pt x="2150993" y="4428915"/>
                  <a:pt x="2157939" y="4414247"/>
                  <a:pt x="2168164" y="4402318"/>
                </a:cubicBezTo>
                <a:cubicBezTo>
                  <a:pt x="2176840" y="4392196"/>
                  <a:pt x="2187018" y="4383464"/>
                  <a:pt x="2196445" y="4374037"/>
                </a:cubicBezTo>
                <a:cubicBezTo>
                  <a:pt x="2199587" y="4364610"/>
                  <a:pt x="2201760" y="4354803"/>
                  <a:pt x="2205872" y="4345757"/>
                </a:cubicBezTo>
                <a:cubicBezTo>
                  <a:pt x="2217502" y="4320171"/>
                  <a:pt x="2243579" y="4270343"/>
                  <a:pt x="2243579" y="4270343"/>
                </a:cubicBezTo>
                <a:cubicBezTo>
                  <a:pt x="2274112" y="4148212"/>
                  <a:pt x="2273194" y="4168149"/>
                  <a:pt x="2234152" y="3940405"/>
                </a:cubicBezTo>
                <a:cubicBezTo>
                  <a:pt x="2231149" y="3922885"/>
                  <a:pt x="2208150" y="3916074"/>
                  <a:pt x="2196445" y="3902697"/>
                </a:cubicBezTo>
                <a:cubicBezTo>
                  <a:pt x="2186099" y="3890873"/>
                  <a:pt x="2179988" y="3875336"/>
                  <a:pt x="2168164" y="3864990"/>
                </a:cubicBezTo>
                <a:cubicBezTo>
                  <a:pt x="2134917" y="3835899"/>
                  <a:pt x="2126260" y="3840172"/>
                  <a:pt x="2092750" y="3827283"/>
                </a:cubicBezTo>
                <a:cubicBezTo>
                  <a:pt x="2061163" y="3815134"/>
                  <a:pt x="2029210" y="3803758"/>
                  <a:pt x="1998482" y="3789576"/>
                </a:cubicBezTo>
                <a:cubicBezTo>
                  <a:pt x="1988195" y="3784828"/>
                  <a:pt x="1980039" y="3776343"/>
                  <a:pt x="1970202" y="3770722"/>
                </a:cubicBezTo>
                <a:cubicBezTo>
                  <a:pt x="1958001" y="3763750"/>
                  <a:pt x="1943929" y="3760036"/>
                  <a:pt x="1932494" y="3751868"/>
                </a:cubicBezTo>
                <a:cubicBezTo>
                  <a:pt x="1896369" y="3726065"/>
                  <a:pt x="1911468" y="3725767"/>
                  <a:pt x="1885360" y="3695308"/>
                </a:cubicBezTo>
                <a:cubicBezTo>
                  <a:pt x="1873792" y="3681812"/>
                  <a:pt x="1860222" y="3670169"/>
                  <a:pt x="1847653" y="3657600"/>
                </a:cubicBezTo>
                <a:cubicBezTo>
                  <a:pt x="1841369" y="3645031"/>
                  <a:pt x="1838737" y="3629830"/>
                  <a:pt x="1828800" y="3619893"/>
                </a:cubicBezTo>
                <a:cubicBezTo>
                  <a:pt x="1821774" y="3612867"/>
                  <a:pt x="1809407" y="3614910"/>
                  <a:pt x="1800519" y="3610466"/>
                </a:cubicBezTo>
                <a:cubicBezTo>
                  <a:pt x="1790386" y="3605399"/>
                  <a:pt x="1780765" y="3599073"/>
                  <a:pt x="1772239" y="3591613"/>
                </a:cubicBezTo>
                <a:cubicBezTo>
                  <a:pt x="1718578" y="3544660"/>
                  <a:pt x="1736673" y="3558789"/>
                  <a:pt x="1706251" y="3516198"/>
                </a:cubicBezTo>
                <a:cubicBezTo>
                  <a:pt x="1647775" y="3434331"/>
                  <a:pt x="1703559" y="3516872"/>
                  <a:pt x="1659117" y="3450211"/>
                </a:cubicBezTo>
                <a:cubicBezTo>
                  <a:pt x="1629811" y="3362292"/>
                  <a:pt x="1680774" y="3508365"/>
                  <a:pt x="1621410" y="3374796"/>
                </a:cubicBezTo>
                <a:cubicBezTo>
                  <a:pt x="1616148" y="3362957"/>
                  <a:pt x="1615847" y="3349455"/>
                  <a:pt x="1611983" y="3337089"/>
                </a:cubicBezTo>
                <a:cubicBezTo>
                  <a:pt x="1600127" y="3299151"/>
                  <a:pt x="1586845" y="3261674"/>
                  <a:pt x="1574276" y="3223967"/>
                </a:cubicBezTo>
                <a:cubicBezTo>
                  <a:pt x="1571134" y="3214540"/>
                  <a:pt x="1567259" y="3205327"/>
                  <a:pt x="1564849" y="3195687"/>
                </a:cubicBezTo>
                <a:cubicBezTo>
                  <a:pt x="1561707" y="3183118"/>
                  <a:pt x="1557810" y="3170714"/>
                  <a:pt x="1555422" y="3157980"/>
                </a:cubicBezTo>
                <a:cubicBezTo>
                  <a:pt x="1548377" y="3120407"/>
                  <a:pt x="1536569" y="3044858"/>
                  <a:pt x="1536569" y="3044858"/>
                </a:cubicBezTo>
                <a:cubicBezTo>
                  <a:pt x="1539711" y="2969444"/>
                  <a:pt x="1536336" y="2893474"/>
                  <a:pt x="1545995" y="2818615"/>
                </a:cubicBezTo>
                <a:cubicBezTo>
                  <a:pt x="1549057" y="2794881"/>
                  <a:pt x="1565388" y="2774846"/>
                  <a:pt x="1574276" y="2752627"/>
                </a:cubicBezTo>
                <a:cubicBezTo>
                  <a:pt x="1577966" y="2743401"/>
                  <a:pt x="1579259" y="2733235"/>
                  <a:pt x="1583703" y="2724347"/>
                </a:cubicBezTo>
                <a:cubicBezTo>
                  <a:pt x="1588770" y="2714213"/>
                  <a:pt x="1597489" y="2706200"/>
                  <a:pt x="1602556" y="2696066"/>
                </a:cubicBezTo>
                <a:cubicBezTo>
                  <a:pt x="1607000" y="2687178"/>
                  <a:pt x="1603715" y="2673298"/>
                  <a:pt x="1611983" y="2667786"/>
                </a:cubicBezTo>
                <a:cubicBezTo>
                  <a:pt x="1625315" y="2658898"/>
                  <a:pt x="1643406" y="2661501"/>
                  <a:pt x="1659117" y="2658359"/>
                </a:cubicBezTo>
                <a:cubicBezTo>
                  <a:pt x="1671905" y="2648768"/>
                  <a:pt x="1708258" y="2620414"/>
                  <a:pt x="1725105" y="2611225"/>
                </a:cubicBezTo>
                <a:cubicBezTo>
                  <a:pt x="1749778" y="2597767"/>
                  <a:pt x="1775381" y="2586087"/>
                  <a:pt x="1800519" y="2573518"/>
                </a:cubicBezTo>
                <a:cubicBezTo>
                  <a:pt x="1813088" y="2567233"/>
                  <a:pt x="1824593" y="2558072"/>
                  <a:pt x="1838226" y="2554664"/>
                </a:cubicBezTo>
                <a:lnTo>
                  <a:pt x="1875934" y="2545237"/>
                </a:lnTo>
                <a:cubicBezTo>
                  <a:pt x="1982771" y="2548379"/>
                  <a:pt x="2089695" y="2549326"/>
                  <a:pt x="2196445" y="2554664"/>
                </a:cubicBezTo>
                <a:cubicBezTo>
                  <a:pt x="2215535" y="2555619"/>
                  <a:pt x="2235259" y="2556992"/>
                  <a:pt x="2253006" y="2564091"/>
                </a:cubicBezTo>
                <a:cubicBezTo>
                  <a:pt x="2267594" y="2569926"/>
                  <a:pt x="2276660" y="2585346"/>
                  <a:pt x="2290713" y="2592372"/>
                </a:cubicBezTo>
                <a:cubicBezTo>
                  <a:pt x="2355172" y="2624602"/>
                  <a:pt x="2330858" y="2600355"/>
                  <a:pt x="2384981" y="2620652"/>
                </a:cubicBezTo>
                <a:cubicBezTo>
                  <a:pt x="2406022" y="2628543"/>
                  <a:pt x="2481381" y="2672724"/>
                  <a:pt x="2488676" y="2677213"/>
                </a:cubicBezTo>
                <a:cubicBezTo>
                  <a:pt x="2507974" y="2689089"/>
                  <a:pt x="2529215" y="2698898"/>
                  <a:pt x="2545237" y="2714920"/>
                </a:cubicBezTo>
                <a:cubicBezTo>
                  <a:pt x="2554664" y="2724347"/>
                  <a:pt x="2564983" y="2732959"/>
                  <a:pt x="2573517" y="2743200"/>
                </a:cubicBezTo>
                <a:cubicBezTo>
                  <a:pt x="2580770" y="2751904"/>
                  <a:pt x="2584360" y="2763470"/>
                  <a:pt x="2592371" y="2771481"/>
                </a:cubicBezTo>
                <a:cubicBezTo>
                  <a:pt x="2600382" y="2779492"/>
                  <a:pt x="2611948" y="2783081"/>
                  <a:pt x="2620651" y="2790334"/>
                </a:cubicBezTo>
                <a:cubicBezTo>
                  <a:pt x="2630893" y="2798869"/>
                  <a:pt x="2639505" y="2809188"/>
                  <a:pt x="2648932" y="2818615"/>
                </a:cubicBezTo>
                <a:cubicBezTo>
                  <a:pt x="2691525" y="2903804"/>
                  <a:pt x="2634880" y="2804563"/>
                  <a:pt x="2743200" y="2912883"/>
                </a:cubicBezTo>
                <a:cubicBezTo>
                  <a:pt x="2820297" y="2989980"/>
                  <a:pt x="2790523" y="2953985"/>
                  <a:pt x="2837468" y="3016578"/>
                </a:cubicBezTo>
                <a:cubicBezTo>
                  <a:pt x="2840610" y="3026005"/>
                  <a:pt x="2841964" y="3036231"/>
                  <a:pt x="2846894" y="3044858"/>
                </a:cubicBezTo>
                <a:cubicBezTo>
                  <a:pt x="2860871" y="3069317"/>
                  <a:pt x="2903149" y="3115329"/>
                  <a:pt x="2922309" y="3129699"/>
                </a:cubicBezTo>
                <a:cubicBezTo>
                  <a:pt x="2930258" y="3135661"/>
                  <a:pt x="2941456" y="3135212"/>
                  <a:pt x="2950589" y="3139126"/>
                </a:cubicBezTo>
                <a:cubicBezTo>
                  <a:pt x="2963505" y="3144662"/>
                  <a:pt x="2975248" y="3152761"/>
                  <a:pt x="2988296" y="3157980"/>
                </a:cubicBezTo>
                <a:cubicBezTo>
                  <a:pt x="3006748" y="3165361"/>
                  <a:pt x="3044857" y="3176833"/>
                  <a:pt x="3044857" y="3176833"/>
                </a:cubicBezTo>
                <a:cubicBezTo>
                  <a:pt x="3057426" y="3186260"/>
                  <a:pt x="3070886" y="3194604"/>
                  <a:pt x="3082564" y="3205114"/>
                </a:cubicBezTo>
                <a:cubicBezTo>
                  <a:pt x="3102382" y="3222951"/>
                  <a:pt x="3116261" y="3247957"/>
                  <a:pt x="3139125" y="3261675"/>
                </a:cubicBezTo>
                <a:cubicBezTo>
                  <a:pt x="3154836" y="3271102"/>
                  <a:pt x="3170722" y="3280244"/>
                  <a:pt x="3186259" y="3289955"/>
                </a:cubicBezTo>
                <a:cubicBezTo>
                  <a:pt x="3200938" y="3299129"/>
                  <a:pt x="3235780" y="3325416"/>
                  <a:pt x="3252247" y="3327662"/>
                </a:cubicBezTo>
                <a:cubicBezTo>
                  <a:pt x="3308375" y="3335316"/>
                  <a:pt x="3365368" y="3333947"/>
                  <a:pt x="3421929" y="3337089"/>
                </a:cubicBezTo>
                <a:cubicBezTo>
                  <a:pt x="3443925" y="3340231"/>
                  <a:pt x="3466467" y="3340719"/>
                  <a:pt x="3487917" y="3346516"/>
                </a:cubicBezTo>
                <a:cubicBezTo>
                  <a:pt x="3582927" y="3372194"/>
                  <a:pt x="3674214" y="3412055"/>
                  <a:pt x="3770721" y="3431357"/>
                </a:cubicBezTo>
                <a:cubicBezTo>
                  <a:pt x="3786432" y="3434499"/>
                  <a:pt x="3802243" y="3437181"/>
                  <a:pt x="3817855" y="3440784"/>
                </a:cubicBezTo>
                <a:cubicBezTo>
                  <a:pt x="3861659" y="3450892"/>
                  <a:pt x="3915855" y="3465136"/>
                  <a:pt x="3959257" y="3478491"/>
                </a:cubicBezTo>
                <a:cubicBezTo>
                  <a:pt x="3978252" y="3484336"/>
                  <a:pt x="3996645" y="3492116"/>
                  <a:pt x="4015818" y="3497345"/>
                </a:cubicBezTo>
                <a:cubicBezTo>
                  <a:pt x="4078955" y="3514565"/>
                  <a:pt x="4151948" y="3512334"/>
                  <a:pt x="4213781" y="3516198"/>
                </a:cubicBezTo>
                <a:cubicBezTo>
                  <a:pt x="4260276" y="3514648"/>
                  <a:pt x="4555545" y="3507553"/>
                  <a:pt x="4647414" y="3497345"/>
                </a:cubicBezTo>
                <a:cubicBezTo>
                  <a:pt x="4682331" y="3493465"/>
                  <a:pt x="4716544" y="3484776"/>
                  <a:pt x="4751109" y="3478491"/>
                </a:cubicBezTo>
                <a:cubicBezTo>
                  <a:pt x="4832155" y="3424458"/>
                  <a:pt x="4729613" y="3489239"/>
                  <a:pt x="4807670" y="3450211"/>
                </a:cubicBezTo>
                <a:cubicBezTo>
                  <a:pt x="4824525" y="3441784"/>
                  <a:pt x="4860858" y="3411610"/>
                  <a:pt x="4873657" y="3403077"/>
                </a:cubicBezTo>
                <a:cubicBezTo>
                  <a:pt x="4888902" y="3392913"/>
                  <a:pt x="4906133" y="3385789"/>
                  <a:pt x="4920791" y="3374796"/>
                </a:cubicBezTo>
                <a:cubicBezTo>
                  <a:pt x="4940419" y="3360075"/>
                  <a:pt x="5003715" y="3282659"/>
                  <a:pt x="5005633" y="3280528"/>
                </a:cubicBezTo>
                <a:cubicBezTo>
                  <a:pt x="5014551" y="3270619"/>
                  <a:pt x="5026164" y="3263096"/>
                  <a:pt x="5033913" y="3252248"/>
                </a:cubicBezTo>
                <a:cubicBezTo>
                  <a:pt x="5042081" y="3240813"/>
                  <a:pt x="5045319" y="3226458"/>
                  <a:pt x="5052767" y="3214541"/>
                </a:cubicBezTo>
                <a:cubicBezTo>
                  <a:pt x="5061094" y="3201218"/>
                  <a:pt x="5071620" y="3189402"/>
                  <a:pt x="5081047" y="3176833"/>
                </a:cubicBezTo>
                <a:cubicBezTo>
                  <a:pt x="5105357" y="3091752"/>
                  <a:pt x="5092671" y="3132535"/>
                  <a:pt x="5118754" y="3054285"/>
                </a:cubicBezTo>
                <a:lnTo>
                  <a:pt x="5128181" y="3026005"/>
                </a:lnTo>
                <a:cubicBezTo>
                  <a:pt x="5118893" y="2784525"/>
                  <a:pt x="5145996" y="2839585"/>
                  <a:pt x="5081047" y="2677213"/>
                </a:cubicBezTo>
                <a:cubicBezTo>
                  <a:pt x="5075828" y="2664165"/>
                  <a:pt x="5070972" y="2650479"/>
                  <a:pt x="5062193" y="2639506"/>
                </a:cubicBezTo>
                <a:cubicBezTo>
                  <a:pt x="5032780" y="2602740"/>
                  <a:pt x="5004420" y="2580731"/>
                  <a:pt x="4967925" y="2554664"/>
                </a:cubicBezTo>
                <a:cubicBezTo>
                  <a:pt x="4958706" y="2548079"/>
                  <a:pt x="4948348" y="2543064"/>
                  <a:pt x="4939645" y="2535811"/>
                </a:cubicBezTo>
                <a:cubicBezTo>
                  <a:pt x="4929403" y="2527276"/>
                  <a:pt x="4921486" y="2516206"/>
                  <a:pt x="4911364" y="2507530"/>
                </a:cubicBezTo>
                <a:cubicBezTo>
                  <a:pt x="4899435" y="2497305"/>
                  <a:pt x="4884766" y="2490359"/>
                  <a:pt x="4873657" y="2479250"/>
                </a:cubicBezTo>
                <a:cubicBezTo>
                  <a:pt x="4859430" y="2465023"/>
                  <a:pt x="4849641" y="2446860"/>
                  <a:pt x="4835950" y="2432116"/>
                </a:cubicBezTo>
                <a:cubicBezTo>
                  <a:pt x="4808736" y="2402808"/>
                  <a:pt x="4778323" y="2376583"/>
                  <a:pt x="4751109" y="2347275"/>
                </a:cubicBezTo>
                <a:cubicBezTo>
                  <a:pt x="4739939" y="2335246"/>
                  <a:pt x="4704527" y="2284209"/>
                  <a:pt x="4685121" y="2271860"/>
                </a:cubicBezTo>
                <a:cubicBezTo>
                  <a:pt x="4661410" y="2256771"/>
                  <a:pt x="4634845" y="2246722"/>
                  <a:pt x="4609707" y="2234153"/>
                </a:cubicBezTo>
                <a:cubicBezTo>
                  <a:pt x="4554222" y="2206410"/>
                  <a:pt x="4585336" y="2219744"/>
                  <a:pt x="4515439" y="2196446"/>
                </a:cubicBezTo>
                <a:cubicBezTo>
                  <a:pt x="4474025" y="2165385"/>
                  <a:pt x="4474134" y="2161953"/>
                  <a:pt x="4421171" y="2139885"/>
                </a:cubicBezTo>
                <a:cubicBezTo>
                  <a:pt x="4402826" y="2132241"/>
                  <a:pt x="4382174" y="2130330"/>
                  <a:pt x="4364610" y="2121031"/>
                </a:cubicBezTo>
                <a:cubicBezTo>
                  <a:pt x="4328401" y="2101862"/>
                  <a:pt x="4294479" y="2078539"/>
                  <a:pt x="4260915" y="2055044"/>
                </a:cubicBezTo>
                <a:cubicBezTo>
                  <a:pt x="4231564" y="2034498"/>
                  <a:pt x="4208119" y="2005079"/>
                  <a:pt x="4176074" y="1989056"/>
                </a:cubicBezTo>
                <a:cubicBezTo>
                  <a:pt x="4163505" y="1982771"/>
                  <a:pt x="4150417" y="1977432"/>
                  <a:pt x="4138367" y="1970202"/>
                </a:cubicBezTo>
                <a:cubicBezTo>
                  <a:pt x="4118937" y="1958544"/>
                  <a:pt x="4102722" y="1941210"/>
                  <a:pt x="4081806" y="1932495"/>
                </a:cubicBezTo>
                <a:cubicBezTo>
                  <a:pt x="4064163" y="1925144"/>
                  <a:pt x="4043869" y="1927366"/>
                  <a:pt x="4025245" y="1923068"/>
                </a:cubicBezTo>
                <a:cubicBezTo>
                  <a:pt x="4002955" y="1917924"/>
                  <a:pt x="3981547" y="1909359"/>
                  <a:pt x="3959257" y="1904215"/>
                </a:cubicBezTo>
                <a:cubicBezTo>
                  <a:pt x="3912549" y="1893436"/>
                  <a:pt x="3899931" y="1897461"/>
                  <a:pt x="3855562" y="1885361"/>
                </a:cubicBezTo>
                <a:cubicBezTo>
                  <a:pt x="3836389" y="1880132"/>
                  <a:pt x="3818655" y="1869456"/>
                  <a:pt x="3799002" y="1866508"/>
                </a:cubicBezTo>
                <a:cubicBezTo>
                  <a:pt x="3755386" y="1859966"/>
                  <a:pt x="3711018" y="1860223"/>
                  <a:pt x="3667026" y="1857081"/>
                </a:cubicBezTo>
                <a:cubicBezTo>
                  <a:pt x="3629319" y="1819374"/>
                  <a:pt x="3585901" y="1786619"/>
                  <a:pt x="3553905" y="1743959"/>
                </a:cubicBezTo>
                <a:cubicBezTo>
                  <a:pt x="3544478" y="1731390"/>
                  <a:pt x="3536193" y="1717878"/>
                  <a:pt x="3525624" y="1706252"/>
                </a:cubicBezTo>
                <a:cubicBezTo>
                  <a:pt x="3504699" y="1683235"/>
                  <a:pt x="3481633" y="1662260"/>
                  <a:pt x="3459637" y="1640264"/>
                </a:cubicBezTo>
                <a:cubicBezTo>
                  <a:pt x="3450210" y="1630837"/>
                  <a:pt x="3439684" y="1622394"/>
                  <a:pt x="3431356" y="1611984"/>
                </a:cubicBezTo>
                <a:cubicBezTo>
                  <a:pt x="3376993" y="1544030"/>
                  <a:pt x="3407876" y="1579077"/>
                  <a:pt x="3337088" y="1508289"/>
                </a:cubicBezTo>
                <a:lnTo>
                  <a:pt x="3308808" y="1480009"/>
                </a:lnTo>
                <a:cubicBezTo>
                  <a:pt x="3296239" y="1451728"/>
                  <a:pt x="3284070" y="1423266"/>
                  <a:pt x="3271101" y="1395167"/>
                </a:cubicBezTo>
                <a:cubicBezTo>
                  <a:pt x="3265212" y="1382408"/>
                  <a:pt x="3260415" y="1368895"/>
                  <a:pt x="3252247" y="1357460"/>
                </a:cubicBezTo>
                <a:cubicBezTo>
                  <a:pt x="3244498" y="1346612"/>
                  <a:pt x="3233394" y="1338607"/>
                  <a:pt x="3223967" y="1329180"/>
                </a:cubicBezTo>
                <a:cubicBezTo>
                  <a:pt x="3200273" y="1258098"/>
                  <a:pt x="3232234" y="1345712"/>
                  <a:pt x="3195686" y="1272619"/>
                </a:cubicBezTo>
                <a:cubicBezTo>
                  <a:pt x="3191242" y="1263731"/>
                  <a:pt x="3190081" y="1253511"/>
                  <a:pt x="3186259" y="1244339"/>
                </a:cubicBezTo>
                <a:cubicBezTo>
                  <a:pt x="3174356" y="1215772"/>
                  <a:pt x="3161121" y="1187778"/>
                  <a:pt x="3148552" y="1159497"/>
                </a:cubicBezTo>
                <a:cubicBezTo>
                  <a:pt x="3145410" y="1140643"/>
                  <a:pt x="3142873" y="1121679"/>
                  <a:pt x="3139125" y="1102936"/>
                </a:cubicBezTo>
                <a:cubicBezTo>
                  <a:pt x="3136584" y="1090232"/>
                  <a:pt x="3132509" y="1077876"/>
                  <a:pt x="3129699" y="1065229"/>
                </a:cubicBezTo>
                <a:cubicBezTo>
                  <a:pt x="3126223" y="1049588"/>
                  <a:pt x="3123414" y="1033806"/>
                  <a:pt x="3120272" y="1018095"/>
                </a:cubicBezTo>
                <a:cubicBezTo>
                  <a:pt x="3129699" y="986672"/>
                  <a:pt x="3136368" y="954287"/>
                  <a:pt x="3148552" y="923827"/>
                </a:cubicBezTo>
                <a:cubicBezTo>
                  <a:pt x="3155357" y="906815"/>
                  <a:pt x="3167935" y="892710"/>
                  <a:pt x="3176833" y="876693"/>
                </a:cubicBezTo>
                <a:cubicBezTo>
                  <a:pt x="3192204" y="849025"/>
                  <a:pt x="3194783" y="834415"/>
                  <a:pt x="3214540" y="810706"/>
                </a:cubicBezTo>
                <a:cubicBezTo>
                  <a:pt x="3223075" y="800464"/>
                  <a:pt x="3234144" y="792547"/>
                  <a:pt x="3242820" y="782425"/>
                </a:cubicBezTo>
                <a:cubicBezTo>
                  <a:pt x="3253045" y="770496"/>
                  <a:pt x="3258907" y="754625"/>
                  <a:pt x="3271101" y="744718"/>
                </a:cubicBezTo>
                <a:cubicBezTo>
                  <a:pt x="3309661" y="713388"/>
                  <a:pt x="3353651" y="689349"/>
                  <a:pt x="3393649" y="659877"/>
                </a:cubicBezTo>
                <a:cubicBezTo>
                  <a:pt x="3483614" y="593587"/>
                  <a:pt x="3418553" y="635730"/>
                  <a:pt x="3487917" y="575035"/>
                </a:cubicBezTo>
                <a:cubicBezTo>
                  <a:pt x="3499741" y="564689"/>
                  <a:pt x="3513055" y="556182"/>
                  <a:pt x="3525624" y="546755"/>
                </a:cubicBezTo>
                <a:cubicBezTo>
                  <a:pt x="3535051" y="531044"/>
                  <a:pt x="3542911" y="514279"/>
                  <a:pt x="3553905" y="499621"/>
                </a:cubicBezTo>
                <a:cubicBezTo>
                  <a:pt x="3592807" y="447752"/>
                  <a:pt x="3725043" y="384032"/>
                  <a:pt x="3742441" y="377073"/>
                </a:cubicBezTo>
                <a:cubicBezTo>
                  <a:pt x="3758152" y="370788"/>
                  <a:pt x="3774440" y="365787"/>
                  <a:pt x="3789575" y="358219"/>
                </a:cubicBezTo>
                <a:cubicBezTo>
                  <a:pt x="3876793" y="314610"/>
                  <a:pt x="3793142" y="335385"/>
                  <a:pt x="3912123" y="320512"/>
                </a:cubicBezTo>
                <a:cubicBezTo>
                  <a:pt x="3927834" y="314227"/>
                  <a:pt x="3942932" y="306110"/>
                  <a:pt x="3959257" y="301658"/>
                </a:cubicBezTo>
                <a:cubicBezTo>
                  <a:pt x="3977697" y="296629"/>
                  <a:pt x="3997685" y="298275"/>
                  <a:pt x="4015818" y="292231"/>
                </a:cubicBezTo>
                <a:cubicBezTo>
                  <a:pt x="4035815" y="285565"/>
                  <a:pt x="4052382" y="270617"/>
                  <a:pt x="4072379" y="263951"/>
                </a:cubicBezTo>
                <a:cubicBezTo>
                  <a:pt x="4118657" y="248525"/>
                  <a:pt x="4166456" y="238075"/>
                  <a:pt x="4213781" y="226244"/>
                </a:cubicBezTo>
                <a:cubicBezTo>
                  <a:pt x="4262390" y="214092"/>
                  <a:pt x="4355646" y="195203"/>
                  <a:pt x="4402317" y="188536"/>
                </a:cubicBezTo>
                <a:cubicBezTo>
                  <a:pt x="4433579" y="184070"/>
                  <a:pt x="4465162" y="182252"/>
                  <a:pt x="4496585" y="179110"/>
                </a:cubicBezTo>
                <a:cubicBezTo>
                  <a:pt x="4612849" y="191679"/>
                  <a:pt x="4729418" y="201692"/>
                  <a:pt x="4845377" y="216817"/>
                </a:cubicBezTo>
                <a:cubicBezTo>
                  <a:pt x="4929504" y="227790"/>
                  <a:pt x="4933413" y="241271"/>
                  <a:pt x="5015059" y="263951"/>
                </a:cubicBezTo>
                <a:cubicBezTo>
                  <a:pt x="5090140" y="284807"/>
                  <a:pt x="5107977" y="283702"/>
                  <a:pt x="5184742" y="292231"/>
                </a:cubicBezTo>
                <a:cubicBezTo>
                  <a:pt x="5206738" y="298516"/>
                  <a:pt x="5228361" y="306292"/>
                  <a:pt x="5250729" y="311085"/>
                </a:cubicBezTo>
                <a:cubicBezTo>
                  <a:pt x="5272455" y="315741"/>
                  <a:pt x="5294498" y="320512"/>
                  <a:pt x="5316717" y="320512"/>
                </a:cubicBezTo>
                <a:lnTo>
                  <a:pt x="6523348" y="311085"/>
                </a:lnTo>
                <a:cubicBezTo>
                  <a:pt x="6531888" y="304680"/>
                  <a:pt x="6575552" y="270843"/>
                  <a:pt x="6589336" y="263951"/>
                </a:cubicBezTo>
                <a:cubicBezTo>
                  <a:pt x="6598224" y="259507"/>
                  <a:pt x="6608728" y="258968"/>
                  <a:pt x="6617616" y="254524"/>
                </a:cubicBezTo>
                <a:cubicBezTo>
                  <a:pt x="6627749" y="249457"/>
                  <a:pt x="6635482" y="240133"/>
                  <a:pt x="6645896" y="235670"/>
                </a:cubicBezTo>
                <a:cubicBezTo>
                  <a:pt x="6657805" y="230566"/>
                  <a:pt x="6671194" y="229967"/>
                  <a:pt x="6683604" y="226244"/>
                </a:cubicBezTo>
                <a:cubicBezTo>
                  <a:pt x="6702639" y="220534"/>
                  <a:pt x="6721712" y="214771"/>
                  <a:pt x="6740164" y="207390"/>
                </a:cubicBezTo>
                <a:cubicBezTo>
                  <a:pt x="6770340" y="195319"/>
                  <a:pt x="6790761" y="181529"/>
                  <a:pt x="6815579" y="160256"/>
                </a:cubicBezTo>
                <a:cubicBezTo>
                  <a:pt x="6825701" y="151580"/>
                  <a:pt x="6834432" y="141403"/>
                  <a:pt x="6843859" y="131976"/>
                </a:cubicBezTo>
                <a:cubicBezTo>
                  <a:pt x="6847001" y="119407"/>
                  <a:pt x="6848737" y="106399"/>
                  <a:pt x="6853286" y="94268"/>
                </a:cubicBezTo>
                <a:cubicBezTo>
                  <a:pt x="6858220" y="81110"/>
                  <a:pt x="6866433" y="69402"/>
                  <a:pt x="6872140" y="56561"/>
                </a:cubicBezTo>
                <a:cubicBezTo>
                  <a:pt x="6879012" y="41098"/>
                  <a:pt x="6885642" y="25480"/>
                  <a:pt x="6890993" y="9427"/>
                </a:cubicBezTo>
                <a:cubicBezTo>
                  <a:pt x="6891987" y="6446"/>
                  <a:pt x="6890993" y="3142"/>
                  <a:pt x="6890993" y="0"/>
                </a:cubicBezTo>
              </a:path>
            </a:pathLst>
          </a:cu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6096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awareness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04900" y="5269468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understand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19300" y="44196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43400" y="409679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trial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29100" y="2069068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commit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648200" y="6096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based on Everett Roger’s </a:t>
            </a:r>
            <a:r>
              <a:rPr lang="en-US" i="1" dirty="0" smtClean="0"/>
              <a:t>Diffusion of Innovation </a:t>
            </a:r>
            <a:r>
              <a:rPr lang="en-US" dirty="0" smtClean="0"/>
              <a:t>(83)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5800" y="2253734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Sailing the Winds of Change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1470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Missional Change Model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762000" y="5029200"/>
            <a:ext cx="1371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133600" y="4419600"/>
            <a:ext cx="1676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810000" y="3810000"/>
            <a:ext cx="1524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5334000" y="3200400"/>
            <a:ext cx="1524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6858000" y="2590800"/>
            <a:ext cx="1524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V="1">
            <a:off x="2133600" y="51054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838200" y="51054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awareness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2133600" y="44958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understanding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3962400" y="3900488"/>
            <a:ext cx="1371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evaluate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experiment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6858000" y="2667000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commitment</a:t>
            </a: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V="1">
            <a:off x="3810000" y="44958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 flipV="1">
            <a:off x="5334000" y="38862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V="1">
            <a:off x="6858000" y="32766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75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Missional Change Model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/>
              <a:t>Awareness</a:t>
            </a:r>
            <a:r>
              <a:rPr lang="en-US" smtClean="0"/>
              <a:t> - spending time, listening, discerning. Framed within Scripture/theology. Comes from opening and finding language. As words are given to feelings and experiences…understanding emerges.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Understanding</a:t>
            </a:r>
            <a:r>
              <a:rPr lang="en-US" smtClean="0"/>
              <a:t> – using dialogue to integrate thinking and feelings. Practice using the new language. With this new understanding, new questions are asked. Begin to test a framework.</a:t>
            </a:r>
          </a:p>
        </p:txBody>
      </p:sp>
    </p:spTree>
    <p:extLst>
      <p:ext uri="{BB962C8B-B14F-4D97-AF65-F5344CB8AC3E}">
        <p14:creationId xmlns:p14="http://schemas.microsoft.com/office/powerpoint/2010/main" val="15303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Missional Change Model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Evaluate</a:t>
            </a:r>
            <a:r>
              <a:rPr lang="en-US" sz="2400" smtClean="0"/>
              <a:t> – applying awareness and understanding. Examine current actions and practices in light of new understandings.</a:t>
            </a:r>
          </a:p>
          <a:p>
            <a:pPr eaLnBrk="1" hangingPunct="1"/>
            <a:r>
              <a:rPr lang="en-US" sz="2400" b="1" smtClean="0"/>
              <a:t>Experiment</a:t>
            </a:r>
            <a:r>
              <a:rPr lang="en-US" sz="2400" smtClean="0"/>
              <a:t> – Risk some change - This leads to experimenting of new actions/behaviors. Experimenting around the edges. Adaptive type of change as the goal.</a:t>
            </a:r>
          </a:p>
          <a:p>
            <a:pPr eaLnBrk="1" hangingPunct="1"/>
            <a:r>
              <a:rPr lang="en-US" sz="2400" b="1" smtClean="0"/>
              <a:t>Commitment</a:t>
            </a:r>
            <a:r>
              <a:rPr lang="en-US" sz="2400" smtClean="0"/>
              <a:t> – signing on to a new way of life. Confidence grows. Internalized the change and the understanding.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en-US" sz="1300" i="1" smtClean="0"/>
              <a:t>The Missional Leader</a:t>
            </a:r>
            <a:r>
              <a:rPr lang="en-US" sz="1300" smtClean="0"/>
              <a:t>, 84-102</a:t>
            </a:r>
          </a:p>
          <a:p>
            <a:pPr eaLnBrk="1" hangingPunct="1"/>
            <a:endParaRPr lang="en-US" sz="1300" smtClean="0"/>
          </a:p>
        </p:txBody>
      </p:sp>
    </p:spTree>
    <p:extLst>
      <p:ext uri="{BB962C8B-B14F-4D97-AF65-F5344CB8AC3E}">
        <p14:creationId xmlns:p14="http://schemas.microsoft.com/office/powerpoint/2010/main" val="1185717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Missional</a:t>
            </a:r>
            <a:r>
              <a:rPr lang="en-US" dirty="0" smtClean="0"/>
              <a:t>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Getting Ready to Lead </a:t>
            </a:r>
            <a:r>
              <a:rPr lang="en-US" b="1" dirty="0" err="1" smtClean="0"/>
              <a:t>Missional</a:t>
            </a:r>
            <a:r>
              <a:rPr lang="en-US" b="1" dirty="0" smtClean="0"/>
              <a:t> Change</a:t>
            </a:r>
          </a:p>
          <a:p>
            <a:r>
              <a:rPr lang="en-US" dirty="0" smtClean="0"/>
              <a:t>Take stock of what you know</a:t>
            </a:r>
          </a:p>
          <a:p>
            <a:r>
              <a:rPr lang="en-US" dirty="0" smtClean="0"/>
              <a:t>Know yourself as a Leader</a:t>
            </a:r>
          </a:p>
          <a:p>
            <a:r>
              <a:rPr lang="en-US" dirty="0" smtClean="0"/>
              <a:t>Listen</a:t>
            </a:r>
          </a:p>
          <a:p>
            <a:r>
              <a:rPr lang="en-US" dirty="0" smtClean="0"/>
              <a:t>Focus on key areas and issues</a:t>
            </a:r>
          </a:p>
          <a:p>
            <a:r>
              <a:rPr lang="en-US" dirty="0" smtClean="0"/>
              <a:t>Develop an action place</a:t>
            </a:r>
          </a:p>
          <a:p>
            <a:r>
              <a:rPr lang="en-US" dirty="0" smtClean="0"/>
              <a:t>Commit</a:t>
            </a:r>
          </a:p>
          <a:p>
            <a:pPr marL="0" indent="0">
              <a:buNone/>
            </a:pPr>
            <a:r>
              <a:rPr lang="en-US" dirty="0" smtClean="0"/>
              <a:t>				(105-108)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92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103</TotalTime>
  <Words>1788</Words>
  <Application>Microsoft Macintosh PowerPoint</Application>
  <PresentationFormat>On-screen Show (4:3)</PresentationFormat>
  <Paragraphs>334</Paragraphs>
  <Slides>45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Default Theme</vt:lpstr>
      <vt:lpstr>Leading CHANGE</vt:lpstr>
      <vt:lpstr>PowerPoint Presentation</vt:lpstr>
      <vt:lpstr>PowerPoint Presentation</vt:lpstr>
      <vt:lpstr>Every Season - Nichole Nordeman</vt:lpstr>
      <vt:lpstr>Every Season - Nichole Nordeman</vt:lpstr>
      <vt:lpstr>Why study change?</vt:lpstr>
      <vt:lpstr>Leading change…</vt:lpstr>
      <vt:lpstr>|let’s get personal|</vt:lpstr>
      <vt:lpstr>|personal|</vt:lpstr>
      <vt:lpstr>|personal|</vt:lpstr>
      <vt:lpstr>|personal|</vt:lpstr>
      <vt:lpstr>PowerPoint Presentation</vt:lpstr>
      <vt:lpstr>CHANGE STYLE PREFERENCE</vt:lpstr>
      <vt:lpstr>Dealing with Change</vt:lpstr>
      <vt:lpstr>CHANGE STYLE PREFERENCE</vt:lpstr>
      <vt:lpstr>Dealing with Change</vt:lpstr>
      <vt:lpstr>CHANGE STYLE PREFERENCE</vt:lpstr>
      <vt:lpstr>Dealing with Change</vt:lpstr>
      <vt:lpstr>Dealing with Change</vt:lpstr>
      <vt:lpstr>What do we mean by change?</vt:lpstr>
      <vt:lpstr>All change is not the same!</vt:lpstr>
      <vt:lpstr>|two basic types of change|</vt:lpstr>
      <vt:lpstr>|adaptive vs technical change|</vt:lpstr>
      <vt:lpstr>|adaptive vs technical change|</vt:lpstr>
      <vt:lpstr>The Missional Leader</vt:lpstr>
      <vt:lpstr>The missional leader</vt:lpstr>
      <vt:lpstr>|systems|</vt:lpstr>
      <vt:lpstr>PowerPoint Presentation</vt:lpstr>
      <vt:lpstr>|open systems|</vt:lpstr>
      <vt:lpstr>Discussion:</vt:lpstr>
      <vt:lpstr>question:</vt:lpstr>
      <vt:lpstr>Systems Views of Organizations</vt:lpstr>
      <vt:lpstr>|developmental view|</vt:lpstr>
      <vt:lpstr>|lifecycle theory|</vt:lpstr>
      <vt:lpstr>|changing culture|</vt:lpstr>
      <vt:lpstr>|changing culture|</vt:lpstr>
      <vt:lpstr>Leading Cultural Change</vt:lpstr>
      <vt:lpstr>Gil Rendle</vt:lpstr>
      <vt:lpstr>|innovation|</vt:lpstr>
      <vt:lpstr>|Innovation|</vt:lpstr>
      <vt:lpstr>The missional leader</vt:lpstr>
      <vt:lpstr>The Missional Change Model</vt:lpstr>
      <vt:lpstr>The Missional Change Model</vt:lpstr>
      <vt:lpstr>The Missional Change Model</vt:lpstr>
      <vt:lpstr>The Missional Leader</vt:lpstr>
    </vt:vector>
  </TitlesOfParts>
  <Company>Luther Seminary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telton</dc:creator>
  <cp:lastModifiedBy>Terri Elton</cp:lastModifiedBy>
  <cp:revision>18</cp:revision>
  <dcterms:created xsi:type="dcterms:W3CDTF">2009-06-08T01:01:13Z</dcterms:created>
  <dcterms:modified xsi:type="dcterms:W3CDTF">2013-09-13T01:33:02Z</dcterms:modified>
</cp:coreProperties>
</file>