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handoutMasterIdLst>
    <p:handoutMasterId r:id="rId20"/>
  </p:handoutMasterIdLst>
  <p:sldIdLst>
    <p:sldId id="269" r:id="rId2"/>
    <p:sldId id="256" r:id="rId3"/>
    <p:sldId id="268" r:id="rId4"/>
    <p:sldId id="257" r:id="rId5"/>
    <p:sldId id="266" r:id="rId6"/>
    <p:sldId id="258" r:id="rId7"/>
    <p:sldId id="262" r:id="rId8"/>
    <p:sldId id="271" r:id="rId9"/>
    <p:sldId id="270" r:id="rId10"/>
    <p:sldId id="261" r:id="rId11"/>
    <p:sldId id="263" r:id="rId12"/>
    <p:sldId id="264" r:id="rId13"/>
    <p:sldId id="273" r:id="rId14"/>
    <p:sldId id="274" r:id="rId15"/>
    <p:sldId id="275" r:id="rId16"/>
    <p:sldId id="259" r:id="rId17"/>
    <p:sldId id="272" r:id="rId18"/>
    <p:sldId id="260" r:id="rId19"/>
  </p:sldIdLst>
  <p:sldSz cx="9144000" cy="6858000" type="screen4x3"/>
  <p:notesSz cx="6858000" cy="8686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53" autoAdjust="0"/>
  </p:normalViewPr>
  <p:slideViewPr>
    <p:cSldViewPr>
      <p:cViewPr varScale="1">
        <p:scale>
          <a:sx n="58" d="100"/>
          <a:sy n="58" d="100"/>
        </p:scale>
        <p:origin x="-1280"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3434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34340"/>
          </a:xfrm>
          <a:prstGeom prst="rect">
            <a:avLst/>
          </a:prstGeom>
        </p:spPr>
        <p:txBody>
          <a:bodyPr vert="horz" lIns="91440" tIns="45720" rIns="91440" bIns="45720" rtlCol="0"/>
          <a:lstStyle>
            <a:lvl1pPr algn="r">
              <a:defRPr sz="1200"/>
            </a:lvl1pPr>
          </a:lstStyle>
          <a:p>
            <a:fld id="{3C552A1A-D0F7-4CB8-B5ED-D45114F77B81}" type="datetimeFigureOut">
              <a:rPr lang="en-US" smtClean="0"/>
              <a:t>2/11/15</a:t>
            </a:fld>
            <a:endParaRPr lang="en-US"/>
          </a:p>
        </p:txBody>
      </p:sp>
      <p:sp>
        <p:nvSpPr>
          <p:cNvPr id="4" name="Footer Placeholder 3"/>
          <p:cNvSpPr>
            <a:spLocks noGrp="1"/>
          </p:cNvSpPr>
          <p:nvPr>
            <p:ph type="ftr" sz="quarter" idx="2"/>
          </p:nvPr>
        </p:nvSpPr>
        <p:spPr>
          <a:xfrm>
            <a:off x="0" y="8250952"/>
            <a:ext cx="2971800" cy="43434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250952"/>
            <a:ext cx="2971800" cy="434340"/>
          </a:xfrm>
          <a:prstGeom prst="rect">
            <a:avLst/>
          </a:prstGeom>
        </p:spPr>
        <p:txBody>
          <a:bodyPr vert="horz" lIns="91440" tIns="45720" rIns="91440" bIns="45720" rtlCol="0" anchor="b"/>
          <a:lstStyle>
            <a:lvl1pPr algn="r">
              <a:defRPr sz="1200"/>
            </a:lvl1pPr>
          </a:lstStyle>
          <a:p>
            <a:fld id="{4805EB67-17BA-426E-B233-A044CF8978CB}" type="slidenum">
              <a:rPr lang="en-US" smtClean="0"/>
              <a:t>‹#›</a:t>
            </a:fld>
            <a:endParaRPr lang="en-US"/>
          </a:p>
        </p:txBody>
      </p:sp>
    </p:spTree>
    <p:extLst>
      <p:ext uri="{BB962C8B-B14F-4D97-AF65-F5344CB8AC3E}">
        <p14:creationId xmlns:p14="http://schemas.microsoft.com/office/powerpoint/2010/main" val="13705995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8949FD46-A5E0-4E06-8769-9C8CAF0BA571}" type="datetimeFigureOut">
              <a:rPr lang="en-US" smtClean="0"/>
              <a:pPr/>
              <a:t>2/11/15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19CEC-0E85-42B0-9B2F-88C3B0DD3B85}"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49FD46-A5E0-4E06-8769-9C8CAF0BA571}" type="datetimeFigureOut">
              <a:rPr lang="en-US" smtClean="0"/>
              <a:pPr/>
              <a:t>2/11/15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19CEC-0E85-42B0-9B2F-88C3B0DD3B8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949FD46-A5E0-4E06-8769-9C8CAF0BA571}" type="datetimeFigureOut">
              <a:rPr lang="en-US" smtClean="0"/>
              <a:pPr/>
              <a:t>2/11/15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19CEC-0E85-42B0-9B2F-88C3B0DD3B8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949FD46-A5E0-4E06-8769-9C8CAF0BA571}" type="datetimeFigureOut">
              <a:rPr lang="en-US" smtClean="0"/>
              <a:pPr/>
              <a:t>2/11/15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19CEC-0E85-42B0-9B2F-88C3B0DD3B8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949FD46-A5E0-4E06-8769-9C8CAF0BA571}" type="datetimeFigureOut">
              <a:rPr lang="en-US" smtClean="0"/>
              <a:pPr/>
              <a:t>2/11/15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19CEC-0E85-42B0-9B2F-88C3B0DD3B8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949FD46-A5E0-4E06-8769-9C8CAF0BA571}" type="datetimeFigureOut">
              <a:rPr lang="en-US" smtClean="0"/>
              <a:pPr/>
              <a:t>2/11/15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19CEC-0E85-42B0-9B2F-88C3B0DD3B8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49FD46-A5E0-4E06-8769-9C8CAF0BA571}" type="datetimeFigureOut">
              <a:rPr lang="en-US" smtClean="0"/>
              <a:pPr/>
              <a:t>2/11/15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19CEC-0E85-42B0-9B2F-88C3B0DD3B8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949FD46-A5E0-4E06-8769-9C8CAF0BA571}" type="datetimeFigureOut">
              <a:rPr lang="en-US" smtClean="0"/>
              <a:pPr/>
              <a:t>2/11/15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19CEC-0E85-42B0-9B2F-88C3B0DD3B85}"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8949FD46-A5E0-4E06-8769-9C8CAF0BA571}" type="datetimeFigureOut">
              <a:rPr lang="en-US" smtClean="0"/>
              <a:pPr/>
              <a:t>2/11/15</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D5719CEC-0E85-42B0-9B2F-88C3B0DD3B8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49FD46-A5E0-4E06-8769-9C8CAF0BA571}" type="datetimeFigureOut">
              <a:rPr lang="en-US" smtClean="0"/>
              <a:pPr/>
              <a:t>2/11/15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19CEC-0E85-42B0-9B2F-88C3B0DD3B8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49FD46-A5E0-4E06-8769-9C8CAF0BA571}" type="datetimeFigureOut">
              <a:rPr lang="en-US" smtClean="0"/>
              <a:pPr/>
              <a:t>2/11/15</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D5719CEC-0E85-42B0-9B2F-88C3B0DD3B8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8949FD46-A5E0-4E06-8769-9C8CAF0BA571}" type="datetimeFigureOut">
              <a:rPr lang="en-US" smtClean="0"/>
              <a:pPr/>
              <a:t>2/11/15</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D5719CEC-0E85-42B0-9B2F-88C3B0DD3B8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jpe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There is a simpler way to organize human endeavor.</a:t>
            </a:r>
            <a:endParaRPr lang="en-US" dirty="0"/>
          </a:p>
        </p:txBody>
      </p:sp>
      <p:sp>
        <p:nvSpPr>
          <p:cNvPr id="4" name="TextBox 3"/>
          <p:cNvSpPr txBox="1"/>
          <p:nvPr/>
        </p:nvSpPr>
        <p:spPr>
          <a:xfrm>
            <a:off x="990600" y="5715000"/>
            <a:ext cx="7696200" cy="646331"/>
          </a:xfrm>
          <a:prstGeom prst="rect">
            <a:avLst/>
          </a:prstGeom>
          <a:noFill/>
        </p:spPr>
        <p:txBody>
          <a:bodyPr wrap="square" rtlCol="0">
            <a:spAutoFit/>
          </a:bodyPr>
          <a:lstStyle/>
          <a:p>
            <a:r>
              <a:rPr lang="en-US" b="1" dirty="0" smtClean="0">
                <a:solidFill>
                  <a:schemeClr val="bg1"/>
                </a:solidFill>
              </a:rPr>
              <a:t>I have declared this for many years and seen it to be true in many places.</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This </a:t>
            </a:r>
            <a:r>
              <a:rPr lang="en-US" sz="2800" dirty="0" smtClean="0"/>
              <a:t>simpler way </a:t>
            </a:r>
            <a:r>
              <a:rPr lang="en-US" dirty="0" smtClean="0"/>
              <a:t>feels new, </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304800" y="228600"/>
            <a:ext cx="4762500" cy="2362200"/>
          </a:xfrm>
          <a:prstGeom prst="rect">
            <a:avLst/>
          </a:prstGeom>
          <a:noFill/>
          <a:ln w="9525">
            <a:noFill/>
            <a:miter lim="800000"/>
            <a:headEnd/>
            <a:tailEnd/>
          </a:ln>
          <a:effectLst/>
        </p:spPr>
      </p:pic>
      <p:sp>
        <p:nvSpPr>
          <p:cNvPr id="5" name="TextBox 4"/>
          <p:cNvSpPr txBox="1"/>
          <p:nvPr/>
        </p:nvSpPr>
        <p:spPr>
          <a:xfrm>
            <a:off x="914400" y="4171890"/>
            <a:ext cx="6629400" cy="400110"/>
          </a:xfrm>
          <a:prstGeom prst="rect">
            <a:avLst/>
          </a:prstGeom>
          <a:noFill/>
        </p:spPr>
        <p:txBody>
          <a:bodyPr wrap="square" rtlCol="0">
            <a:spAutoFit/>
          </a:bodyPr>
          <a:lstStyle/>
          <a:p>
            <a:r>
              <a:rPr lang="en-US" sz="2000" dirty="0" smtClean="0"/>
              <a:t>It is the ancient story demonstrated to us daily by life</a:t>
            </a:r>
            <a:endParaRPr lang="en-US" sz="2000" dirty="0"/>
          </a:p>
        </p:txBody>
      </p:sp>
      <p:sp>
        <p:nvSpPr>
          <p:cNvPr id="6" name="TextBox 5"/>
          <p:cNvSpPr txBox="1"/>
          <p:nvPr/>
        </p:nvSpPr>
        <p:spPr>
          <a:xfrm>
            <a:off x="1524000" y="3505200"/>
            <a:ext cx="6096000" cy="800219"/>
          </a:xfrm>
          <a:prstGeom prst="rect">
            <a:avLst/>
          </a:prstGeom>
          <a:noFill/>
        </p:spPr>
        <p:txBody>
          <a:bodyPr wrap="square" rtlCol="0">
            <a:spAutoFit/>
          </a:bodyPr>
          <a:lstStyle/>
          <a:p>
            <a:pPr algn="ctr"/>
            <a:r>
              <a:rPr lang="en-US" sz="2000" dirty="0" smtClean="0"/>
              <a:t>yet it is the most </a:t>
            </a:r>
            <a:r>
              <a:rPr lang="en-US" sz="2800" dirty="0" smtClean="0"/>
              <a:t>ancient story </a:t>
            </a:r>
            <a:r>
              <a:rPr lang="en-US" sz="2000" dirty="0" smtClean="0"/>
              <a:t>there is. </a:t>
            </a:r>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81000" y="990600"/>
            <a:ext cx="8458200" cy="685800"/>
          </a:xfrm>
        </p:spPr>
        <p:txBody>
          <a:bodyPr>
            <a:noAutofit/>
          </a:bodyPr>
          <a:lstStyle/>
          <a:p>
            <a:r>
              <a:rPr lang="en-US" sz="2800" dirty="0" smtClean="0"/>
              <a:t>not the life we see on the news with its unending stories of human grief and horror, </a:t>
            </a:r>
            <a:endParaRPr lang="en-US" sz="2800" dirty="0"/>
          </a:p>
        </p:txBody>
      </p:sp>
      <p:pic>
        <p:nvPicPr>
          <p:cNvPr id="2050" name="Picture 2"/>
          <p:cNvPicPr>
            <a:picLocks noChangeAspect="1" noChangeArrowheads="1"/>
          </p:cNvPicPr>
          <p:nvPr/>
        </p:nvPicPr>
        <p:blipFill>
          <a:blip r:embed="rId2" cstate="print"/>
          <a:srcRect/>
          <a:stretch>
            <a:fillRect/>
          </a:stretch>
        </p:blipFill>
        <p:spPr bwMode="auto">
          <a:xfrm>
            <a:off x="2667000" y="2971800"/>
            <a:ext cx="6000750" cy="3648075"/>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304800" y="3200400"/>
            <a:ext cx="3429000" cy="2581275"/>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cstate="print"/>
          <a:srcRect t="33180"/>
          <a:stretch>
            <a:fillRect/>
          </a:stretch>
        </p:blipFill>
        <p:spPr bwMode="auto">
          <a:xfrm>
            <a:off x="304800" y="3810000"/>
            <a:ext cx="8305800" cy="2762250"/>
          </a:xfrm>
          <a:prstGeom prst="rect">
            <a:avLst/>
          </a:prstGeom>
          <a:noFill/>
          <a:ln w="9525">
            <a:noFill/>
            <a:miter lim="800000"/>
            <a:headEnd/>
            <a:tailEnd/>
          </a:ln>
        </p:spPr>
      </p:pic>
      <p:sp>
        <p:nvSpPr>
          <p:cNvPr id="6" name="TextBox 5"/>
          <p:cNvSpPr txBox="1"/>
          <p:nvPr/>
        </p:nvSpPr>
        <p:spPr>
          <a:xfrm>
            <a:off x="457200" y="1828800"/>
            <a:ext cx="8153400" cy="830997"/>
          </a:xfrm>
          <a:prstGeom prst="rect">
            <a:avLst/>
          </a:prstGeom>
          <a:noFill/>
        </p:spPr>
        <p:txBody>
          <a:bodyPr wrap="square" rtlCol="0">
            <a:spAutoFit/>
          </a:bodyPr>
          <a:lstStyle/>
          <a:p>
            <a:r>
              <a:rPr lang="en-US" sz="2400" dirty="0"/>
              <a:t>but what we feel when we’re in nature, when we experience a sense of life’s deep harmony, beauty, and power. </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8600" y="1066800"/>
            <a:ext cx="8610600" cy="1447800"/>
          </a:xfrm>
        </p:spPr>
        <p:txBody>
          <a:bodyPr>
            <a:normAutofit/>
          </a:bodyPr>
          <a:lstStyle/>
          <a:p>
            <a:r>
              <a:rPr lang="en-US" sz="2400" dirty="0" smtClean="0"/>
              <a:t>It is a story of how we feel when we see people helping each other, when we feel creative, when we know we’re making a difference, </a:t>
            </a:r>
          </a:p>
          <a:p>
            <a:endParaRPr lang="en-US" sz="1800" dirty="0"/>
          </a:p>
        </p:txBody>
      </p:sp>
      <p:pic>
        <p:nvPicPr>
          <p:cNvPr id="4" name="Picture 4"/>
          <p:cNvPicPr>
            <a:picLocks noChangeAspect="1" noChangeArrowheads="1"/>
          </p:cNvPicPr>
          <p:nvPr/>
        </p:nvPicPr>
        <p:blipFill>
          <a:blip r:embed="rId2" cstate="print"/>
          <a:srcRect/>
          <a:stretch>
            <a:fillRect/>
          </a:stretch>
        </p:blipFill>
        <p:spPr bwMode="auto">
          <a:xfrm>
            <a:off x="2895600" y="2971800"/>
            <a:ext cx="3200400" cy="3238959"/>
          </a:xfrm>
          <a:prstGeom prst="rect">
            <a:avLst/>
          </a:prstGeom>
          <a:noFill/>
          <a:ln w="9525">
            <a:noFill/>
            <a:miter lim="800000"/>
            <a:headEnd/>
            <a:tailEnd/>
          </a:ln>
        </p:spPr>
      </p:pic>
      <p:sp>
        <p:nvSpPr>
          <p:cNvPr id="5" name="Text Placeholder 2"/>
          <p:cNvSpPr txBox="1">
            <a:spLocks/>
          </p:cNvSpPr>
          <p:nvPr/>
        </p:nvSpPr>
        <p:spPr>
          <a:xfrm>
            <a:off x="609600" y="1905000"/>
            <a:ext cx="8022336" cy="685800"/>
          </a:xfrm>
          <a:prstGeom prst="rect">
            <a:avLst/>
          </a:prstGeom>
        </p:spPr>
        <p:txBody>
          <a:bodyPr vert="horz" lIns="146304" tIns="0" rIns="45720" bIns="0" rtlCol="0" anchor="t">
            <a:normAutofit/>
          </a:bodyPr>
          <a:lstStyle/>
          <a:p>
            <a:pPr marL="0" marR="0" lvl="0" indent="0" algn="ctr" defTabSz="914400" rtl="0" eaLnBrk="1" fontAlgn="auto" latinLnBrk="0" hangingPunct="1">
              <a:lnSpc>
                <a:spcPct val="100000"/>
              </a:lnSpc>
              <a:spcBef>
                <a:spcPts val="0"/>
              </a:spcBef>
              <a:spcAft>
                <a:spcPts val="0"/>
              </a:spcAft>
              <a:buClr>
                <a:schemeClr val="accent1"/>
              </a:buClr>
              <a:buSzPct val="80000"/>
              <a:buFont typeface="Wingdings 2"/>
              <a:buNone/>
              <a:tabLst/>
              <a:defRPr/>
            </a:pPr>
            <a:r>
              <a:rPr kumimoji="0" lang="en-US" sz="2800" b="0" i="0" u="none" strike="noStrike" kern="1200" cap="none" spc="0" normalizeH="0" baseline="0" noProof="0" smtClean="0">
                <a:ln>
                  <a:noFill/>
                </a:ln>
                <a:solidFill>
                  <a:srgbClr val="FFFFFF"/>
                </a:solidFill>
                <a:effectLst/>
                <a:uLnTx/>
                <a:uFillTx/>
                <a:latin typeface="+mn-lt"/>
                <a:ea typeface="+mn-ea"/>
                <a:cs typeface="+mn-cs"/>
              </a:rPr>
              <a:t>when life feels purposeful.</a:t>
            </a:r>
            <a:endParaRPr kumimoji="0" lang="en-US" sz="2800" b="0" i="0" u="none" strike="noStrike" kern="1200" cap="none" spc="0" normalizeH="0" baseline="0" noProof="0" dirty="0">
              <a:ln>
                <a:noFill/>
              </a:ln>
              <a:solidFill>
                <a:srgbClr val="FFFFFF"/>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3200400"/>
            <a:ext cx="8077200" cy="1499616"/>
          </a:xfrm>
        </p:spPr>
        <p:txBody>
          <a:bodyPr/>
          <a:lstStyle/>
          <a:p>
            <a:r>
              <a:rPr lang="en-US" dirty="0" smtClean="0"/>
              <a:t>For many years, I’ve written and spoken about this ancient new story, and how we might apply it in organizations and communities around the world.</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304800" y="1295400"/>
            <a:ext cx="4762500" cy="2362200"/>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740664" y="609600"/>
            <a:ext cx="8022336" cy="838200"/>
          </a:xfrm>
        </p:spPr>
        <p:txBody>
          <a:bodyPr/>
          <a:lstStyle/>
          <a:p>
            <a:r>
              <a:rPr lang="en-US" sz="2400" dirty="0" smtClean="0"/>
              <a:t>I’ve learned that as we understand how living systems operate, we develop the skills we need:</a:t>
            </a:r>
            <a:endParaRPr lang="en-US" dirty="0"/>
          </a:p>
        </p:txBody>
      </p:sp>
      <p:pic>
        <p:nvPicPr>
          <p:cNvPr id="5" name="Picture 4"/>
          <p:cNvPicPr>
            <a:picLocks noChangeAspect="1" noChangeArrowheads="1"/>
          </p:cNvPicPr>
          <p:nvPr/>
        </p:nvPicPr>
        <p:blipFill>
          <a:blip r:embed="rId2" cstate="print"/>
          <a:srcRect/>
          <a:stretch>
            <a:fillRect/>
          </a:stretch>
        </p:blipFill>
        <p:spPr bwMode="auto">
          <a:xfrm>
            <a:off x="304800" y="2819400"/>
            <a:ext cx="5606306" cy="3733800"/>
          </a:xfrm>
          <a:prstGeom prst="rect">
            <a:avLst/>
          </a:prstGeom>
          <a:noFill/>
          <a:ln w="9525">
            <a:noFill/>
            <a:miter lim="800000"/>
            <a:headEnd/>
            <a:tailEnd/>
          </a:ln>
          <a:effectLst/>
        </p:spPr>
      </p:pic>
      <p:sp>
        <p:nvSpPr>
          <p:cNvPr id="6" name="TextBox 5"/>
          <p:cNvSpPr txBox="1"/>
          <p:nvPr/>
        </p:nvSpPr>
        <p:spPr>
          <a:xfrm>
            <a:off x="2743200" y="1752600"/>
            <a:ext cx="3124200" cy="461665"/>
          </a:xfrm>
          <a:prstGeom prst="rect">
            <a:avLst/>
          </a:prstGeom>
          <a:noFill/>
        </p:spPr>
        <p:txBody>
          <a:bodyPr wrap="square" rtlCol="0">
            <a:spAutoFit/>
          </a:bodyPr>
          <a:lstStyle/>
          <a:p>
            <a:pPr algn="r"/>
            <a:r>
              <a:rPr lang="en-US" sz="2400" dirty="0" smtClean="0"/>
              <a:t>we become</a:t>
            </a:r>
            <a:endParaRPr lang="en-US" sz="2400" dirty="0"/>
          </a:p>
        </p:txBody>
      </p:sp>
      <p:sp>
        <p:nvSpPr>
          <p:cNvPr id="7" name="TextBox 6"/>
          <p:cNvSpPr txBox="1"/>
          <p:nvPr/>
        </p:nvSpPr>
        <p:spPr>
          <a:xfrm>
            <a:off x="6096000" y="1600200"/>
            <a:ext cx="2514600" cy="707886"/>
          </a:xfrm>
          <a:prstGeom prst="rect">
            <a:avLst/>
          </a:prstGeom>
          <a:noFill/>
        </p:spPr>
        <p:txBody>
          <a:bodyPr wrap="square" rtlCol="0">
            <a:spAutoFit/>
          </a:bodyPr>
          <a:lstStyle/>
          <a:p>
            <a:r>
              <a:rPr lang="en-US" sz="4000" dirty="0" smtClean="0">
                <a:latin typeface="Bodoni MT Black" pitchFamily="18" charset="0"/>
              </a:rPr>
              <a:t>resilient</a:t>
            </a:r>
            <a:endParaRPr lang="en-US" sz="4000" dirty="0">
              <a:latin typeface="Bodoni MT Black" pitchFamily="18" charset="0"/>
            </a:endParaRPr>
          </a:p>
        </p:txBody>
      </p:sp>
      <p:sp>
        <p:nvSpPr>
          <p:cNvPr id="8" name="TextBox 7"/>
          <p:cNvSpPr txBox="1"/>
          <p:nvPr/>
        </p:nvSpPr>
        <p:spPr>
          <a:xfrm>
            <a:off x="6400800" y="2743200"/>
            <a:ext cx="2133600" cy="707886"/>
          </a:xfrm>
          <a:prstGeom prst="rect">
            <a:avLst/>
          </a:prstGeom>
          <a:noFill/>
        </p:spPr>
        <p:txBody>
          <a:bodyPr wrap="square" rtlCol="0">
            <a:spAutoFit/>
          </a:bodyPr>
          <a:lstStyle/>
          <a:p>
            <a:r>
              <a:rPr lang="en-US" sz="4000" dirty="0" smtClean="0">
                <a:latin typeface="Colonna MT" pitchFamily="82" charset="0"/>
              </a:rPr>
              <a:t>adaptive</a:t>
            </a:r>
            <a:endParaRPr lang="en-US" sz="2400" dirty="0">
              <a:latin typeface="Colonna MT" pitchFamily="82" charset="0"/>
            </a:endParaRPr>
          </a:p>
        </p:txBody>
      </p:sp>
      <p:sp>
        <p:nvSpPr>
          <p:cNvPr id="9" name="TextBox 8"/>
          <p:cNvSpPr txBox="1"/>
          <p:nvPr/>
        </p:nvSpPr>
        <p:spPr>
          <a:xfrm>
            <a:off x="6172200" y="3657600"/>
            <a:ext cx="2743200" cy="523220"/>
          </a:xfrm>
          <a:prstGeom prst="rect">
            <a:avLst/>
          </a:prstGeom>
          <a:noFill/>
        </p:spPr>
        <p:txBody>
          <a:bodyPr wrap="square" rtlCol="0">
            <a:spAutoFit/>
          </a:bodyPr>
          <a:lstStyle/>
          <a:p>
            <a:r>
              <a:rPr lang="en-US" sz="2800" dirty="0" smtClean="0">
                <a:latin typeface="Goudy Stout" pitchFamily="18" charset="0"/>
              </a:rPr>
              <a:t>aware</a:t>
            </a:r>
            <a:endParaRPr lang="en-US" sz="2800" dirty="0">
              <a:latin typeface="Goudy Stout" pitchFamily="18" charset="0"/>
            </a:endParaRPr>
          </a:p>
        </p:txBody>
      </p:sp>
      <p:sp>
        <p:nvSpPr>
          <p:cNvPr id="10" name="TextBox 9"/>
          <p:cNvSpPr txBox="1"/>
          <p:nvPr/>
        </p:nvSpPr>
        <p:spPr>
          <a:xfrm>
            <a:off x="6477000" y="4495800"/>
            <a:ext cx="2209800" cy="1323439"/>
          </a:xfrm>
          <a:prstGeom prst="rect">
            <a:avLst/>
          </a:prstGeom>
          <a:noFill/>
        </p:spPr>
        <p:txBody>
          <a:bodyPr wrap="square" rtlCol="0">
            <a:spAutoFit/>
          </a:bodyPr>
          <a:lstStyle/>
          <a:p>
            <a:pPr algn="ctr"/>
            <a:r>
              <a:rPr lang="en-US" sz="3600" dirty="0"/>
              <a:t>a</a:t>
            </a:r>
            <a:r>
              <a:rPr lang="en-US" sz="3600" dirty="0" smtClean="0"/>
              <a:t>nd </a:t>
            </a:r>
            <a:r>
              <a:rPr lang="en-US" sz="4400" dirty="0" smtClean="0">
                <a:latin typeface="Gigi" pitchFamily="82" charset="0"/>
              </a:rPr>
              <a:t>creative</a:t>
            </a:r>
            <a:r>
              <a:rPr lang="en-US" sz="3600" dirty="0" smtClean="0"/>
              <a:t>.</a:t>
            </a:r>
            <a:endParaRPr lang="en-US" sz="36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ssolv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a:stretch>
            <a:fillRect/>
          </a:stretch>
        </p:blipFill>
        <p:spPr bwMode="auto">
          <a:xfrm>
            <a:off x="685800" y="304800"/>
            <a:ext cx="7886700" cy="2012950"/>
          </a:xfrm>
          <a:prstGeom prst="rect">
            <a:avLst/>
          </a:prstGeom>
          <a:noFill/>
          <a:ln w="9525">
            <a:noFill/>
            <a:miter lim="800000"/>
            <a:headEnd/>
            <a:tailEnd/>
          </a:ln>
        </p:spPr>
      </p:pic>
      <p:sp>
        <p:nvSpPr>
          <p:cNvPr id="5" name="Text Placeholder 4"/>
          <p:cNvSpPr>
            <a:spLocks noGrp="1"/>
          </p:cNvSpPr>
          <p:nvPr>
            <p:ph type="body" idx="1"/>
          </p:nvPr>
        </p:nvSpPr>
        <p:spPr>
          <a:xfrm>
            <a:off x="685800" y="2971800"/>
            <a:ext cx="8022336" cy="685800"/>
          </a:xfrm>
        </p:spPr>
        <p:txBody>
          <a:bodyPr>
            <a:normAutofit/>
          </a:bodyPr>
          <a:lstStyle/>
          <a:p>
            <a:r>
              <a:rPr lang="en-US" dirty="0" smtClean="0"/>
              <a:t>We enjoy working together. </a:t>
            </a:r>
          </a:p>
          <a:p>
            <a:endParaRPr lang="en-US" dirty="0"/>
          </a:p>
        </p:txBody>
      </p:sp>
      <p:sp>
        <p:nvSpPr>
          <p:cNvPr id="6" name="TextBox 5"/>
          <p:cNvSpPr txBox="1"/>
          <p:nvPr/>
        </p:nvSpPr>
        <p:spPr>
          <a:xfrm>
            <a:off x="2362200" y="3429000"/>
            <a:ext cx="2286000" cy="1200329"/>
          </a:xfrm>
          <a:prstGeom prst="rect">
            <a:avLst/>
          </a:prstGeom>
          <a:noFill/>
        </p:spPr>
        <p:txBody>
          <a:bodyPr wrap="square" rtlCol="0">
            <a:spAutoFit/>
          </a:bodyPr>
          <a:lstStyle/>
          <a:p>
            <a:r>
              <a:rPr lang="en-US" sz="2400" dirty="0" smtClean="0"/>
              <a:t>And life’s processes work everywhere, </a:t>
            </a:r>
            <a:endParaRPr lang="en-US" sz="2400" dirty="0"/>
          </a:p>
        </p:txBody>
      </p:sp>
      <p:sp>
        <p:nvSpPr>
          <p:cNvPr id="7" name="Rectangle 6"/>
          <p:cNvSpPr/>
          <p:nvPr/>
        </p:nvSpPr>
        <p:spPr>
          <a:xfrm>
            <a:off x="2971800" y="4648200"/>
            <a:ext cx="4572000" cy="369332"/>
          </a:xfrm>
          <a:prstGeom prst="rect">
            <a:avLst/>
          </a:prstGeom>
        </p:spPr>
        <p:txBody>
          <a:bodyPr>
            <a:spAutoFit/>
          </a:bodyPr>
          <a:lstStyle/>
          <a:p>
            <a:r>
              <a:rPr lang="en-US" dirty="0" smtClean="0"/>
              <a:t>no matter the culture, group, or person, </a:t>
            </a:r>
            <a:endParaRPr lang="en-US" dirty="0"/>
          </a:p>
        </p:txBody>
      </p:sp>
      <p:sp>
        <p:nvSpPr>
          <p:cNvPr id="8" name="TextBox 7"/>
          <p:cNvSpPr txBox="1"/>
          <p:nvPr/>
        </p:nvSpPr>
        <p:spPr>
          <a:xfrm>
            <a:off x="5257800" y="5105400"/>
            <a:ext cx="2438400" cy="1569660"/>
          </a:xfrm>
          <a:prstGeom prst="rect">
            <a:avLst/>
          </a:prstGeom>
          <a:noFill/>
        </p:spPr>
        <p:txBody>
          <a:bodyPr wrap="square" rtlCol="0">
            <a:spAutoFit/>
          </a:bodyPr>
          <a:lstStyle/>
          <a:p>
            <a:r>
              <a:rPr lang="en-US" sz="2400" dirty="0" smtClean="0"/>
              <a:t>because they are basic dynamics shared by all living beings.</a:t>
            </a:r>
            <a:endParaRPr lang="en-US" sz="24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447800"/>
            <a:ext cx="8022336" cy="914400"/>
          </a:xfrm>
        </p:spPr>
        <p:txBody>
          <a:bodyPr>
            <a:noAutofit/>
          </a:bodyPr>
          <a:lstStyle/>
          <a:p>
            <a:r>
              <a:rPr lang="en-US" sz="2400" dirty="0" smtClean="0"/>
              <a:t>As we work with life, we also rediscover another gift, the great potential of the human spirit. </a:t>
            </a:r>
            <a:endParaRPr lang="en-US" sz="2400" dirty="0"/>
          </a:p>
        </p:txBody>
      </p:sp>
      <p:pic>
        <p:nvPicPr>
          <p:cNvPr id="5122" name="Picture 2"/>
          <p:cNvPicPr>
            <a:picLocks noChangeAspect="1" noChangeArrowheads="1"/>
          </p:cNvPicPr>
          <p:nvPr/>
        </p:nvPicPr>
        <p:blipFill>
          <a:blip r:embed="rId2" cstate="print"/>
          <a:srcRect/>
          <a:stretch>
            <a:fillRect/>
          </a:stretch>
        </p:blipFill>
        <p:spPr bwMode="auto">
          <a:xfrm>
            <a:off x="838200" y="2819400"/>
            <a:ext cx="2821784" cy="3685597"/>
          </a:xfrm>
          <a:prstGeom prst="rect">
            <a:avLst/>
          </a:prstGeom>
          <a:noFill/>
          <a:ln w="9525">
            <a:noFill/>
            <a:miter lim="800000"/>
            <a:headEnd/>
            <a:tailEnd/>
          </a:ln>
          <a:effectLst/>
        </p:spPr>
      </p:pic>
      <p:sp>
        <p:nvSpPr>
          <p:cNvPr id="5" name="TextBox 4"/>
          <p:cNvSpPr txBox="1"/>
          <p:nvPr/>
        </p:nvSpPr>
        <p:spPr>
          <a:xfrm>
            <a:off x="4343400" y="2895600"/>
            <a:ext cx="3810000" cy="1938992"/>
          </a:xfrm>
          <a:prstGeom prst="rect">
            <a:avLst/>
          </a:prstGeom>
          <a:noFill/>
        </p:spPr>
        <p:txBody>
          <a:bodyPr wrap="square" rtlCol="0">
            <a:spAutoFit/>
          </a:bodyPr>
          <a:lstStyle/>
          <a:p>
            <a:r>
              <a:rPr lang="en-US" dirty="0" smtClean="0"/>
              <a:t>I</a:t>
            </a:r>
            <a:r>
              <a:rPr lang="en-US" sz="2000" dirty="0" smtClean="0"/>
              <a:t>’ve worked in many places in the world of extreme material poverty. But that challenge fades in comparison to those of us who have forgotten how resilient and vast the human spirit is. </a:t>
            </a:r>
            <a:endParaRPr lang="en-US" dirty="0"/>
          </a:p>
        </p:txBody>
      </p:sp>
      <p:sp>
        <p:nvSpPr>
          <p:cNvPr id="6" name="TextBox 5"/>
          <p:cNvSpPr txBox="1"/>
          <p:nvPr/>
        </p:nvSpPr>
        <p:spPr>
          <a:xfrm>
            <a:off x="4419600" y="5181600"/>
            <a:ext cx="3505200" cy="1200329"/>
          </a:xfrm>
          <a:prstGeom prst="rect">
            <a:avLst/>
          </a:prstGeom>
          <a:noFill/>
        </p:spPr>
        <p:txBody>
          <a:bodyPr wrap="square" rtlCol="0">
            <a:spAutoFit/>
          </a:bodyPr>
          <a:lstStyle/>
          <a:p>
            <a:r>
              <a:rPr lang="en-US" dirty="0" smtClean="0"/>
              <a:t>Mother Teresa once said that the greatest poverty she saw was in the West because we suffer from spiritual poverty.</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2" cstate="print"/>
          <a:srcRect/>
          <a:stretch>
            <a:fillRect/>
          </a:stretch>
        </p:blipFill>
        <p:spPr bwMode="auto">
          <a:xfrm>
            <a:off x="4876800" y="1676400"/>
            <a:ext cx="3810000" cy="4762500"/>
          </a:xfrm>
          <a:prstGeom prst="rect">
            <a:avLst/>
          </a:prstGeom>
          <a:noFill/>
          <a:ln w="9525">
            <a:noFill/>
            <a:miter lim="800000"/>
            <a:headEnd/>
            <a:tailEnd/>
          </a:ln>
          <a:effectLst/>
        </p:spPr>
      </p:pic>
      <p:sp>
        <p:nvSpPr>
          <p:cNvPr id="4" name="TextBox 3"/>
          <p:cNvSpPr txBox="1"/>
          <p:nvPr/>
        </p:nvSpPr>
        <p:spPr>
          <a:xfrm>
            <a:off x="457200" y="2057400"/>
            <a:ext cx="4038600" cy="4093428"/>
          </a:xfrm>
          <a:prstGeom prst="rect">
            <a:avLst/>
          </a:prstGeom>
          <a:noFill/>
        </p:spPr>
        <p:txBody>
          <a:bodyPr wrap="square" rtlCol="0">
            <a:spAutoFit/>
          </a:bodyPr>
          <a:lstStyle/>
          <a:p>
            <a:pPr algn="ctr"/>
            <a:r>
              <a:rPr lang="en-US" sz="2000" dirty="0"/>
              <a:t>Western </a:t>
            </a:r>
            <a:r>
              <a:rPr lang="en-US" sz="2000" dirty="0" smtClean="0"/>
              <a:t>cultural </a:t>
            </a:r>
            <a:r>
              <a:rPr lang="en-US" sz="2000" dirty="0"/>
              <a:t>views of how best </a:t>
            </a:r>
            <a:r>
              <a:rPr lang="en-US" sz="2000" dirty="0" smtClean="0"/>
              <a:t> to </a:t>
            </a:r>
            <a:r>
              <a:rPr lang="en-US" sz="2000" dirty="0"/>
              <a:t>organize and lead </a:t>
            </a:r>
            <a:endParaRPr lang="en-US" sz="2000" dirty="0" smtClean="0"/>
          </a:p>
          <a:p>
            <a:pPr algn="ctr"/>
            <a:r>
              <a:rPr lang="en-US" sz="2000" dirty="0" smtClean="0"/>
              <a:t>(</a:t>
            </a:r>
            <a:r>
              <a:rPr lang="en-US" sz="2000" dirty="0"/>
              <a:t>the majority paradigm </a:t>
            </a:r>
            <a:endParaRPr lang="en-US" sz="2000" dirty="0" smtClean="0"/>
          </a:p>
          <a:p>
            <a:pPr algn="ctr"/>
            <a:r>
              <a:rPr lang="en-US" sz="2000" dirty="0" smtClean="0"/>
              <a:t>in </a:t>
            </a:r>
            <a:r>
              <a:rPr lang="en-US" sz="2000" dirty="0"/>
              <a:t>use </a:t>
            </a:r>
            <a:r>
              <a:rPr lang="en-US" sz="2000" dirty="0" smtClean="0"/>
              <a:t>in </a:t>
            </a:r>
            <a:r>
              <a:rPr lang="en-US" sz="2000" dirty="0"/>
              <a:t>the world) </a:t>
            </a:r>
            <a:endParaRPr lang="en-US" sz="2000" dirty="0" smtClean="0"/>
          </a:p>
          <a:p>
            <a:pPr algn="ctr"/>
            <a:r>
              <a:rPr lang="en-US" sz="2000" dirty="0" smtClean="0"/>
              <a:t>are </a:t>
            </a:r>
            <a:r>
              <a:rPr lang="en-US" sz="2000" dirty="0"/>
              <a:t>contrary to what life teaches. </a:t>
            </a:r>
            <a:endParaRPr lang="en-US" sz="2000" dirty="0" smtClean="0"/>
          </a:p>
          <a:p>
            <a:pPr algn="ctr"/>
            <a:endParaRPr lang="en-US" sz="2000" dirty="0"/>
          </a:p>
          <a:p>
            <a:pPr algn="ctr"/>
            <a:r>
              <a:rPr lang="en-US" sz="2000" dirty="0" smtClean="0"/>
              <a:t>Western </a:t>
            </a:r>
            <a:r>
              <a:rPr lang="en-US" sz="2000" dirty="0"/>
              <a:t>practices attempt to dominate life; we want life to comply when human needs rather than working as partners. </a:t>
            </a:r>
            <a:endParaRPr lang="en-US" sz="2000" dirty="0" smtClean="0"/>
          </a:p>
          <a:p>
            <a:pPr algn="ctr"/>
            <a:r>
              <a:rPr lang="en-US" sz="2000" dirty="0" smtClean="0"/>
              <a:t>This </a:t>
            </a:r>
            <a:r>
              <a:rPr lang="en-US" sz="2000" dirty="0"/>
              <a:t>disregard for life’s dynamics is alarmingly evident in today’s organizations.</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40664" y="1143000"/>
            <a:ext cx="8022336" cy="1371600"/>
          </a:xfrm>
        </p:spPr>
        <p:txBody>
          <a:bodyPr>
            <a:normAutofit/>
          </a:bodyPr>
          <a:lstStyle/>
          <a:p>
            <a:r>
              <a:rPr lang="en-US" dirty="0" smtClean="0"/>
              <a:t>Leaders use control and imposition rather than self-organizing processes. They react to uncertainty and chaos by tightening already feeble controls, rather than engaging our best capacities in the dance.</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3962400" y="2819400"/>
            <a:ext cx="4762500" cy="3771900"/>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381000"/>
            <a:ext cx="8022336" cy="1828800"/>
          </a:xfrm>
        </p:spPr>
        <p:txBody>
          <a:bodyPr>
            <a:normAutofit fontScale="92500"/>
          </a:bodyPr>
          <a:lstStyle/>
          <a:p>
            <a:r>
              <a:rPr lang="en-US" sz="2400" dirty="0" smtClean="0"/>
              <a:t>Leaders use primitive emotions of fear, scarcity, and self-interest to get people to do their work, rather than the more noble human traits of </a:t>
            </a:r>
            <a:r>
              <a:rPr lang="en-US" sz="2600" dirty="0" smtClean="0"/>
              <a:t>cooperation, caring, and generosity</a:t>
            </a:r>
            <a:r>
              <a:rPr lang="en-US" sz="2400" dirty="0" smtClean="0"/>
              <a:t>. This has led us to this difficult time, when nothing seems to work as we want it to, when too many of us feel frustrated, disengaged, and anxious.</a:t>
            </a:r>
          </a:p>
          <a:p>
            <a:endParaRPr lang="en-US" dirty="0"/>
          </a:p>
        </p:txBody>
      </p:sp>
      <p:pic>
        <p:nvPicPr>
          <p:cNvPr id="4" name="Picture 3"/>
          <p:cNvPicPr>
            <a:picLocks noChangeAspect="1" noChangeArrowheads="1"/>
          </p:cNvPicPr>
          <p:nvPr/>
        </p:nvPicPr>
        <p:blipFill>
          <a:blip r:embed="rId2" cstate="print"/>
          <a:srcRect/>
          <a:stretch>
            <a:fillRect/>
          </a:stretch>
        </p:blipFill>
        <p:spPr bwMode="auto">
          <a:xfrm>
            <a:off x="6172200" y="3505200"/>
            <a:ext cx="2514600" cy="2514600"/>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2000" y="838200"/>
            <a:ext cx="8022336" cy="1219200"/>
          </a:xfrm>
        </p:spPr>
        <p:txBody>
          <a:bodyPr>
            <a:noAutofit/>
          </a:bodyPr>
          <a:lstStyle/>
          <a:p>
            <a:pPr algn="ctr"/>
            <a:r>
              <a:rPr lang="en-US" sz="2400" dirty="0" smtClean="0"/>
              <a:t>It is important, periodically, </a:t>
            </a:r>
          </a:p>
          <a:p>
            <a:pPr algn="ctr"/>
            <a:r>
              <a:rPr lang="en-US" sz="2400" dirty="0" smtClean="0"/>
              <a:t>to ask people to step back </a:t>
            </a:r>
          </a:p>
          <a:p>
            <a:pPr algn="ctr"/>
            <a:r>
              <a:rPr lang="en-US" sz="2400" dirty="0" smtClean="0"/>
              <a:t>and try to see the big picture. </a:t>
            </a:r>
            <a:endParaRPr lang="en-US" sz="2400" dirty="0"/>
          </a:p>
        </p:txBody>
      </p:sp>
      <p:pic>
        <p:nvPicPr>
          <p:cNvPr id="3074" name="Picture 2"/>
          <p:cNvPicPr>
            <a:picLocks noChangeAspect="1" noChangeArrowheads="1"/>
          </p:cNvPicPr>
          <p:nvPr/>
        </p:nvPicPr>
        <p:blipFill>
          <a:blip r:embed="rId2" cstate="print"/>
          <a:srcRect/>
          <a:stretch>
            <a:fillRect/>
          </a:stretch>
        </p:blipFill>
        <p:spPr bwMode="auto">
          <a:xfrm>
            <a:off x="1905000" y="2743200"/>
            <a:ext cx="5257800" cy="3943350"/>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3657600"/>
            <a:ext cx="3505200" cy="2209800"/>
          </a:xfrm>
        </p:spPr>
        <p:txBody>
          <a:bodyPr>
            <a:normAutofit/>
          </a:bodyPr>
          <a:lstStyle/>
          <a:p>
            <a:pPr algn="ctr"/>
            <a:r>
              <a:rPr lang="en-US" dirty="0" smtClean="0"/>
              <a:t>This is difficult to do when we’re stressed by so many pressures at work and at home. </a:t>
            </a:r>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4343400" y="3200400"/>
            <a:ext cx="3933825" cy="2952750"/>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40664" y="381000"/>
            <a:ext cx="8022336" cy="2133600"/>
          </a:xfrm>
        </p:spPr>
        <p:txBody>
          <a:bodyPr>
            <a:normAutofit/>
          </a:bodyPr>
          <a:lstStyle/>
          <a:p>
            <a:r>
              <a:rPr lang="en-US" dirty="0" smtClean="0"/>
              <a:t>But when we shift to fifty thousand feet, it’s easier to see that our impotence is not a result of personal failings. Instead, failing to achieve good results is a consequence of living in this time when we’ve reached the end of a paradigm. Many of our fundamental beliefs and practices no longer serve us or the greater world. Worse than that, too many are causing harm and distancing us from the very skills, knowledge, and wisdom that would help.</a:t>
            </a:r>
          </a:p>
          <a:p>
            <a:endParaRPr lang="en-US" dirty="0"/>
          </a:p>
        </p:txBody>
      </p:sp>
      <p:pic>
        <p:nvPicPr>
          <p:cNvPr id="4" name="Picture 2"/>
          <p:cNvPicPr>
            <a:picLocks noChangeAspect="1" noChangeArrowheads="1"/>
          </p:cNvPicPr>
          <p:nvPr/>
        </p:nvPicPr>
        <p:blipFill>
          <a:blip r:embed="rId2" cstate="print"/>
          <a:srcRect/>
          <a:stretch>
            <a:fillRect/>
          </a:stretch>
        </p:blipFill>
        <p:spPr bwMode="auto">
          <a:xfrm>
            <a:off x="1905000" y="2743200"/>
            <a:ext cx="5257800" cy="3943350"/>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4419600"/>
            <a:ext cx="8229600" cy="1828800"/>
          </a:xfrm>
        </p:spPr>
        <p:txBody>
          <a:bodyPr>
            <a:normAutofit lnSpcReduction="10000"/>
          </a:bodyPr>
          <a:lstStyle/>
          <a:p>
            <a:r>
              <a:rPr lang="en-US" sz="2800" dirty="0" smtClean="0"/>
              <a:t>All living systems –</a:t>
            </a:r>
          </a:p>
          <a:p>
            <a:r>
              <a:rPr lang="en-US" sz="2800" dirty="0" smtClean="0"/>
              <a:t>which include people – </a:t>
            </a:r>
          </a:p>
          <a:p>
            <a:r>
              <a:rPr lang="en-US" sz="3200" dirty="0" smtClean="0">
                <a:latin typeface="Bauhaus 93" pitchFamily="82" charset="0"/>
              </a:rPr>
              <a:t>self-organize</a:t>
            </a:r>
            <a:r>
              <a:rPr lang="en-US" sz="2800" dirty="0" smtClean="0"/>
              <a:t>, </a:t>
            </a:r>
            <a:r>
              <a:rPr lang="en-US" sz="2800" dirty="0" smtClean="0">
                <a:latin typeface="Felix Titling" pitchFamily="82" charset="0"/>
              </a:rPr>
              <a:t>change</a:t>
            </a:r>
            <a:r>
              <a:rPr lang="en-US" sz="2800" dirty="0" smtClean="0"/>
              <a:t>, </a:t>
            </a:r>
            <a:r>
              <a:rPr lang="en-US" sz="3600" dirty="0" smtClean="0">
                <a:latin typeface="Bradley Hand ITC" pitchFamily="66" charset="0"/>
              </a:rPr>
              <a:t>create</a:t>
            </a:r>
            <a:r>
              <a:rPr lang="en-US" sz="2800" dirty="0" smtClean="0"/>
              <a:t>, </a:t>
            </a:r>
          </a:p>
          <a:p>
            <a:r>
              <a:rPr lang="en-US" sz="3000" dirty="0" smtClean="0">
                <a:latin typeface="Cooper Black" pitchFamily="18" charset="0"/>
              </a:rPr>
              <a:t>learn</a:t>
            </a:r>
            <a:r>
              <a:rPr lang="en-US" sz="2800" dirty="0" smtClean="0"/>
              <a:t>, and </a:t>
            </a:r>
            <a:r>
              <a:rPr lang="en-US" sz="2800" dirty="0" smtClean="0">
                <a:latin typeface="Kristen ITC" pitchFamily="66" charset="0"/>
              </a:rPr>
              <a:t>adapt</a:t>
            </a:r>
            <a:r>
              <a:rPr lang="en-US" sz="2800" dirty="0" smtClean="0"/>
              <a:t>.</a:t>
            </a:r>
          </a:p>
          <a:p>
            <a:endParaRPr lang="en-US" dirty="0"/>
          </a:p>
        </p:txBody>
      </p:sp>
      <p:pic>
        <p:nvPicPr>
          <p:cNvPr id="4" name="Picture 3"/>
          <p:cNvPicPr>
            <a:picLocks noChangeAspect="1" noChangeArrowheads="1"/>
          </p:cNvPicPr>
          <p:nvPr/>
        </p:nvPicPr>
        <p:blipFill>
          <a:blip r:embed="rId2" cstate="print"/>
          <a:srcRect/>
          <a:stretch>
            <a:fillRect/>
          </a:stretch>
        </p:blipFill>
        <p:spPr bwMode="auto">
          <a:xfrm>
            <a:off x="4648200" y="685800"/>
            <a:ext cx="4191000" cy="4023360"/>
          </a:xfrm>
          <a:prstGeom prst="rect">
            <a:avLst/>
          </a:prstGeom>
          <a:noFill/>
          <a:ln w="9525">
            <a:noFill/>
            <a:miter lim="800000"/>
            <a:headEnd/>
            <a:tailEnd/>
          </a:ln>
          <a:effectLst/>
        </p:spPr>
      </p:pic>
      <p:sp>
        <p:nvSpPr>
          <p:cNvPr id="5" name="TextBox 4"/>
          <p:cNvSpPr txBox="1"/>
          <p:nvPr/>
        </p:nvSpPr>
        <p:spPr>
          <a:xfrm>
            <a:off x="990600" y="762000"/>
            <a:ext cx="2438400" cy="1384995"/>
          </a:xfrm>
          <a:prstGeom prst="rect">
            <a:avLst/>
          </a:prstGeom>
          <a:noFill/>
        </p:spPr>
        <p:txBody>
          <a:bodyPr wrap="square" rtlCol="0">
            <a:spAutoFit/>
          </a:bodyPr>
          <a:lstStyle/>
          <a:p>
            <a:r>
              <a:rPr lang="en-US" sz="2800" dirty="0" smtClean="0"/>
              <a:t>The new paradigm is a living system…</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8600" y="3733800"/>
            <a:ext cx="8022336" cy="2895600"/>
          </a:xfrm>
        </p:spPr>
        <p:txBody>
          <a:bodyPr>
            <a:normAutofit/>
          </a:bodyPr>
          <a:lstStyle/>
          <a:p>
            <a:r>
              <a:rPr lang="en-US" dirty="0" smtClean="0"/>
              <a:t>What motivates people?</a:t>
            </a:r>
          </a:p>
          <a:p>
            <a:r>
              <a:rPr lang="en-US" dirty="0" smtClean="0"/>
              <a:t>How does change happen? </a:t>
            </a:r>
          </a:p>
          <a:p>
            <a:r>
              <a:rPr lang="en-US" dirty="0" smtClean="0"/>
              <a:t>How do we evoke people’s innate creativity? </a:t>
            </a:r>
          </a:p>
          <a:p>
            <a:r>
              <a:rPr lang="en-US" dirty="0" smtClean="0"/>
              <a:t>What are useful measurement systems? </a:t>
            </a:r>
          </a:p>
          <a:p>
            <a:r>
              <a:rPr lang="en-US" dirty="0" smtClean="0"/>
              <a:t>How do we solve complex problems? </a:t>
            </a:r>
          </a:p>
          <a:p>
            <a:r>
              <a:rPr lang="en-US" dirty="0" smtClean="0"/>
              <a:t>How do we create healthy communities? </a:t>
            </a:r>
          </a:p>
          <a:p>
            <a:r>
              <a:rPr lang="en-US" dirty="0" smtClean="0"/>
              <a:t>How do we lead when change is out of our control? </a:t>
            </a:r>
          </a:p>
          <a:p>
            <a:r>
              <a:rPr lang="en-US" dirty="0" smtClean="0"/>
              <a:t>How do we maintain our integrity and peace as leaders?</a:t>
            </a:r>
          </a:p>
          <a:p>
            <a:r>
              <a:rPr lang="en-US" dirty="0" smtClean="0"/>
              <a:t>How do leaders shift from control to order? </a:t>
            </a:r>
          </a:p>
          <a:p>
            <a:endParaRPr lang="en-US" dirty="0"/>
          </a:p>
        </p:txBody>
      </p:sp>
      <p:pic>
        <p:nvPicPr>
          <p:cNvPr id="4" name="Picture 3"/>
          <p:cNvPicPr>
            <a:picLocks noChangeAspect="1" noChangeArrowheads="1"/>
          </p:cNvPicPr>
          <p:nvPr/>
        </p:nvPicPr>
        <p:blipFill>
          <a:blip r:embed="rId2" cstate="print"/>
          <a:srcRect/>
          <a:stretch>
            <a:fillRect/>
          </a:stretch>
        </p:blipFill>
        <p:spPr bwMode="auto">
          <a:xfrm>
            <a:off x="4648200" y="228600"/>
            <a:ext cx="4191000" cy="4023360"/>
          </a:xfrm>
          <a:prstGeom prst="rect">
            <a:avLst/>
          </a:prstGeom>
          <a:noFill/>
          <a:ln w="9525">
            <a:noFill/>
            <a:miter lim="800000"/>
            <a:headEnd/>
            <a:tailEnd/>
          </a:ln>
          <a:effectLst/>
        </p:spPr>
      </p:pic>
      <p:sp>
        <p:nvSpPr>
          <p:cNvPr id="5" name="TextBox 4"/>
          <p:cNvSpPr txBox="1"/>
          <p:nvPr/>
        </p:nvSpPr>
        <p:spPr>
          <a:xfrm>
            <a:off x="914400" y="838200"/>
            <a:ext cx="2667000" cy="1200329"/>
          </a:xfrm>
          <a:prstGeom prst="rect">
            <a:avLst/>
          </a:prstGeom>
          <a:noFill/>
        </p:spPr>
        <p:txBody>
          <a:bodyPr wrap="square" rtlCol="0">
            <a:spAutoFit/>
          </a:bodyPr>
          <a:lstStyle/>
          <a:p>
            <a:r>
              <a:rPr lang="en-US" sz="2400" dirty="0" smtClean="0"/>
              <a:t>The fundamental questions of leadership are:</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5" name="Picture 8"/>
          <p:cNvPicPr>
            <a:picLocks noChangeAspect="1" noChangeArrowheads="1"/>
          </p:cNvPicPr>
          <p:nvPr/>
        </p:nvPicPr>
        <p:blipFill>
          <a:blip r:embed="rId2" cstate="print"/>
          <a:srcRect/>
          <a:stretch>
            <a:fillRect/>
          </a:stretch>
        </p:blipFill>
        <p:spPr bwMode="auto">
          <a:xfrm>
            <a:off x="4152900" y="3562350"/>
            <a:ext cx="4762500" cy="3219450"/>
          </a:xfrm>
          <a:prstGeom prst="rect">
            <a:avLst/>
          </a:prstGeom>
          <a:noFill/>
          <a:ln w="9525">
            <a:noFill/>
            <a:miter lim="800000"/>
            <a:headEnd/>
            <a:tailEnd/>
          </a:ln>
          <a:effectLst/>
        </p:spPr>
      </p:pic>
      <p:sp>
        <p:nvSpPr>
          <p:cNvPr id="8" name="TextBox 7"/>
          <p:cNvSpPr txBox="1"/>
          <p:nvPr/>
        </p:nvSpPr>
        <p:spPr>
          <a:xfrm>
            <a:off x="381000" y="533400"/>
            <a:ext cx="8534400" cy="584775"/>
          </a:xfrm>
          <a:prstGeom prst="rect">
            <a:avLst/>
          </a:prstGeom>
          <a:noFill/>
        </p:spPr>
        <p:txBody>
          <a:bodyPr wrap="square" rtlCol="0">
            <a:spAutoFit/>
          </a:bodyPr>
          <a:lstStyle/>
          <a:p>
            <a:r>
              <a:rPr lang="en-US" sz="3200" dirty="0" smtClean="0">
                <a:solidFill>
                  <a:schemeClr val="bg1"/>
                </a:solidFill>
              </a:rPr>
              <a:t>Life Dynamics for Self-Organization and Change</a:t>
            </a:r>
            <a:endParaRPr lang="en-US" sz="3200" dirty="0">
              <a:solidFill>
                <a:schemeClr val="bg1"/>
              </a:solidFill>
            </a:endParaRPr>
          </a:p>
        </p:txBody>
      </p:sp>
      <p:sp>
        <p:nvSpPr>
          <p:cNvPr id="9" name="TextBox 8"/>
          <p:cNvSpPr txBox="1"/>
          <p:nvPr/>
        </p:nvSpPr>
        <p:spPr>
          <a:xfrm>
            <a:off x="304800" y="1600200"/>
            <a:ext cx="8305800" cy="4339650"/>
          </a:xfrm>
          <a:prstGeom prst="rect">
            <a:avLst/>
          </a:prstGeom>
          <a:noFill/>
        </p:spPr>
        <p:txBody>
          <a:bodyPr wrap="square" rtlCol="0">
            <a:spAutoFit/>
          </a:bodyPr>
          <a:lstStyle/>
          <a:p>
            <a:pPr marL="342900" indent="-342900">
              <a:buAutoNum type="arabicPeriod"/>
            </a:pPr>
            <a:r>
              <a:rPr lang="en-US" sz="2000" b="1" dirty="0" smtClean="0">
                <a:solidFill>
                  <a:schemeClr val="bg1"/>
                </a:solidFill>
              </a:rPr>
              <a:t>A living system forms from Shared Interests </a:t>
            </a:r>
            <a:r>
              <a:rPr lang="en-US" sz="2000" dirty="0" smtClean="0">
                <a:solidFill>
                  <a:schemeClr val="bg1"/>
                </a:solidFill>
              </a:rPr>
              <a:t>– the recognition that individuals need each other lies at the heart of every system.</a:t>
            </a:r>
          </a:p>
          <a:p>
            <a:pPr marL="342900" indent="-342900">
              <a:buAutoNum type="arabicPeriod"/>
            </a:pPr>
            <a:r>
              <a:rPr lang="en-US" sz="2000" b="1" dirty="0" smtClean="0">
                <a:solidFill>
                  <a:schemeClr val="bg1"/>
                </a:solidFill>
              </a:rPr>
              <a:t>All change results from a Change in Meaning </a:t>
            </a:r>
            <a:r>
              <a:rPr lang="en-US" sz="2000" dirty="0" smtClean="0">
                <a:solidFill>
                  <a:schemeClr val="bg1"/>
                </a:solidFill>
              </a:rPr>
              <a:t>– nothing changes until we interpret things differently. Change occurs when we let go of our certainty and develop a new understanding.</a:t>
            </a:r>
          </a:p>
          <a:p>
            <a:pPr marL="342900" indent="-342900">
              <a:buAutoNum type="arabicPeriod"/>
            </a:pPr>
            <a:r>
              <a:rPr lang="en-US" sz="2000" b="1" dirty="0" smtClean="0">
                <a:solidFill>
                  <a:schemeClr val="bg1"/>
                </a:solidFill>
              </a:rPr>
              <a:t>Every Living System is free to Choose whether it changes </a:t>
            </a:r>
            <a:r>
              <a:rPr lang="en-US" sz="2000" dirty="0" smtClean="0">
                <a:solidFill>
                  <a:schemeClr val="bg1"/>
                </a:solidFill>
              </a:rPr>
              <a:t>– it is impossible to impose anything </a:t>
            </a:r>
          </a:p>
          <a:p>
            <a:pPr marL="342900" indent="-342900"/>
            <a:r>
              <a:rPr lang="en-US" sz="2000" dirty="0">
                <a:solidFill>
                  <a:schemeClr val="bg1"/>
                </a:solidFill>
              </a:rPr>
              <a:t>	</a:t>
            </a:r>
            <a:r>
              <a:rPr lang="en-US" sz="2000" dirty="0" smtClean="0">
                <a:solidFill>
                  <a:schemeClr val="bg1"/>
                </a:solidFill>
              </a:rPr>
              <a:t>on </a:t>
            </a:r>
            <a:r>
              <a:rPr lang="en-US" sz="2000" dirty="0" smtClean="0">
                <a:solidFill>
                  <a:schemeClr val="bg1"/>
                </a:solidFill>
              </a:rPr>
              <a:t>people.</a:t>
            </a:r>
          </a:p>
          <a:p>
            <a:pPr marL="342900" indent="-342900"/>
            <a:r>
              <a:rPr lang="en-US" sz="2000" b="1" smtClean="0">
                <a:solidFill>
                  <a:schemeClr val="bg1"/>
                </a:solidFill>
              </a:rPr>
              <a:t>4.   </a:t>
            </a:r>
            <a:r>
              <a:rPr lang="en-US" sz="2000" b="1" smtClean="0">
                <a:solidFill>
                  <a:schemeClr val="bg1"/>
                </a:solidFill>
              </a:rPr>
              <a:t>Systems </a:t>
            </a:r>
            <a:r>
              <a:rPr lang="en-US" sz="2000" b="1" dirty="0" smtClean="0">
                <a:solidFill>
                  <a:schemeClr val="bg1"/>
                </a:solidFill>
              </a:rPr>
              <a:t>Contain their own </a:t>
            </a:r>
          </a:p>
          <a:p>
            <a:pPr marL="342900" indent="-342900"/>
            <a:r>
              <a:rPr lang="en-US" sz="2000" b="1" dirty="0">
                <a:solidFill>
                  <a:schemeClr val="bg1"/>
                </a:solidFill>
              </a:rPr>
              <a:t>	</a:t>
            </a:r>
            <a:r>
              <a:rPr lang="en-US" sz="2000" b="1" dirty="0" smtClean="0">
                <a:solidFill>
                  <a:schemeClr val="bg1"/>
                </a:solidFill>
              </a:rPr>
              <a:t>Solutions </a:t>
            </a:r>
            <a:r>
              <a:rPr lang="en-US" sz="2000" dirty="0" smtClean="0">
                <a:solidFill>
                  <a:schemeClr val="bg1"/>
                </a:solidFill>
              </a:rPr>
              <a:t>– to find solutions, </a:t>
            </a:r>
          </a:p>
          <a:p>
            <a:pPr marL="342900" indent="-342900"/>
            <a:r>
              <a:rPr lang="en-US" sz="2000" dirty="0">
                <a:solidFill>
                  <a:schemeClr val="bg1"/>
                </a:solidFill>
              </a:rPr>
              <a:t>	</a:t>
            </a:r>
            <a:r>
              <a:rPr lang="en-US" sz="2000" dirty="0" smtClean="0">
                <a:solidFill>
                  <a:schemeClr val="bg1"/>
                </a:solidFill>
              </a:rPr>
              <a:t>the system needs to connect </a:t>
            </a:r>
          </a:p>
          <a:p>
            <a:pPr marL="342900" indent="-342900"/>
            <a:r>
              <a:rPr lang="en-US" sz="2000" dirty="0">
                <a:solidFill>
                  <a:schemeClr val="bg1"/>
                </a:solidFill>
              </a:rPr>
              <a:t>	</a:t>
            </a:r>
            <a:r>
              <a:rPr lang="en-US" sz="2000" dirty="0" smtClean="0">
                <a:solidFill>
                  <a:schemeClr val="bg1"/>
                </a:solidFill>
              </a:rPr>
              <a:t>more to itself.</a:t>
            </a:r>
          </a:p>
          <a:p>
            <a:pPr marL="342900" indent="-342900">
              <a:buAutoNum type="arabicPeriod"/>
            </a:pPr>
            <a:endParaRPr lang="en-US" dirty="0" smtClean="0">
              <a:solidFill>
                <a:schemeClr val="bg1"/>
              </a:solidFill>
            </a:endParaRPr>
          </a:p>
          <a:p>
            <a:pPr marL="342900" indent="-342900"/>
            <a:endParaRPr lang="en-US" dirty="0">
              <a:solidFill>
                <a:schemeClr val="bg1"/>
              </a:solidFill>
            </a:endParaRPr>
          </a:p>
        </p:txBody>
      </p:sp>
      <p:sp>
        <p:nvSpPr>
          <p:cNvPr id="10" name="TextBox 9"/>
          <p:cNvSpPr txBox="1"/>
          <p:nvPr/>
        </p:nvSpPr>
        <p:spPr>
          <a:xfrm>
            <a:off x="457200" y="6172200"/>
            <a:ext cx="2971800" cy="646331"/>
          </a:xfrm>
          <a:prstGeom prst="rect">
            <a:avLst/>
          </a:prstGeom>
          <a:noFill/>
        </p:spPr>
        <p:txBody>
          <a:bodyPr wrap="square" rtlCol="0">
            <a:spAutoFit/>
          </a:bodyPr>
          <a:lstStyle/>
          <a:p>
            <a:r>
              <a:rPr lang="en-US" dirty="0" smtClean="0"/>
              <a:t>Margaret Wheatley, </a:t>
            </a:r>
          </a:p>
          <a:p>
            <a:r>
              <a:rPr lang="en-US" i="1" dirty="0" smtClean="0"/>
              <a:t>Finding Our Way</a:t>
            </a:r>
            <a:endParaRPr lang="en-US" i="1" dirty="0"/>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222</TotalTime>
  <Words>773</Words>
  <Application>Microsoft Macintosh PowerPoint</Application>
  <PresentationFormat>On-screen Show (4:3)</PresentationFormat>
  <Paragraphs>63</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Module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Luther Seminary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telton</dc:creator>
  <cp:lastModifiedBy>Terri Elton</cp:lastModifiedBy>
  <cp:revision>16</cp:revision>
  <dcterms:created xsi:type="dcterms:W3CDTF">2008-12-02T03:18:03Z</dcterms:created>
  <dcterms:modified xsi:type="dcterms:W3CDTF">2015-02-12T05:09:00Z</dcterms:modified>
</cp:coreProperties>
</file>