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7" r:id="rId1"/>
  </p:sldMasterIdLst>
  <p:notesMasterIdLst>
    <p:notesMasterId r:id="rId17"/>
  </p:notesMasterIdLst>
  <p:handoutMasterIdLst>
    <p:handoutMasterId r:id="rId18"/>
  </p:handoutMasterIdLst>
  <p:sldIdLst>
    <p:sldId id="442" r:id="rId2"/>
    <p:sldId id="432" r:id="rId3"/>
    <p:sldId id="406" r:id="rId4"/>
    <p:sldId id="441" r:id="rId5"/>
    <p:sldId id="408" r:id="rId6"/>
    <p:sldId id="446" r:id="rId7"/>
    <p:sldId id="448" r:id="rId8"/>
    <p:sldId id="447" r:id="rId9"/>
    <p:sldId id="410" r:id="rId10"/>
    <p:sldId id="412" r:id="rId11"/>
    <p:sldId id="443" r:id="rId12"/>
    <p:sldId id="413" r:id="rId13"/>
    <p:sldId id="440" r:id="rId14"/>
    <p:sldId id="444" r:id="rId15"/>
    <p:sldId id="445" r:id="rId1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CC99FF"/>
    <a:srgbClr val="FF66FF"/>
    <a:srgbClr val="9999FF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70" autoAdjust="0"/>
    <p:restoredTop sz="94632" autoAdjust="0"/>
  </p:normalViewPr>
  <p:slideViewPr>
    <p:cSldViewPr>
      <p:cViewPr>
        <p:scale>
          <a:sx n="85" d="100"/>
          <a:sy n="85" d="100"/>
        </p:scale>
        <p:origin x="-712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123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809EB7-AEE5-174E-911D-F13CE72BDCF3}" type="doc">
      <dgm:prSet loTypeId="urn:microsoft.com/office/officeart/2005/8/layout/radial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2CAEBC-4A04-D946-BD40-0CBED65839CD}">
      <dgm:prSet phldrT="[Text]"/>
      <dgm:spPr>
        <a:solidFill>
          <a:srgbClr val="4F81BD"/>
        </a:solidFill>
      </dgm:spPr>
      <dgm:t>
        <a:bodyPr/>
        <a:lstStyle/>
        <a:p>
          <a:r>
            <a:rPr lang="en-US" b="1" dirty="0" smtClean="0">
              <a:solidFill>
                <a:srgbClr val="000000"/>
              </a:solidFill>
            </a:rPr>
            <a:t>personal</a:t>
          </a:r>
          <a:endParaRPr lang="en-US" b="1" dirty="0">
            <a:solidFill>
              <a:srgbClr val="000000"/>
            </a:solidFill>
          </a:endParaRPr>
        </a:p>
      </dgm:t>
    </dgm:pt>
    <dgm:pt modelId="{C7AC18DD-156C-1341-AF88-A06B4FC06B04}" type="parTrans" cxnId="{3CC2D749-5415-8A49-A90E-7A211F5804DA}">
      <dgm:prSet/>
      <dgm:spPr/>
      <dgm:t>
        <a:bodyPr/>
        <a:lstStyle/>
        <a:p>
          <a:endParaRPr lang="en-US"/>
        </a:p>
      </dgm:t>
    </dgm:pt>
    <dgm:pt modelId="{3DC21314-03F3-1748-B811-09EC62203C78}" type="sibTrans" cxnId="{3CC2D749-5415-8A49-A90E-7A211F5804DA}">
      <dgm:prSet/>
      <dgm:spPr/>
      <dgm:t>
        <a:bodyPr/>
        <a:lstStyle/>
        <a:p>
          <a:endParaRPr lang="en-US"/>
        </a:p>
      </dgm:t>
    </dgm:pt>
    <dgm:pt modelId="{2F39AFCB-DA7A-4946-85C6-6336BFD8AF25}">
      <dgm:prSet phldrT="[Text]" custT="1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en-US" sz="2400" i="1" dirty="0" smtClean="0">
              <a:solidFill>
                <a:srgbClr val="000000"/>
              </a:solidFill>
            </a:rPr>
            <a:t>descriptive</a:t>
          </a:r>
          <a:endParaRPr lang="en-US" sz="2400" i="1" dirty="0">
            <a:solidFill>
              <a:srgbClr val="000000"/>
            </a:solidFill>
          </a:endParaRPr>
        </a:p>
      </dgm:t>
    </dgm:pt>
    <dgm:pt modelId="{4F160788-9D99-5346-8757-20A247F8B8BE}" type="parTrans" cxnId="{F69CD935-72B3-2543-B38E-C7BC19A12B80}">
      <dgm:prSet/>
      <dgm:spPr/>
      <dgm:t>
        <a:bodyPr/>
        <a:lstStyle/>
        <a:p>
          <a:endParaRPr lang="en-US"/>
        </a:p>
      </dgm:t>
    </dgm:pt>
    <dgm:pt modelId="{BF13969B-57CD-2243-82A7-653BCF36CD9A}" type="sibTrans" cxnId="{F69CD935-72B3-2543-B38E-C7BC19A12B80}">
      <dgm:prSet/>
      <dgm:spPr/>
      <dgm:t>
        <a:bodyPr/>
        <a:lstStyle/>
        <a:p>
          <a:endParaRPr lang="en-US"/>
        </a:p>
      </dgm:t>
    </dgm:pt>
    <dgm:pt modelId="{5E4F2D40-FC0B-BD40-96F5-8DED24E600BF}">
      <dgm:prSet phldrT="[Text]" custT="1"/>
      <dgm:spPr>
        <a:solidFill>
          <a:srgbClr val="4F81BD"/>
        </a:solidFill>
      </dgm:spPr>
      <dgm:t>
        <a:bodyPr/>
        <a:lstStyle/>
        <a:p>
          <a:r>
            <a:rPr lang="en-US" sz="2400" dirty="0" smtClean="0"/>
            <a:t>historical</a:t>
          </a:r>
          <a:endParaRPr lang="en-US" sz="2400" dirty="0"/>
        </a:p>
      </dgm:t>
    </dgm:pt>
    <dgm:pt modelId="{307B32E4-AB5D-BF49-BFB6-9385C2C7472A}" type="parTrans" cxnId="{90A40245-965B-8742-A973-7D7B09499660}">
      <dgm:prSet/>
      <dgm:spPr/>
      <dgm:t>
        <a:bodyPr/>
        <a:lstStyle/>
        <a:p>
          <a:endParaRPr lang="en-US"/>
        </a:p>
      </dgm:t>
    </dgm:pt>
    <dgm:pt modelId="{A0C78F57-3EFC-2140-B4C4-E5A9EE4E8EAB}" type="sibTrans" cxnId="{90A40245-965B-8742-A973-7D7B09499660}">
      <dgm:prSet/>
      <dgm:spPr/>
      <dgm:t>
        <a:bodyPr/>
        <a:lstStyle/>
        <a:p>
          <a:endParaRPr lang="en-US"/>
        </a:p>
      </dgm:t>
    </dgm:pt>
    <dgm:pt modelId="{84F50B6D-81BD-6643-90B7-0FDD0ED13190}">
      <dgm:prSet phldrT="[Text]" custT="1"/>
      <dgm:spPr>
        <a:solidFill>
          <a:srgbClr val="4F81BD"/>
        </a:solidFill>
      </dgm:spPr>
      <dgm:t>
        <a:bodyPr/>
        <a:lstStyle/>
        <a:p>
          <a:r>
            <a:rPr lang="en-US" sz="2400" dirty="0" smtClean="0"/>
            <a:t>systematic</a:t>
          </a:r>
          <a:endParaRPr lang="en-US" sz="2400" dirty="0"/>
        </a:p>
      </dgm:t>
    </dgm:pt>
    <dgm:pt modelId="{012F199D-89BE-AE40-894E-A45AB3B8ADEE}" type="parTrans" cxnId="{270AC066-648C-C94C-A915-EBFB0F14F5A7}">
      <dgm:prSet/>
      <dgm:spPr/>
      <dgm:t>
        <a:bodyPr/>
        <a:lstStyle/>
        <a:p>
          <a:endParaRPr lang="en-US"/>
        </a:p>
      </dgm:t>
    </dgm:pt>
    <dgm:pt modelId="{80608D9F-2160-2142-ABD7-C5DCF08C8FA5}" type="sibTrans" cxnId="{270AC066-648C-C94C-A915-EBFB0F14F5A7}">
      <dgm:prSet/>
      <dgm:spPr/>
      <dgm:t>
        <a:bodyPr/>
        <a:lstStyle/>
        <a:p>
          <a:endParaRPr lang="en-US"/>
        </a:p>
      </dgm:t>
    </dgm:pt>
    <dgm:pt modelId="{11B6E3F3-1054-4545-B9F5-6640A643B85A}">
      <dgm:prSet phldrT="[Text]" custT="1"/>
      <dgm:spPr>
        <a:solidFill>
          <a:srgbClr val="4F81BD"/>
        </a:solidFill>
      </dgm:spPr>
      <dgm:t>
        <a:bodyPr/>
        <a:lstStyle/>
        <a:p>
          <a:r>
            <a:rPr lang="en-US" sz="2400" dirty="0" smtClean="0"/>
            <a:t>strategic</a:t>
          </a:r>
          <a:endParaRPr lang="en-US" sz="1600" dirty="0"/>
        </a:p>
      </dgm:t>
    </dgm:pt>
    <dgm:pt modelId="{4BF9FB4E-1C0D-6B44-96A1-2BFD9FFD0E86}" type="sibTrans" cxnId="{9CB17666-EFAD-CC46-8765-1C5F02217E4C}">
      <dgm:prSet/>
      <dgm:spPr/>
      <dgm:t>
        <a:bodyPr/>
        <a:lstStyle/>
        <a:p>
          <a:endParaRPr lang="en-US"/>
        </a:p>
      </dgm:t>
    </dgm:pt>
    <dgm:pt modelId="{BC83BFA3-1653-3B40-B719-A0E2929A1128}" type="parTrans" cxnId="{9CB17666-EFAD-CC46-8765-1C5F02217E4C}">
      <dgm:prSet/>
      <dgm:spPr/>
      <dgm:t>
        <a:bodyPr/>
        <a:lstStyle/>
        <a:p>
          <a:endParaRPr lang="en-US"/>
        </a:p>
      </dgm:t>
    </dgm:pt>
    <dgm:pt modelId="{1C81C50B-9369-F242-9952-B236B805561A}" type="pres">
      <dgm:prSet presAssocID="{2D809EB7-AEE5-174E-911D-F13CE72BDCF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4B902D4-1CB8-EC47-B541-56A17A0CD432}" type="pres">
      <dgm:prSet presAssocID="{4B2CAEBC-4A04-D946-BD40-0CBED65839CD}" presName="centerShape" presStyleLbl="node0" presStyleIdx="0" presStyleCnt="1" custScaleX="146597" custScaleY="153790"/>
      <dgm:spPr/>
      <dgm:t>
        <a:bodyPr/>
        <a:lstStyle/>
        <a:p>
          <a:endParaRPr lang="en-US"/>
        </a:p>
      </dgm:t>
    </dgm:pt>
    <dgm:pt modelId="{37ED55C9-71F9-FA4D-A4D9-200D4AE9B015}" type="pres">
      <dgm:prSet presAssocID="{4F160788-9D99-5346-8757-20A247F8B8BE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F8E6D83-AA44-9244-89BA-EE8CE47024B8}" type="pres">
      <dgm:prSet presAssocID="{4F160788-9D99-5346-8757-20A247F8B8BE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3FCEE7DA-90A2-5E41-8DE3-7F56D0796346}" type="pres">
      <dgm:prSet presAssocID="{2F39AFCB-DA7A-4946-85C6-6336BFD8AF25}" presName="node" presStyleLbl="node1" presStyleIdx="0" presStyleCnt="4" custScaleX="193391" custScaleY="137544" custRadScaleRad="779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F568DF-942D-0B47-814B-4800F19BA6B4}" type="pres">
      <dgm:prSet presAssocID="{307B32E4-AB5D-BF49-BFB6-9385C2C7472A}" presName="parTrans" presStyleLbl="sibTrans2D1" presStyleIdx="1" presStyleCnt="4"/>
      <dgm:spPr/>
      <dgm:t>
        <a:bodyPr/>
        <a:lstStyle/>
        <a:p>
          <a:endParaRPr lang="en-US"/>
        </a:p>
      </dgm:t>
    </dgm:pt>
    <dgm:pt modelId="{59C402A0-4FEA-CD40-A889-8290FD94C5CF}" type="pres">
      <dgm:prSet presAssocID="{307B32E4-AB5D-BF49-BFB6-9385C2C7472A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0E89AD38-C1B0-C24E-A118-FC145BA32C62}" type="pres">
      <dgm:prSet presAssocID="{5E4F2D40-FC0B-BD40-96F5-8DED24E600BF}" presName="node" presStyleLbl="node1" presStyleIdx="1" presStyleCnt="4" custScaleX="200371" custScaleY="133176" custRadScaleRad="1108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913312-5A4D-214B-9D48-0C69EA7A3234}" type="pres">
      <dgm:prSet presAssocID="{012F199D-89BE-AE40-894E-A45AB3B8ADEE}" presName="parTrans" presStyleLbl="sibTrans2D1" presStyleIdx="2" presStyleCnt="4"/>
      <dgm:spPr/>
      <dgm:t>
        <a:bodyPr/>
        <a:lstStyle/>
        <a:p>
          <a:endParaRPr lang="en-US"/>
        </a:p>
      </dgm:t>
    </dgm:pt>
    <dgm:pt modelId="{8A870C10-876A-2440-B82E-EBEF6F6B04BC}" type="pres">
      <dgm:prSet presAssocID="{012F199D-89BE-AE40-894E-A45AB3B8ADEE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194FE3F3-0CB9-F745-A12E-08B13673FED9}" type="pres">
      <dgm:prSet presAssocID="{84F50B6D-81BD-6643-90B7-0FDD0ED13190}" presName="node" presStyleLbl="node1" presStyleIdx="2" presStyleCnt="4" custScaleX="193392" custScaleY="137675" custRadScaleRad="814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DC2740-0613-9344-A563-CE0F6F9B448B}" type="pres">
      <dgm:prSet presAssocID="{BC83BFA3-1653-3B40-B719-A0E2929A1128}" presName="parTrans" presStyleLbl="sibTrans2D1" presStyleIdx="3" presStyleCnt="4"/>
      <dgm:spPr/>
      <dgm:t>
        <a:bodyPr/>
        <a:lstStyle/>
        <a:p>
          <a:endParaRPr lang="en-US"/>
        </a:p>
      </dgm:t>
    </dgm:pt>
    <dgm:pt modelId="{A4E3FF63-5F6E-964A-9455-AFDE396DBC78}" type="pres">
      <dgm:prSet presAssocID="{BC83BFA3-1653-3B40-B719-A0E2929A1128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22EA827B-6DC8-5C4B-9961-CAECDE3E301D}" type="pres">
      <dgm:prSet presAssocID="{11B6E3F3-1054-4545-B9F5-6640A643B85A}" presName="node" presStyleLbl="node1" presStyleIdx="3" presStyleCnt="4" custScaleX="187072" custScaleY="133176" custRadScaleRad="1092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164BB16-A99D-3047-9C8C-5881680DDF1F}" type="presOf" srcId="{11B6E3F3-1054-4545-B9F5-6640A643B85A}" destId="{22EA827B-6DC8-5C4B-9961-CAECDE3E301D}" srcOrd="0" destOrd="0" presId="urn:microsoft.com/office/officeart/2005/8/layout/radial5"/>
    <dgm:cxn modelId="{E76D909A-D3B3-A447-80FB-2ADFBACBF2D2}" type="presOf" srcId="{2F39AFCB-DA7A-4946-85C6-6336BFD8AF25}" destId="{3FCEE7DA-90A2-5E41-8DE3-7F56D0796346}" srcOrd="0" destOrd="0" presId="urn:microsoft.com/office/officeart/2005/8/layout/radial5"/>
    <dgm:cxn modelId="{AF03ED12-F140-C44A-A398-E12B1A8AB063}" type="presOf" srcId="{307B32E4-AB5D-BF49-BFB6-9385C2C7472A}" destId="{59C402A0-4FEA-CD40-A889-8290FD94C5CF}" srcOrd="1" destOrd="0" presId="urn:microsoft.com/office/officeart/2005/8/layout/radial5"/>
    <dgm:cxn modelId="{270AC066-648C-C94C-A915-EBFB0F14F5A7}" srcId="{4B2CAEBC-4A04-D946-BD40-0CBED65839CD}" destId="{84F50B6D-81BD-6643-90B7-0FDD0ED13190}" srcOrd="2" destOrd="0" parTransId="{012F199D-89BE-AE40-894E-A45AB3B8ADEE}" sibTransId="{80608D9F-2160-2142-ABD7-C5DCF08C8FA5}"/>
    <dgm:cxn modelId="{B6C88F84-C4E9-824F-AD77-28E8DAA7ED40}" type="presOf" srcId="{5E4F2D40-FC0B-BD40-96F5-8DED24E600BF}" destId="{0E89AD38-C1B0-C24E-A118-FC145BA32C62}" srcOrd="0" destOrd="0" presId="urn:microsoft.com/office/officeart/2005/8/layout/radial5"/>
    <dgm:cxn modelId="{3AAA8B9F-8ABA-EA4A-B376-986F0BE17026}" type="presOf" srcId="{2D809EB7-AEE5-174E-911D-F13CE72BDCF3}" destId="{1C81C50B-9369-F242-9952-B236B805561A}" srcOrd="0" destOrd="0" presId="urn:microsoft.com/office/officeart/2005/8/layout/radial5"/>
    <dgm:cxn modelId="{9CB17666-EFAD-CC46-8765-1C5F02217E4C}" srcId="{4B2CAEBC-4A04-D946-BD40-0CBED65839CD}" destId="{11B6E3F3-1054-4545-B9F5-6640A643B85A}" srcOrd="3" destOrd="0" parTransId="{BC83BFA3-1653-3B40-B719-A0E2929A1128}" sibTransId="{4BF9FB4E-1C0D-6B44-96A1-2BFD9FFD0E86}"/>
    <dgm:cxn modelId="{AB94762A-BB54-EE43-89B8-1F415CB2FD6D}" type="presOf" srcId="{307B32E4-AB5D-BF49-BFB6-9385C2C7472A}" destId="{B2F568DF-942D-0B47-814B-4800F19BA6B4}" srcOrd="0" destOrd="0" presId="urn:microsoft.com/office/officeart/2005/8/layout/radial5"/>
    <dgm:cxn modelId="{4DB354D9-FD4C-1B47-941D-081C7117ABD3}" type="presOf" srcId="{4F160788-9D99-5346-8757-20A247F8B8BE}" destId="{37ED55C9-71F9-FA4D-A4D9-200D4AE9B015}" srcOrd="0" destOrd="0" presId="urn:microsoft.com/office/officeart/2005/8/layout/radial5"/>
    <dgm:cxn modelId="{A1FACD4B-4E3F-7B40-9BC7-1CC90F9B1594}" type="presOf" srcId="{BC83BFA3-1653-3B40-B719-A0E2929A1128}" destId="{68DC2740-0613-9344-A563-CE0F6F9B448B}" srcOrd="0" destOrd="0" presId="urn:microsoft.com/office/officeart/2005/8/layout/radial5"/>
    <dgm:cxn modelId="{3CC2D749-5415-8A49-A90E-7A211F5804DA}" srcId="{2D809EB7-AEE5-174E-911D-F13CE72BDCF3}" destId="{4B2CAEBC-4A04-D946-BD40-0CBED65839CD}" srcOrd="0" destOrd="0" parTransId="{C7AC18DD-156C-1341-AF88-A06B4FC06B04}" sibTransId="{3DC21314-03F3-1748-B811-09EC62203C78}"/>
    <dgm:cxn modelId="{F125EC29-A4E3-F44A-9D13-EA0394640217}" type="presOf" srcId="{4B2CAEBC-4A04-D946-BD40-0CBED65839CD}" destId="{54B902D4-1CB8-EC47-B541-56A17A0CD432}" srcOrd="0" destOrd="0" presId="urn:microsoft.com/office/officeart/2005/8/layout/radial5"/>
    <dgm:cxn modelId="{E5EB2C66-7276-1946-9286-4A22012FAC3A}" type="presOf" srcId="{84F50B6D-81BD-6643-90B7-0FDD0ED13190}" destId="{194FE3F3-0CB9-F745-A12E-08B13673FED9}" srcOrd="0" destOrd="0" presId="urn:microsoft.com/office/officeart/2005/8/layout/radial5"/>
    <dgm:cxn modelId="{A2380C5C-E01E-6B4D-B7A1-F76EB943D317}" type="presOf" srcId="{012F199D-89BE-AE40-894E-A45AB3B8ADEE}" destId="{AC913312-5A4D-214B-9D48-0C69EA7A3234}" srcOrd="0" destOrd="0" presId="urn:microsoft.com/office/officeart/2005/8/layout/radial5"/>
    <dgm:cxn modelId="{DB0A9341-0775-1245-9993-FE01F8EA6C67}" type="presOf" srcId="{BC83BFA3-1653-3B40-B719-A0E2929A1128}" destId="{A4E3FF63-5F6E-964A-9455-AFDE396DBC78}" srcOrd="1" destOrd="0" presId="urn:microsoft.com/office/officeart/2005/8/layout/radial5"/>
    <dgm:cxn modelId="{759EF4B9-8B52-3646-A1AA-0464A2F83748}" type="presOf" srcId="{4F160788-9D99-5346-8757-20A247F8B8BE}" destId="{EF8E6D83-AA44-9244-89BA-EE8CE47024B8}" srcOrd="1" destOrd="0" presId="urn:microsoft.com/office/officeart/2005/8/layout/radial5"/>
    <dgm:cxn modelId="{F69CD935-72B3-2543-B38E-C7BC19A12B80}" srcId="{4B2CAEBC-4A04-D946-BD40-0CBED65839CD}" destId="{2F39AFCB-DA7A-4946-85C6-6336BFD8AF25}" srcOrd="0" destOrd="0" parTransId="{4F160788-9D99-5346-8757-20A247F8B8BE}" sibTransId="{BF13969B-57CD-2243-82A7-653BCF36CD9A}"/>
    <dgm:cxn modelId="{752B71D7-1295-5E4B-9A47-273A8C684FAD}" type="presOf" srcId="{012F199D-89BE-AE40-894E-A45AB3B8ADEE}" destId="{8A870C10-876A-2440-B82E-EBEF6F6B04BC}" srcOrd="1" destOrd="0" presId="urn:microsoft.com/office/officeart/2005/8/layout/radial5"/>
    <dgm:cxn modelId="{90A40245-965B-8742-A973-7D7B09499660}" srcId="{4B2CAEBC-4A04-D946-BD40-0CBED65839CD}" destId="{5E4F2D40-FC0B-BD40-96F5-8DED24E600BF}" srcOrd="1" destOrd="0" parTransId="{307B32E4-AB5D-BF49-BFB6-9385C2C7472A}" sibTransId="{A0C78F57-3EFC-2140-B4C4-E5A9EE4E8EAB}"/>
    <dgm:cxn modelId="{30D72E98-5017-DA40-85CD-1D1DCD874483}" type="presParOf" srcId="{1C81C50B-9369-F242-9952-B236B805561A}" destId="{54B902D4-1CB8-EC47-B541-56A17A0CD432}" srcOrd="0" destOrd="0" presId="urn:microsoft.com/office/officeart/2005/8/layout/radial5"/>
    <dgm:cxn modelId="{1C0E04BB-2BDB-5B48-A54E-AFE57B0642BC}" type="presParOf" srcId="{1C81C50B-9369-F242-9952-B236B805561A}" destId="{37ED55C9-71F9-FA4D-A4D9-200D4AE9B015}" srcOrd="1" destOrd="0" presId="urn:microsoft.com/office/officeart/2005/8/layout/radial5"/>
    <dgm:cxn modelId="{37441D43-805A-3A43-A32F-AA2CE0BB1CC7}" type="presParOf" srcId="{37ED55C9-71F9-FA4D-A4D9-200D4AE9B015}" destId="{EF8E6D83-AA44-9244-89BA-EE8CE47024B8}" srcOrd="0" destOrd="0" presId="urn:microsoft.com/office/officeart/2005/8/layout/radial5"/>
    <dgm:cxn modelId="{D02AF6A2-764F-AB47-A017-E415C23C320E}" type="presParOf" srcId="{1C81C50B-9369-F242-9952-B236B805561A}" destId="{3FCEE7DA-90A2-5E41-8DE3-7F56D0796346}" srcOrd="2" destOrd="0" presId="urn:microsoft.com/office/officeart/2005/8/layout/radial5"/>
    <dgm:cxn modelId="{F4E9431F-3824-7E4B-9E6F-CB025F0E19A9}" type="presParOf" srcId="{1C81C50B-9369-F242-9952-B236B805561A}" destId="{B2F568DF-942D-0B47-814B-4800F19BA6B4}" srcOrd="3" destOrd="0" presId="urn:microsoft.com/office/officeart/2005/8/layout/radial5"/>
    <dgm:cxn modelId="{A18088AC-9F32-9047-A4FD-754F4825AD37}" type="presParOf" srcId="{B2F568DF-942D-0B47-814B-4800F19BA6B4}" destId="{59C402A0-4FEA-CD40-A889-8290FD94C5CF}" srcOrd="0" destOrd="0" presId="urn:microsoft.com/office/officeart/2005/8/layout/radial5"/>
    <dgm:cxn modelId="{AC4876AB-C98A-E644-8EA0-22FECC5BB37C}" type="presParOf" srcId="{1C81C50B-9369-F242-9952-B236B805561A}" destId="{0E89AD38-C1B0-C24E-A118-FC145BA32C62}" srcOrd="4" destOrd="0" presId="urn:microsoft.com/office/officeart/2005/8/layout/radial5"/>
    <dgm:cxn modelId="{DD38187D-8EC4-3447-97E4-D836064EDA62}" type="presParOf" srcId="{1C81C50B-9369-F242-9952-B236B805561A}" destId="{AC913312-5A4D-214B-9D48-0C69EA7A3234}" srcOrd="5" destOrd="0" presId="urn:microsoft.com/office/officeart/2005/8/layout/radial5"/>
    <dgm:cxn modelId="{C2DF35A4-10BF-C24B-8925-0EB8FE2BA58A}" type="presParOf" srcId="{AC913312-5A4D-214B-9D48-0C69EA7A3234}" destId="{8A870C10-876A-2440-B82E-EBEF6F6B04BC}" srcOrd="0" destOrd="0" presId="urn:microsoft.com/office/officeart/2005/8/layout/radial5"/>
    <dgm:cxn modelId="{45F5A38F-A610-0044-872E-9A12BDDF1DD2}" type="presParOf" srcId="{1C81C50B-9369-F242-9952-B236B805561A}" destId="{194FE3F3-0CB9-F745-A12E-08B13673FED9}" srcOrd="6" destOrd="0" presId="urn:microsoft.com/office/officeart/2005/8/layout/radial5"/>
    <dgm:cxn modelId="{4404AAA3-FF2F-064D-BA4E-4C6C2A3EA22B}" type="presParOf" srcId="{1C81C50B-9369-F242-9952-B236B805561A}" destId="{68DC2740-0613-9344-A563-CE0F6F9B448B}" srcOrd="7" destOrd="0" presId="urn:microsoft.com/office/officeart/2005/8/layout/radial5"/>
    <dgm:cxn modelId="{9808A6C5-0F15-1747-B9C8-F18A5716E186}" type="presParOf" srcId="{68DC2740-0613-9344-A563-CE0F6F9B448B}" destId="{A4E3FF63-5F6E-964A-9455-AFDE396DBC78}" srcOrd="0" destOrd="0" presId="urn:microsoft.com/office/officeart/2005/8/layout/radial5"/>
    <dgm:cxn modelId="{63967C20-8F4F-CD46-BECF-67EE27EA7088}" type="presParOf" srcId="{1C81C50B-9369-F242-9952-B236B805561A}" destId="{22EA827B-6DC8-5C4B-9961-CAECDE3E301D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902D4-1CB8-EC47-B541-56A17A0CD432}">
      <dsp:nvSpPr>
        <dsp:cNvPr id="0" name=""/>
        <dsp:cNvSpPr/>
      </dsp:nvSpPr>
      <dsp:spPr>
        <a:xfrm>
          <a:off x="2229214" y="1209960"/>
          <a:ext cx="1566514" cy="1643378"/>
        </a:xfrm>
        <a:prstGeom prst="ellipse">
          <a:avLst/>
        </a:prstGeom>
        <a:solidFill>
          <a:srgbClr val="4F81B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rgbClr val="000000"/>
              </a:solidFill>
            </a:rPr>
            <a:t>personal</a:t>
          </a:r>
          <a:endParaRPr lang="en-US" sz="2200" b="1" kern="1200" dirty="0">
            <a:solidFill>
              <a:srgbClr val="000000"/>
            </a:solidFill>
          </a:endParaRPr>
        </a:p>
      </dsp:txBody>
      <dsp:txXfrm>
        <a:off x="2458625" y="1450627"/>
        <a:ext cx="1107692" cy="1162044"/>
      </dsp:txXfrm>
    </dsp:sp>
    <dsp:sp modelId="{37ED55C9-71F9-FA4D-A4D9-200D4AE9B015}">
      <dsp:nvSpPr>
        <dsp:cNvPr id="0" name=""/>
        <dsp:cNvSpPr/>
      </dsp:nvSpPr>
      <dsp:spPr>
        <a:xfrm rot="5400000">
          <a:off x="2909055" y="1217572"/>
          <a:ext cx="206832" cy="36331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2940080" y="1259211"/>
        <a:ext cx="144782" cy="217991"/>
      </dsp:txXfrm>
    </dsp:sp>
    <dsp:sp modelId="{3FCEE7DA-90A2-5E41-8DE3-7F56D0796346}">
      <dsp:nvSpPr>
        <dsp:cNvPr id="0" name=""/>
        <dsp:cNvSpPr/>
      </dsp:nvSpPr>
      <dsp:spPr>
        <a:xfrm>
          <a:off x="1979197" y="130434"/>
          <a:ext cx="2066549" cy="1469775"/>
        </a:xfrm>
        <a:prstGeom prst="ellipse">
          <a:avLst/>
        </a:prstGeom>
        <a:solidFill>
          <a:schemeClr val="accent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>
              <a:solidFill>
                <a:srgbClr val="000000"/>
              </a:solidFill>
            </a:rPr>
            <a:t>descriptive</a:t>
          </a:r>
          <a:endParaRPr lang="en-US" sz="2400" i="1" kern="1200" dirty="0">
            <a:solidFill>
              <a:srgbClr val="000000"/>
            </a:solidFill>
          </a:endParaRPr>
        </a:p>
      </dsp:txBody>
      <dsp:txXfrm>
        <a:off x="2281836" y="345678"/>
        <a:ext cx="1461271" cy="1039287"/>
      </dsp:txXfrm>
    </dsp:sp>
    <dsp:sp modelId="{B2F568DF-942D-0B47-814B-4800F19BA6B4}">
      <dsp:nvSpPr>
        <dsp:cNvPr id="0" name=""/>
        <dsp:cNvSpPr/>
      </dsp:nvSpPr>
      <dsp:spPr>
        <a:xfrm rot="10800000">
          <a:off x="3648382" y="1849990"/>
          <a:ext cx="104125" cy="36331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10800000">
        <a:off x="3679619" y="1922654"/>
        <a:ext cx="72888" cy="217991"/>
      </dsp:txXfrm>
    </dsp:sp>
    <dsp:sp modelId="{0E89AD38-C1B0-C24E-A118-FC145BA32C62}">
      <dsp:nvSpPr>
        <dsp:cNvPr id="0" name=""/>
        <dsp:cNvSpPr/>
      </dsp:nvSpPr>
      <dsp:spPr>
        <a:xfrm>
          <a:off x="3599266" y="1320100"/>
          <a:ext cx="2141136" cy="1423100"/>
        </a:xfrm>
        <a:prstGeom prst="ellipse">
          <a:avLst/>
        </a:prstGeom>
        <a:solidFill>
          <a:srgbClr val="4F81B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historical</a:t>
          </a:r>
          <a:endParaRPr lang="en-US" sz="2400" kern="1200" dirty="0"/>
        </a:p>
      </dsp:txBody>
      <dsp:txXfrm>
        <a:off x="3912828" y="1528508"/>
        <a:ext cx="1514012" cy="1006284"/>
      </dsp:txXfrm>
    </dsp:sp>
    <dsp:sp modelId="{AC913312-5A4D-214B-9D48-0C69EA7A3234}">
      <dsp:nvSpPr>
        <dsp:cNvPr id="0" name=""/>
        <dsp:cNvSpPr/>
      </dsp:nvSpPr>
      <dsp:spPr>
        <a:xfrm rot="16200000">
          <a:off x="2922705" y="2507389"/>
          <a:ext cx="179533" cy="36331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2949635" y="2606983"/>
        <a:ext cx="125673" cy="217991"/>
      </dsp:txXfrm>
    </dsp:sp>
    <dsp:sp modelId="{194FE3F3-0CB9-F745-A12E-08B13673FED9}">
      <dsp:nvSpPr>
        <dsp:cNvPr id="0" name=""/>
        <dsp:cNvSpPr/>
      </dsp:nvSpPr>
      <dsp:spPr>
        <a:xfrm>
          <a:off x="1979192" y="2514596"/>
          <a:ext cx="2066559" cy="1471175"/>
        </a:xfrm>
        <a:prstGeom prst="ellipse">
          <a:avLst/>
        </a:prstGeom>
        <a:solidFill>
          <a:srgbClr val="4F81B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systematic</a:t>
          </a:r>
          <a:endParaRPr lang="en-US" sz="2400" kern="1200" dirty="0"/>
        </a:p>
      </dsp:txBody>
      <dsp:txXfrm>
        <a:off x="2281833" y="2730045"/>
        <a:ext cx="1461277" cy="1040277"/>
      </dsp:txXfrm>
    </dsp:sp>
    <dsp:sp modelId="{68DC2740-0613-9344-A563-CE0F6F9B448B}">
      <dsp:nvSpPr>
        <dsp:cNvPr id="0" name=""/>
        <dsp:cNvSpPr/>
      </dsp:nvSpPr>
      <dsp:spPr>
        <a:xfrm>
          <a:off x="2261969" y="1849990"/>
          <a:ext cx="78909" cy="36331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2261969" y="1922654"/>
        <a:ext cx="55236" cy="217991"/>
      </dsp:txXfrm>
    </dsp:sp>
    <dsp:sp modelId="{22EA827B-6DC8-5C4B-9961-CAECDE3E301D}">
      <dsp:nvSpPr>
        <dsp:cNvPr id="0" name=""/>
        <dsp:cNvSpPr/>
      </dsp:nvSpPr>
      <dsp:spPr>
        <a:xfrm>
          <a:off x="379075" y="1320100"/>
          <a:ext cx="1999025" cy="1423100"/>
        </a:xfrm>
        <a:prstGeom prst="ellipse">
          <a:avLst/>
        </a:prstGeom>
        <a:solidFill>
          <a:srgbClr val="4F81B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strategic</a:t>
          </a:r>
          <a:endParaRPr lang="en-US" sz="1600" kern="1200" dirty="0"/>
        </a:p>
      </dsp:txBody>
      <dsp:txXfrm>
        <a:off x="671825" y="1528508"/>
        <a:ext cx="1413525" cy="10062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62" tIns="47581" rIns="95162" bIns="4758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9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62" tIns="47581" rIns="95162" bIns="4758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29966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62" tIns="47581" rIns="95162" bIns="4758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9" y="8829966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62" tIns="47581" rIns="95162" bIns="4758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B44C4DD0-C5B3-4ECF-B9A6-79056DCAA7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879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5162" tIns="47581" rIns="95162" bIns="47581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5162" tIns="47581" rIns="95162" bIns="47581" rtlCol="0"/>
          <a:lstStyle>
            <a:lvl1pPr algn="r">
              <a:defRPr sz="1200"/>
            </a:lvl1pPr>
          </a:lstStyle>
          <a:p>
            <a:pPr>
              <a:defRPr/>
            </a:pPr>
            <a:fld id="{A685B4DF-383A-481E-8CBF-D5C7CB069C21}" type="datetimeFigureOut">
              <a:rPr lang="en-US"/>
              <a:pPr>
                <a:defRPr/>
              </a:pPr>
              <a:t>2/8/15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162" tIns="47581" rIns="95162" bIns="47581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5162" tIns="47581" rIns="95162" bIns="4758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6"/>
            <a:ext cx="3037840" cy="464820"/>
          </a:xfrm>
          <a:prstGeom prst="rect">
            <a:avLst/>
          </a:prstGeom>
        </p:spPr>
        <p:txBody>
          <a:bodyPr vert="horz" lIns="95162" tIns="47581" rIns="95162" bIns="47581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6"/>
            <a:ext cx="3037840" cy="464820"/>
          </a:xfrm>
          <a:prstGeom prst="rect">
            <a:avLst/>
          </a:prstGeom>
        </p:spPr>
        <p:txBody>
          <a:bodyPr vert="horz" lIns="95162" tIns="47581" rIns="95162" bIns="47581" rtlCol="0" anchor="b"/>
          <a:lstStyle>
            <a:lvl1pPr algn="r">
              <a:defRPr sz="1200"/>
            </a:lvl1pPr>
          </a:lstStyle>
          <a:p>
            <a:pPr>
              <a:defRPr/>
            </a:pPr>
            <a:fld id="{FDF0CB21-CC93-4E02-9D2D-EB24424DC7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5780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F2F816-92FF-4E54-AF7E-F6C3F121307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96BB02-986F-40F6-9680-2CC93E58AA2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4C0A32-158A-4E5B-A61D-F3ACB80E45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7437D-385F-447B-933D-BFAC8DA2AE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50EA6A-CD6F-4688-A03E-72DBBBCBAB8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578BEA-D643-43BC-8021-25294C6B295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626903-6CAF-4E6D-B182-74E7938C9F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2B2005-FB31-449D-8FCE-EE5ADA8A899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C3B41C-11D8-46CB-BE9B-6D0075BDDB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85E0B-38E0-4F11-8A87-1CED21BE7F0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741CF3-6C43-41E6-A42F-610F573F0DE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F204C-EFF9-3D42-837C-F0E256A234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912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4995569-711A-4B10-A9CF-17765B29115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1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09600"/>
            <a:ext cx="9144000" cy="1295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762000"/>
            <a:ext cx="7086600" cy="1066800"/>
          </a:xfrm>
        </p:spPr>
        <p:txBody>
          <a:bodyPr/>
          <a:lstStyle/>
          <a:p>
            <a:pPr algn="ctr"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ndara" charset="0"/>
              </a:rPr>
              <a:t>l</a:t>
            </a: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ndara" charset="0"/>
              </a:rPr>
              <a:t>eading in the midst of …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andara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4495800" y="838200"/>
            <a:ext cx="3733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endParaRPr lang="en-US" sz="4200" b="1" dirty="0">
              <a:solidFill>
                <a:srgbClr val="99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rleton" pitchFamily="34" charset="0"/>
              <a:ea typeface="+mn-ea"/>
              <a:cs typeface="+mn-cs"/>
            </a:endParaRPr>
          </a:p>
        </p:txBody>
      </p:sp>
      <p:pic>
        <p:nvPicPr>
          <p:cNvPr id="4099" name="Picture 2" descr="images-5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1400"/>
            <a:ext cx="9144000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TextBox 3"/>
          <p:cNvSpPr txBox="1">
            <a:spLocks noChangeArrowheads="1"/>
          </p:cNvSpPr>
          <p:nvPr/>
        </p:nvSpPr>
        <p:spPr bwMode="auto">
          <a:xfrm>
            <a:off x="3962400" y="3657600"/>
            <a:ext cx="46482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/>
            <a:r>
              <a:rPr lang="en-US" sz="6000" b="1"/>
              <a:t>Change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-457200" y="5786438"/>
            <a:ext cx="3962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charset="0"/>
              <a:buNone/>
            </a:pPr>
            <a:r>
              <a:rPr lang="en-US">
                <a:latin typeface="Aquiline Book" charset="0"/>
              </a:rPr>
              <a:t>Terri Martinson Elton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0" y="6324600"/>
            <a:ext cx="8577490" cy="2286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646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5" r="32731"/>
          <a:stretch/>
        </p:blipFill>
        <p:spPr>
          <a:xfrm>
            <a:off x="5050277" y="0"/>
            <a:ext cx="4075889" cy="6858000"/>
          </a:xfrm>
          <a:prstGeom prst="rect">
            <a:avLst/>
          </a:prstGeom>
        </p:spPr>
      </p:pic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4140" y="3429000"/>
            <a:ext cx="51816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Practical Theology…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313237"/>
            <a:ext cx="8229600" cy="2392363"/>
          </a:xfrm>
        </p:spPr>
        <p:txBody>
          <a:bodyPr>
            <a:normAutofit fontScale="92500" lnSpcReduction="20000"/>
          </a:bodyPr>
          <a:lstStyle/>
          <a:p>
            <a:pPr marL="660400" indent="-660400" eaLnBrk="1" hangingPunct="1">
              <a:buNone/>
            </a:pPr>
            <a:r>
              <a:rPr lang="en-US" dirty="0" smtClean="0">
                <a:solidFill>
                  <a:schemeClr val="bg1"/>
                </a:solidFill>
              </a:rPr>
              <a:t>“….</a:t>
            </a:r>
            <a:r>
              <a:rPr lang="en-US" sz="3900" b="1" dirty="0" smtClean="0">
                <a:solidFill>
                  <a:schemeClr val="bg1"/>
                </a:solidFill>
              </a:rPr>
              <a:t>describes practices </a:t>
            </a:r>
            <a:r>
              <a:rPr lang="en-US" dirty="0" smtClean="0">
                <a:solidFill>
                  <a:schemeClr val="bg1"/>
                </a:solidFill>
              </a:rPr>
              <a:t>in order </a:t>
            </a:r>
            <a:r>
              <a:rPr lang="en-US" sz="3900" b="1" dirty="0" smtClean="0">
                <a:solidFill>
                  <a:schemeClr val="bg1"/>
                </a:solidFill>
              </a:rPr>
              <a:t>to</a:t>
            </a:r>
            <a:r>
              <a:rPr lang="en-US" sz="3900" dirty="0" smtClean="0">
                <a:solidFill>
                  <a:schemeClr val="bg1"/>
                </a:solidFill>
              </a:rPr>
              <a:t> </a:t>
            </a:r>
            <a:r>
              <a:rPr lang="en-US" sz="3900" b="1" dirty="0" smtClean="0">
                <a:solidFill>
                  <a:schemeClr val="bg1"/>
                </a:solidFill>
              </a:rPr>
              <a:t>discern</a:t>
            </a:r>
            <a:r>
              <a:rPr lang="en-US" sz="3900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the conflicting cultural and religious meanings  </a:t>
            </a:r>
            <a:r>
              <a:rPr lang="en-US" sz="3900" b="1" dirty="0" smtClean="0">
                <a:solidFill>
                  <a:schemeClr val="bg1"/>
                </a:solidFill>
              </a:rPr>
              <a:t>that guide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our action </a:t>
            </a:r>
            <a:r>
              <a:rPr lang="en-US" sz="3900" b="1" dirty="0" smtClean="0">
                <a:solidFill>
                  <a:schemeClr val="bg1"/>
                </a:solidFill>
              </a:rPr>
              <a:t>and provoke </a:t>
            </a:r>
            <a:r>
              <a:rPr lang="en-US" dirty="0" smtClean="0">
                <a:solidFill>
                  <a:schemeClr val="bg1"/>
                </a:solidFill>
              </a:rPr>
              <a:t>the questions that animate our practical thinking.” </a:t>
            </a:r>
          </a:p>
          <a:p>
            <a:pPr marL="660400" indent="-660400" algn="r" eaLnBrk="1" hangingPunct="1"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sz="2000" dirty="0" smtClean="0">
                <a:solidFill>
                  <a:schemeClr val="bg1"/>
                </a:solidFill>
              </a:rPr>
              <a:t>Browning, </a:t>
            </a:r>
            <a:r>
              <a:rPr lang="en-US" sz="2000" i="1" dirty="0" smtClean="0">
                <a:solidFill>
                  <a:schemeClr val="bg1"/>
                </a:solidFill>
              </a:rPr>
              <a:t>A Fundamental Practical Theology</a:t>
            </a:r>
            <a:r>
              <a:rPr lang="en-US" sz="2000" dirty="0" smtClean="0">
                <a:solidFill>
                  <a:schemeClr val="bg1"/>
                </a:solidFill>
              </a:rPr>
              <a:t>, 48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600200"/>
            <a:ext cx="9144000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/>
              <a:t>developing a theology of leading in the midst of change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74837"/>
            <a:ext cx="8229600" cy="4525963"/>
          </a:xfrm>
        </p:spPr>
        <p:txBody>
          <a:bodyPr>
            <a:normAutofit/>
          </a:bodyPr>
          <a:lstStyle/>
          <a:p>
            <a:pPr marL="660400" indent="-660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	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views of Browning’s Practical theology:</a:t>
            </a:r>
          </a:p>
          <a:p>
            <a:pPr marL="1035050" lvl="1" indent="-577850"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Descriptive</a:t>
            </a:r>
            <a:r>
              <a:rPr lang="en-US" sz="2400" dirty="0" smtClean="0">
                <a:solidFill>
                  <a:schemeClr val="bg1"/>
                </a:solidFill>
              </a:rPr>
              <a:t> – WHERE is God in what is?</a:t>
            </a:r>
          </a:p>
          <a:p>
            <a:pPr marL="1035050" lvl="1" indent="-577850"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Historical </a:t>
            </a:r>
            <a:r>
              <a:rPr lang="en-US" sz="2400" dirty="0" smtClean="0">
                <a:solidFill>
                  <a:schemeClr val="bg1"/>
                </a:solidFill>
              </a:rPr>
              <a:t>– WHAT do normative text say?</a:t>
            </a:r>
          </a:p>
          <a:p>
            <a:pPr marL="1035050" lvl="1" indent="-577850"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Systematic</a:t>
            </a:r>
            <a:r>
              <a:rPr lang="en-US" sz="2400" dirty="0" smtClean="0">
                <a:solidFill>
                  <a:schemeClr val="bg1"/>
                </a:solidFill>
              </a:rPr>
              <a:t> – Coherent, congruent, and ethical</a:t>
            </a:r>
          </a:p>
          <a:p>
            <a:pPr marL="1035050" lvl="1" indent="-577850"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Strategic</a:t>
            </a:r>
            <a:r>
              <a:rPr lang="en-US" sz="2400" dirty="0" smtClean="0">
                <a:solidFill>
                  <a:schemeClr val="bg1"/>
                </a:solidFill>
              </a:rPr>
              <a:t> – What languages, relationship, strategies, and practices best accomplish the mission and ministry?		</a:t>
            </a:r>
            <a:r>
              <a:rPr lang="en-US" sz="2000" dirty="0" smtClean="0">
                <a:solidFill>
                  <a:schemeClr val="bg1"/>
                </a:solidFill>
              </a:rPr>
              <a:t>	</a:t>
            </a:r>
          </a:p>
          <a:p>
            <a:pPr marL="1035050" lvl="1" indent="-57785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		Browning, </a:t>
            </a:r>
            <a:r>
              <a:rPr lang="en-US" sz="2000" i="1" dirty="0" smtClean="0">
                <a:solidFill>
                  <a:schemeClr val="bg1"/>
                </a:solidFill>
              </a:rPr>
              <a:t>A Fundamental Practical Theology</a:t>
            </a:r>
          </a:p>
          <a:p>
            <a:pPr marL="1035050" lvl="1" indent="-57785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660400" indent="-6604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b="1" dirty="0" smtClean="0"/>
          </a:p>
          <a:p>
            <a:pPr marL="660400" indent="-66040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dirty="0" smtClean="0"/>
              <a:t>These       views play off and inform each other.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1200" y="5402759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Arial Black" pitchFamily="34" charset="0"/>
              </a:rPr>
              <a:t>4</a:t>
            </a:r>
            <a:endParaRPr lang="en-US" sz="4400" dirty="0"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667470"/>
            <a:ext cx="53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Arial Black" pitchFamily="34" charset="0"/>
              </a:rPr>
              <a:t>4</a:t>
            </a:r>
            <a:endParaRPr lang="en-US" sz="48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aramond" charset="0"/>
                <a:ea typeface="+mj-ea"/>
                <a:cs typeface="+mj-cs"/>
              </a:rPr>
              <a:t>5 views of change</a:t>
            </a:r>
            <a:endParaRPr lang="en-US" sz="4800" b="1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Garamond" charset="0"/>
              <a:ea typeface="+mj-ea"/>
              <a:cs typeface="+mj-cs"/>
            </a:endParaRPr>
          </a:p>
        </p:txBody>
      </p:sp>
      <p:sp>
        <p:nvSpPr>
          <p:cNvPr id="1126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2403475"/>
            <a:ext cx="8229600" cy="4530725"/>
          </a:xfrm>
        </p:spPr>
        <p:txBody>
          <a:bodyPr/>
          <a:lstStyle/>
          <a:p>
            <a:r>
              <a:rPr lang="en-US" b="1" dirty="0">
                <a:latin typeface="Verdana" charset="0"/>
              </a:rPr>
              <a:t>Personal</a:t>
            </a:r>
          </a:p>
          <a:p>
            <a:r>
              <a:rPr lang="en-US" i="1" dirty="0">
                <a:latin typeface="Verdana" charset="0"/>
              </a:rPr>
              <a:t>Descriptive</a:t>
            </a:r>
          </a:p>
          <a:p>
            <a:r>
              <a:rPr lang="en-US" dirty="0">
                <a:latin typeface="Verdana" charset="0"/>
              </a:rPr>
              <a:t>Historical</a:t>
            </a:r>
          </a:p>
          <a:p>
            <a:r>
              <a:rPr lang="en-US" dirty="0">
                <a:latin typeface="Verdana" charset="0"/>
              </a:rPr>
              <a:t>Systematic</a:t>
            </a:r>
          </a:p>
          <a:p>
            <a:r>
              <a:rPr lang="en-US" dirty="0">
                <a:latin typeface="Verdana" charset="0"/>
              </a:rPr>
              <a:t>Strategic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53301152"/>
              </p:ext>
            </p:extLst>
          </p:nvPr>
        </p:nvGraphicFramePr>
        <p:xfrm>
          <a:off x="2794000" y="16764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17266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81000" y="685800"/>
            <a:ext cx="8229600" cy="12192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b="1" dirty="0" smtClean="0">
                <a:solidFill>
                  <a:schemeClr val="accent1"/>
                </a:solidFill>
              </a:rPr>
              <a:t>Where is God in what is?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1905000"/>
            <a:ext cx="342900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85800" y="53340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The Christian faith is embodied in the dynamic </a:t>
            </a:r>
          </a:p>
          <a:p>
            <a:pPr algn="ctr"/>
            <a:r>
              <a:rPr lang="en-US" b="1" dirty="0" smtClean="0"/>
              <a:t>nature of actual communities. </a:t>
            </a:r>
          </a:p>
          <a:p>
            <a:pPr algn="ctr"/>
            <a:r>
              <a:rPr lang="en-US" dirty="0" smtClean="0"/>
              <a:t>The descriptive dimension attends to the theological dimension of human action in community.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343400" y="1524000"/>
            <a:ext cx="4419600" cy="3505200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>
                <a:solidFill>
                  <a:srgbClr val="A6A6A6"/>
                </a:solidFill>
              </a:rPr>
              <a:t>The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3500" dirty="0" smtClean="0">
                <a:solidFill>
                  <a:srgbClr val="A6A6A6"/>
                </a:solidFill>
              </a:rPr>
              <a:t> </a:t>
            </a:r>
            <a:r>
              <a:rPr lang="en-US" sz="3500" b="1" dirty="0">
                <a:solidFill>
                  <a:srgbClr val="FFFF00"/>
                </a:solidFill>
              </a:rPr>
              <a:t>incarnation of </a:t>
            </a:r>
            <a:endParaRPr lang="en-US" sz="3500" b="1" dirty="0" smtClean="0">
              <a:solidFill>
                <a:srgbClr val="FFFF00"/>
              </a:solidFill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3500" b="1" dirty="0" smtClean="0">
                <a:solidFill>
                  <a:srgbClr val="FFFF00"/>
                </a:solidFill>
              </a:rPr>
              <a:t>Jesus </a:t>
            </a:r>
            <a:r>
              <a:rPr lang="en-US" sz="3500" b="1" dirty="0">
                <a:solidFill>
                  <a:srgbClr val="FFFF00"/>
                </a:solidFill>
              </a:rPr>
              <a:t>Christ</a:t>
            </a:r>
            <a:r>
              <a:rPr lang="en-US" sz="3500" b="1" dirty="0">
                <a:solidFill>
                  <a:srgbClr val="A6A6A6"/>
                </a:solidFill>
              </a:rPr>
              <a:t> </a:t>
            </a:r>
            <a:endParaRPr lang="en-US" sz="3500" b="1" dirty="0" smtClean="0">
              <a:solidFill>
                <a:srgbClr val="A6A6A6"/>
              </a:solidFill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>
                <a:solidFill>
                  <a:srgbClr val="A6A6A6"/>
                </a:solidFill>
              </a:rPr>
              <a:t>is </a:t>
            </a:r>
            <a:r>
              <a:rPr lang="en-US" sz="2800" dirty="0">
                <a:solidFill>
                  <a:srgbClr val="A6A6A6"/>
                </a:solidFill>
              </a:rPr>
              <a:t>the event that brings about the salvation of the world and establishes the </a:t>
            </a:r>
            <a:r>
              <a:rPr lang="en-US" sz="3500" b="1" dirty="0">
                <a:solidFill>
                  <a:srgbClr val="00B050"/>
                </a:solidFill>
              </a:rPr>
              <a:t>mission of the church. </a:t>
            </a:r>
            <a:endParaRPr lang="en-US" sz="2800" b="1" dirty="0">
              <a:solidFill>
                <a:srgbClr val="A6A6A6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4000500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5881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0" y="1905000"/>
            <a:ext cx="4191000" cy="350520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>
                <a:solidFill>
                  <a:srgbClr val="A6A6A6"/>
                </a:solidFill>
              </a:rPr>
              <a:t>W</a:t>
            </a:r>
            <a:r>
              <a:rPr lang="en-US" sz="3600" dirty="0" smtClean="0">
                <a:solidFill>
                  <a:srgbClr val="A6A6A6"/>
                </a:solidFill>
              </a:rPr>
              <a:t>here two or three </a:t>
            </a:r>
            <a:r>
              <a:rPr lang="en-US" sz="3600" dirty="0" smtClean="0">
                <a:solidFill>
                  <a:srgbClr val="FFFF00"/>
                </a:solidFill>
              </a:rPr>
              <a:t>gather</a:t>
            </a:r>
            <a:r>
              <a:rPr lang="en-US" sz="3600" dirty="0" smtClean="0">
                <a:solidFill>
                  <a:srgbClr val="A6A6A6"/>
                </a:solidFill>
              </a:rPr>
              <a:t> in God’s name, God promises to be present.</a:t>
            </a:r>
          </a:p>
        </p:txBody>
      </p:sp>
      <p:pic>
        <p:nvPicPr>
          <p:cNvPr id="2" name="Picture 1" descr="images-5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2209800"/>
            <a:ext cx="3530600" cy="2298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0493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533400"/>
            <a:ext cx="8229600" cy="4800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ko-KR" sz="4000" dirty="0">
                <a:solidFill>
                  <a:srgbClr val="A6A6A6"/>
                </a:solidFill>
                <a:ea typeface="굴림" charset="-127"/>
              </a:rPr>
              <a:t>The church</a:t>
            </a:r>
            <a:r>
              <a:rPr lang="en-US" altLang="ko-KR" sz="4000" dirty="0">
                <a:solidFill>
                  <a:schemeClr val="bg1"/>
                </a:solidFill>
                <a:ea typeface="굴림" charset="-127"/>
              </a:rPr>
              <a:t> </a:t>
            </a:r>
            <a:r>
              <a:rPr lang="en-US" altLang="ko-KR" sz="4000" b="1" dirty="0">
                <a:solidFill>
                  <a:srgbClr val="00B050"/>
                </a:solidFill>
                <a:ea typeface="굴림" charset="-127"/>
              </a:rPr>
              <a:t>has a call </a:t>
            </a:r>
            <a:r>
              <a:rPr lang="en-US" altLang="ko-KR" sz="4000" dirty="0" smtClean="0">
                <a:solidFill>
                  <a:schemeClr val="accent1"/>
                </a:solidFill>
                <a:ea typeface="굴림" charset="-127"/>
              </a:rPr>
              <a:t>…</a:t>
            </a:r>
            <a:endParaRPr lang="en-US" altLang="ko-KR" sz="4000" dirty="0" smtClean="0">
              <a:solidFill>
                <a:srgbClr val="A6A6A6"/>
              </a:solidFill>
              <a:ea typeface="굴림" charset="-127"/>
            </a:endParaRPr>
          </a:p>
          <a:p>
            <a:pPr>
              <a:buFont typeface="Wingdings" pitchFamily="2" charset="2"/>
              <a:buNone/>
            </a:pPr>
            <a:r>
              <a:rPr lang="en-US" altLang="ko-KR" sz="3200" dirty="0" smtClean="0">
                <a:solidFill>
                  <a:srgbClr val="A6A6A6"/>
                </a:solidFill>
                <a:ea typeface="굴림" charset="-127"/>
              </a:rPr>
              <a:t>	to </a:t>
            </a:r>
            <a:r>
              <a:rPr lang="en-US" altLang="ko-KR" sz="3200" dirty="0">
                <a:solidFill>
                  <a:srgbClr val="FFFF00"/>
                </a:solidFill>
                <a:ea typeface="굴림" charset="-127"/>
              </a:rPr>
              <a:t>translate the message </a:t>
            </a:r>
            <a:r>
              <a:rPr lang="en-US" altLang="ko-KR" sz="3200" dirty="0">
                <a:solidFill>
                  <a:srgbClr val="A6A6A6"/>
                </a:solidFill>
                <a:ea typeface="굴림" charset="-127"/>
              </a:rPr>
              <a:t>into every human culture. </a:t>
            </a:r>
            <a:endParaRPr lang="en-US" altLang="ko-KR" sz="3200" dirty="0" smtClean="0">
              <a:solidFill>
                <a:srgbClr val="A6A6A6"/>
              </a:solidFill>
              <a:ea typeface="굴림" charset="-127"/>
            </a:endParaRPr>
          </a:p>
          <a:p>
            <a:pPr>
              <a:buFont typeface="Wingdings" pitchFamily="2" charset="2"/>
              <a:buNone/>
            </a:pPr>
            <a:r>
              <a:rPr lang="en-US" altLang="ko-KR" sz="3200" dirty="0" smtClean="0">
                <a:solidFill>
                  <a:srgbClr val="00B050"/>
                </a:solidFill>
                <a:ea typeface="굴림" charset="-127"/>
              </a:rPr>
              <a:t>God’s </a:t>
            </a:r>
            <a:r>
              <a:rPr lang="en-US" altLang="ko-KR" sz="3200" dirty="0">
                <a:solidFill>
                  <a:srgbClr val="00B050"/>
                </a:solidFill>
                <a:ea typeface="굴림" charset="-127"/>
              </a:rPr>
              <a:t>Spirit empowers the church to be witnesses </a:t>
            </a:r>
            <a:r>
              <a:rPr lang="en-US" altLang="ko-KR" sz="3200" dirty="0">
                <a:solidFill>
                  <a:srgbClr val="A6A6A6"/>
                </a:solidFill>
                <a:ea typeface="굴림" charset="-127"/>
              </a:rPr>
              <a:t>which carry, translate, communicate, and demonstrate the good news of God’s love in Christ to the ends of the earth. </a:t>
            </a:r>
          </a:p>
          <a:p>
            <a:pPr>
              <a:buFont typeface="Wingdings" pitchFamily="2" charset="2"/>
              <a:buNone/>
            </a:pPr>
            <a:r>
              <a:rPr lang="en-US" altLang="ko-KR" sz="2000" dirty="0" smtClean="0">
                <a:solidFill>
                  <a:srgbClr val="A6A6A6"/>
                </a:solidFill>
                <a:ea typeface="굴림" charset="-127"/>
              </a:rPr>
              <a:t>(</a:t>
            </a:r>
            <a:r>
              <a:rPr lang="en-US" altLang="ko-KR" sz="2000" dirty="0" err="1" smtClean="0">
                <a:solidFill>
                  <a:srgbClr val="A6A6A6"/>
                </a:solidFill>
                <a:ea typeface="굴림" charset="-127"/>
              </a:rPr>
              <a:t>Guder</a:t>
            </a:r>
            <a:r>
              <a:rPr lang="en-US" altLang="ko-KR" sz="2000" dirty="0" smtClean="0">
                <a:solidFill>
                  <a:srgbClr val="A6A6A6"/>
                </a:solidFill>
                <a:ea typeface="굴림" charset="-127"/>
              </a:rPr>
              <a:t>, </a:t>
            </a:r>
            <a:r>
              <a:rPr lang="en-US" altLang="ko-KR" sz="2000" i="1" dirty="0" smtClean="0">
                <a:solidFill>
                  <a:srgbClr val="A6A6A6"/>
                </a:solidFill>
                <a:ea typeface="굴림" charset="-127"/>
              </a:rPr>
              <a:t>Continuing Conversion of the Church</a:t>
            </a:r>
            <a:r>
              <a:rPr lang="en-US" altLang="ko-KR" sz="2000" dirty="0" smtClean="0">
                <a:solidFill>
                  <a:srgbClr val="A6A6A6"/>
                </a:solidFill>
                <a:ea typeface="굴림" charset="-127"/>
              </a:rPr>
              <a:t>)</a:t>
            </a:r>
            <a:endParaRPr lang="en-US" sz="2000" dirty="0">
              <a:solidFill>
                <a:srgbClr val="A6A6A6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37425" y="4419600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79613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800600"/>
            <a:ext cx="9144000" cy="1295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24200"/>
            <a:ext cx="8229600" cy="12192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sz="5400" b="1" dirty="0" smtClean="0">
                <a:solidFill>
                  <a:srgbClr val="4F81BD"/>
                </a:solidFill>
              </a:rPr>
              <a:t>God is active and present in the midst of change.</a:t>
            </a:r>
            <a:endParaRPr sz="5400" b="1" dirty="0">
              <a:solidFill>
                <a:srgbClr val="4F81BD"/>
              </a:solidFill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04800" y="5029200"/>
            <a:ext cx="8686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Think back over the past year.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Name some ways God has been active and present in the midst of change.</a:t>
            </a:r>
          </a:p>
          <a:p>
            <a:pPr>
              <a:buFont typeface="Arial" charset="0"/>
              <a:buChar char="•"/>
            </a:pPr>
            <a:endParaRPr lang="en-US" dirty="0"/>
          </a:p>
        </p:txBody>
      </p:sp>
      <p:pic>
        <p:nvPicPr>
          <p:cNvPr id="9" name="Picture 8" descr="Conf.-camp-2012-Evening-Worship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668" y="685800"/>
            <a:ext cx="2875331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images-52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14400"/>
            <a:ext cx="2864047" cy="147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6a00d8351e031e69e20120a549e9f2970c-800w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598679"/>
            <a:ext cx="1752600" cy="19921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1"/>
          <p:cNvSpPr>
            <a:spLocks noGrp="1"/>
          </p:cNvSpPr>
          <p:nvPr>
            <p:ph idx="1"/>
          </p:nvPr>
        </p:nvSpPr>
        <p:spPr>
          <a:xfrm>
            <a:off x="457200" y="3246437"/>
            <a:ext cx="8229600" cy="33067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sz="3600" dirty="0" smtClean="0"/>
              <a:t>“</a:t>
            </a:r>
            <a:r>
              <a:rPr lang="en-US" sz="3600" b="1" dirty="0" smtClean="0">
                <a:solidFill>
                  <a:srgbClr val="4F81BD"/>
                </a:solidFill>
              </a:rPr>
              <a:t>All changes</a:t>
            </a:r>
            <a:r>
              <a:rPr lang="en-US" sz="3600" dirty="0" smtClean="0"/>
              <a:t>, even the most longed for, </a:t>
            </a:r>
            <a:r>
              <a:rPr lang="en-US" sz="3600" b="1" dirty="0" smtClean="0">
                <a:solidFill>
                  <a:srgbClr val="4F81BD"/>
                </a:solidFill>
              </a:rPr>
              <a:t>have their melancholy</a:t>
            </a:r>
            <a:r>
              <a:rPr lang="en-US" sz="3600" dirty="0" smtClean="0"/>
              <a:t>; for what we leave behind is part of ourselves; we must die to one life before we can enter into another.”</a:t>
            </a:r>
          </a:p>
          <a:p>
            <a:pPr algn="r" eaLnBrk="1" hangingPunct="1">
              <a:buFont typeface="Wingdings 2" pitchFamily="18" charset="2"/>
              <a:buNone/>
            </a:pPr>
            <a:r>
              <a:rPr lang="en-US" sz="2400" dirty="0" err="1" smtClean="0"/>
              <a:t>Anatole</a:t>
            </a:r>
            <a:r>
              <a:rPr lang="en-US" sz="2400" dirty="0" smtClean="0"/>
              <a:t> France, French writer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81000" y="304800"/>
            <a:ext cx="428625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800600"/>
            <a:ext cx="9144000" cy="1295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24200"/>
            <a:ext cx="8229600" cy="12192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sz="5400" b="1" dirty="0" smtClean="0">
                <a:solidFill>
                  <a:srgbClr val="4F81BD"/>
                </a:solidFill>
              </a:rPr>
              <a:t>God is active and present in the midst of change.</a:t>
            </a:r>
            <a:endParaRPr sz="5400" b="1" dirty="0">
              <a:solidFill>
                <a:srgbClr val="4F81BD"/>
              </a:solidFill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04800" y="5029200"/>
            <a:ext cx="8686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Where have you witnessed God’s creative love?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Where have you witnessed God’s redemptive love?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Where have you longed for God’s presence and have not witnessed it?</a:t>
            </a:r>
          </a:p>
        </p:txBody>
      </p:sp>
      <p:pic>
        <p:nvPicPr>
          <p:cNvPr id="9" name="Picture 8" descr="Conf.-camp-2012-Evening-Worship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668" y="685800"/>
            <a:ext cx="2875331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images-52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14400"/>
            <a:ext cx="2864047" cy="147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6a00d8351e031e69e20120a549e9f2970c-800w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598679"/>
            <a:ext cx="1752600" cy="19921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9152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313" y="152400"/>
            <a:ext cx="8948487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6019800" y="6019800"/>
            <a:ext cx="3048000" cy="533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07" name="TextBox 2"/>
          <p:cNvSpPr txBox="1">
            <a:spLocks noChangeArrowheads="1"/>
          </p:cNvSpPr>
          <p:nvPr/>
        </p:nvSpPr>
        <p:spPr bwMode="auto">
          <a:xfrm>
            <a:off x="152400" y="6091535"/>
            <a:ext cx="891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God’s people are simultaneously saint and sinner.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" y="2133600"/>
            <a:ext cx="6477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FF"/>
                </a:solidFill>
              </a:rPr>
              <a:t>Discernment is Key!</a:t>
            </a:r>
          </a:p>
          <a:p>
            <a:r>
              <a:rPr lang="en-US" sz="2800" dirty="0" smtClean="0">
                <a:solidFill>
                  <a:srgbClr val="FFFFFF"/>
                </a:solidFill>
              </a:rPr>
              <a:t>How does your community discern God’s presence in your midst?</a:t>
            </a:r>
            <a:endParaRPr lang="en-US" sz="2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371600"/>
            <a:ext cx="9144000" cy="12192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4F81BD"/>
                </a:solidFill>
              </a:rPr>
              <a:t>Where </a:t>
            </a:r>
            <a:r>
              <a:rPr lang="en-US" b="1" dirty="0">
                <a:solidFill>
                  <a:srgbClr val="4F81BD"/>
                </a:solidFill>
              </a:rPr>
              <a:t>is God in what is</a:t>
            </a:r>
            <a:r>
              <a:rPr lang="en-US" b="1" dirty="0" smtClean="0">
                <a:solidFill>
                  <a:srgbClr val="4F81BD"/>
                </a:solidFill>
              </a:rPr>
              <a:t>?</a:t>
            </a:r>
            <a:endParaRPr lang="en-US" dirty="0">
              <a:solidFill>
                <a:srgbClr val="4F81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7338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  <a:defRPr/>
            </a:pPr>
            <a:endParaRPr lang="en-US" sz="2200" b="1" dirty="0" smtClean="0"/>
          </a:p>
          <a:p>
            <a:pPr>
              <a:buFont typeface="Arial" charset="0"/>
              <a:buChar char="•"/>
            </a:pPr>
            <a:r>
              <a:rPr lang="en-US" b="1" dirty="0"/>
              <a:t>Where is God </a:t>
            </a:r>
            <a:r>
              <a:rPr lang="en-US" dirty="0"/>
              <a:t>in the midst of </a:t>
            </a:r>
            <a:r>
              <a:rPr lang="en-US" dirty="0" smtClean="0"/>
              <a:t>your rituals</a:t>
            </a:r>
            <a:r>
              <a:rPr lang="en-US" dirty="0"/>
              <a:t>, traditions and contextual realities?</a:t>
            </a:r>
          </a:p>
          <a:p>
            <a:pPr>
              <a:buFont typeface="Arial" charset="0"/>
              <a:buChar char="•"/>
            </a:pPr>
            <a:r>
              <a:rPr lang="en-US" dirty="0"/>
              <a:t>What </a:t>
            </a:r>
            <a:r>
              <a:rPr lang="en-US" b="1" dirty="0"/>
              <a:t>meaning</a:t>
            </a:r>
            <a:r>
              <a:rPr lang="en-US" dirty="0"/>
              <a:t> do these </a:t>
            </a:r>
            <a:r>
              <a:rPr lang="en-US" dirty="0" smtClean="0"/>
              <a:t>rituals, traditions, and contextual realities hold </a:t>
            </a:r>
            <a:r>
              <a:rPr lang="en-US" dirty="0"/>
              <a:t>for </a:t>
            </a:r>
            <a:r>
              <a:rPr lang="en-US" dirty="0" smtClean="0"/>
              <a:t>your community</a:t>
            </a:r>
            <a:r>
              <a:rPr lang="en-US" dirty="0"/>
              <a:t>?</a:t>
            </a:r>
          </a:p>
          <a:p>
            <a:pPr>
              <a:buFont typeface="Arial" charset="0"/>
              <a:buChar char="•"/>
            </a:pPr>
            <a:r>
              <a:rPr lang="en-US" dirty="0"/>
              <a:t>How </a:t>
            </a:r>
            <a:r>
              <a:rPr lang="en-US" dirty="0" smtClean="0"/>
              <a:t>do you </a:t>
            </a:r>
            <a:r>
              <a:rPr lang="en-US" dirty="0"/>
              <a:t>unearth what gives meaning to </a:t>
            </a:r>
            <a:r>
              <a:rPr lang="en-US" dirty="0" smtClean="0"/>
              <a:t>your community </a:t>
            </a:r>
            <a:r>
              <a:rPr lang="en-US" dirty="0"/>
              <a:t>of faith? What </a:t>
            </a:r>
            <a:r>
              <a:rPr lang="en-US" dirty="0" smtClean="0"/>
              <a:t>aspects are shared </a:t>
            </a:r>
            <a:r>
              <a:rPr lang="en-US" dirty="0"/>
              <a:t>and what </a:t>
            </a:r>
            <a:r>
              <a:rPr lang="en-US" dirty="0" smtClean="0"/>
              <a:t>have </a:t>
            </a:r>
            <a:r>
              <a:rPr lang="en-US" b="1" dirty="0" smtClean="0"/>
              <a:t>different </a:t>
            </a:r>
            <a:r>
              <a:rPr lang="en-US" b="1" dirty="0"/>
              <a:t>meanings</a:t>
            </a:r>
            <a:r>
              <a:rPr lang="en-US" dirty="0" smtClean="0"/>
              <a:t>? Are some understandings in conflict with each other?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81000" y="1371600"/>
            <a:ext cx="853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</a:rPr>
              <a:t>Reflect on your ministry setting today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943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371600"/>
            <a:ext cx="9144000" cy="12192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4F81BD"/>
                </a:solidFill>
              </a:rPr>
              <a:t>Where </a:t>
            </a:r>
            <a:r>
              <a:rPr lang="en-US" b="1" dirty="0">
                <a:solidFill>
                  <a:srgbClr val="4F81BD"/>
                </a:solidFill>
              </a:rPr>
              <a:t>is God in what is</a:t>
            </a:r>
            <a:r>
              <a:rPr lang="en-US" b="1" dirty="0" smtClean="0">
                <a:solidFill>
                  <a:srgbClr val="4F81BD"/>
                </a:solidFill>
              </a:rPr>
              <a:t>?</a:t>
            </a:r>
            <a:endParaRPr lang="en-US" dirty="0">
              <a:solidFill>
                <a:srgbClr val="4F81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7338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  <a:defRPr/>
            </a:pPr>
            <a:endParaRPr lang="en-US" sz="2200" b="1" dirty="0" smtClean="0"/>
          </a:p>
          <a:p>
            <a:r>
              <a:rPr lang="en-US" dirty="0" smtClean="0"/>
              <a:t>Think of a particular practice</a:t>
            </a:r>
            <a:r>
              <a:rPr lang="en-US" dirty="0"/>
              <a:t>, </a:t>
            </a:r>
            <a:r>
              <a:rPr lang="en-US" b="1" dirty="0"/>
              <a:t>what are </a:t>
            </a:r>
            <a:r>
              <a:rPr lang="en-US" b="1" dirty="0" smtClean="0"/>
              <a:t>you trying to communicate? </a:t>
            </a:r>
            <a:r>
              <a:rPr lang="en-US" dirty="0" smtClean="0"/>
              <a:t>What are the ways it is actually being understood? How do you know? Who might you ask for feedback?</a:t>
            </a:r>
            <a:endParaRPr lang="en-US" b="1" dirty="0"/>
          </a:p>
          <a:p>
            <a:r>
              <a:rPr lang="en-US" b="1" dirty="0"/>
              <a:t>What reasons, ideas, and symbols do </a:t>
            </a:r>
            <a:r>
              <a:rPr lang="en-US" b="1" dirty="0" smtClean="0"/>
              <a:t>you use</a:t>
            </a:r>
            <a:r>
              <a:rPr lang="en-US" dirty="0" smtClean="0"/>
              <a:t>                                </a:t>
            </a:r>
            <a:r>
              <a:rPr lang="en-US" dirty="0"/>
              <a:t>to interpret </a:t>
            </a:r>
            <a:r>
              <a:rPr lang="en-US" dirty="0" smtClean="0"/>
              <a:t>what is happening in your community? What metaphor or symbol would you use to describe God’s presence in your community right now?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81000" y="1371600"/>
            <a:ext cx="853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</a:rPr>
              <a:t>Reflect on your ministry setting today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179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953000"/>
          </a:xfrm>
        </p:spPr>
        <p:txBody>
          <a:bodyPr rtlCol="0">
            <a:normAutofit fontScale="92500" lnSpcReduction="10000"/>
          </a:bodyPr>
          <a:lstStyle/>
          <a:p>
            <a:pPr lvl="1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"/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charset="0"/>
                <a:ea typeface="+mn-ea"/>
              </a:rPr>
              <a:t>In developing a theology of leading in the midst of change,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charset="0"/>
                <a:ea typeface="+mn-ea"/>
              </a:rPr>
              <a:t>how might attending to the descriptive dimension impact your theology?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charset="0"/>
              </a:rPr>
              <a:t>What habits or practices would help your congregation attend to this dimension?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Verdana" charset="0"/>
              <a:ea typeface="+mn-ea"/>
            </a:endParaRPr>
          </a:p>
          <a:p>
            <a:pPr marL="914400" lvl="2" indent="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Verdana" charset="0"/>
              <a:ea typeface="+mn-ea"/>
            </a:endParaRPr>
          </a:p>
          <a:p>
            <a:pPr lvl="1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"/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charset="0"/>
                <a:ea typeface="+mn-ea"/>
              </a:rPr>
              <a:t>From a leadership perspective,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charset="0"/>
                <a:ea typeface="+mn-ea"/>
              </a:rPr>
              <a:t>what insights surfaced for you as thought about leading in the midst of change from this dimension?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charset="0"/>
                <a:ea typeface="+mn-ea"/>
              </a:rPr>
              <a:t> How can others in your community participate in this dimension? How welcome would this dimension be in your ministry setting? What tensions might you face?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Verdana" charset="0"/>
              <a:ea typeface="+mn-ea"/>
            </a:endParaRPr>
          </a:p>
          <a:p>
            <a:pPr lvl="2" fontAlgn="auto">
              <a:lnSpc>
                <a:spcPct val="90000"/>
              </a:lnSpc>
              <a:spcAft>
                <a:spcPts val="0"/>
              </a:spcAft>
              <a:buClr>
                <a:schemeClr val="bg1">
                  <a:lumMod val="65000"/>
                </a:schemeClr>
              </a:buClr>
              <a:buFont typeface="Wingdings" pitchFamily="2" charset="2"/>
              <a:buChar char=""/>
              <a:defRPr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Verdana" charset="0"/>
              <a:ea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762000"/>
            <a:ext cx="530465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4F81BD"/>
                </a:solidFill>
              </a:rPr>
              <a:t>Descriptive dimension</a:t>
            </a:r>
            <a:endParaRPr lang="en-US" sz="3200" b="1" dirty="0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761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Spectrum.thmx</Template>
  <TotalTime>1210</TotalTime>
  <Words>537</Words>
  <Application>Microsoft Macintosh PowerPoint</Application>
  <PresentationFormat>On-screen Show (4:3)</PresentationFormat>
  <Paragraphs>69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Practical Theology…</vt:lpstr>
      <vt:lpstr>developing a theology of leading in the midst of change</vt:lpstr>
      <vt:lpstr>5 views of change</vt:lpstr>
      <vt:lpstr>Where is God in what is?</vt:lpstr>
      <vt:lpstr>PowerPoint Presentation</vt:lpstr>
      <vt:lpstr>PowerPoint Presentation</vt:lpstr>
      <vt:lpstr>PowerPoint Presentation</vt:lpstr>
      <vt:lpstr>God is active and present in the midst of change.</vt:lpstr>
      <vt:lpstr>PowerPoint Presentation</vt:lpstr>
      <vt:lpstr>God is active and present in the midst of change.</vt:lpstr>
      <vt:lpstr>PowerPoint Presentation</vt:lpstr>
      <vt:lpstr>Where is God in what is?</vt:lpstr>
      <vt:lpstr>Where is God in what is?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Change Theories</dc:title>
  <dc:creator>Terri Elton</dc:creator>
  <cp:lastModifiedBy>Terri Elton</cp:lastModifiedBy>
  <cp:revision>73</cp:revision>
  <cp:lastPrinted>2012-09-07T17:19:07Z</cp:lastPrinted>
  <dcterms:created xsi:type="dcterms:W3CDTF">2006-09-25T16:33:06Z</dcterms:created>
  <dcterms:modified xsi:type="dcterms:W3CDTF">2015-02-09T00:18:11Z</dcterms:modified>
</cp:coreProperties>
</file>