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7.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52" r:id="rId1"/>
  </p:sldMasterIdLst>
  <p:handoutMasterIdLst>
    <p:handoutMasterId r:id="rId25"/>
  </p:handoutMasterIdLst>
  <p:sldIdLst>
    <p:sldId id="256" r:id="rId2"/>
    <p:sldId id="257" r:id="rId3"/>
    <p:sldId id="258" r:id="rId4"/>
    <p:sldId id="259" r:id="rId5"/>
    <p:sldId id="260" r:id="rId6"/>
    <p:sldId id="261" r:id="rId7"/>
    <p:sldId id="262" r:id="rId8"/>
    <p:sldId id="273" r:id="rId9"/>
    <p:sldId id="263" r:id="rId10"/>
    <p:sldId id="264" r:id="rId11"/>
    <p:sldId id="272" r:id="rId12"/>
    <p:sldId id="265" r:id="rId13"/>
    <p:sldId id="274" r:id="rId14"/>
    <p:sldId id="266" r:id="rId15"/>
    <p:sldId id="269" r:id="rId16"/>
    <p:sldId id="267" r:id="rId17"/>
    <p:sldId id="268" r:id="rId18"/>
    <p:sldId id="271" r:id="rId19"/>
    <p:sldId id="275" r:id="rId20"/>
    <p:sldId id="270"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6" d="100"/>
          <a:sy n="46" d="100"/>
        </p:scale>
        <p:origin x="-128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36FFD5-2C15-5B46-97F5-0451B59CEB2E}" type="datetimeFigureOut">
              <a:rPr lang="en-US" smtClean="0"/>
              <a:t>1/30/14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0281E7-159C-CA4D-8DA7-92FD0BF7F7F5}" type="slidenum">
              <a:rPr lang="en-US" smtClean="0"/>
              <a:t>‹#›</a:t>
            </a:fld>
            <a:endParaRPr lang="en-US"/>
          </a:p>
        </p:txBody>
      </p:sp>
    </p:spTree>
    <p:extLst>
      <p:ext uri="{BB962C8B-B14F-4D97-AF65-F5344CB8AC3E}">
        <p14:creationId xmlns:p14="http://schemas.microsoft.com/office/powerpoint/2010/main" val="1348840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2233D26B-DFC2-4248-8ED0-AD3E108CBDD7}" type="datetime1">
              <a:rPr lang="en-US" smtClean="0"/>
              <a:pPr/>
              <a:t>1/30/14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38237106-F2ED-405E-BC33-CC3CF42620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97F932-D99A-4087-BFB1-EA42FAFC8D2C}"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96367-2F2B-4F6E-ACF4-15FA13738E10}"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523C92-45F4-4C30-810D-4886C1BA69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FB3498D-21C7-408B-8EF5-5B55DEF0BFD5}" type="datetime1">
              <a:rPr lang="en-US" smtClean="0"/>
              <a:pPr/>
              <a:t>1/30/14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237106-F2ED-405E-BC33-CC3CF426205F}"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4DB246E-8FD1-42FF-94A4-E4133095C37A}" type="datetime1">
              <a:rPr lang="en-US" smtClean="0"/>
              <a:pPr/>
              <a:t>1/30/14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237106-F2ED-405E-BC33-CC3CF426205F}"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3939D4-B818-4372-B1EE-7CB6D5BBC74A}" type="datetime1">
              <a:rPr lang="en-US" smtClean="0"/>
              <a:pPr/>
              <a:t>1/30/14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5E438-4D0D-4834-B658-A90420491D98}" type="datetime1">
              <a:rPr lang="en-US" smtClean="0"/>
              <a:pPr/>
              <a:t>1/30/14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76F8ADFA-7142-4015-85E6-1712F15FA709}" type="datetime1">
              <a:rPr lang="en-US" smtClean="0"/>
              <a:pPr/>
              <a:t>1/30/14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38237106-F2ED-405E-BC33-CC3CF42620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34A581E0-D653-4D78-A48F-41D80498BC7E}" type="datetime1">
              <a:rPr lang="en-US" smtClean="0"/>
              <a:pPr/>
              <a:t>1/30/14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38237106-F2ED-405E-BC33-CC3CF42620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C003-38E8-486A-9BFD-47E55D87241C}"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59EAA3-934B-41DB-B3B1-806F4BE5CC37}" type="datetime1">
              <a:rPr lang="en-US" smtClean="0"/>
              <a:pPr/>
              <a:t>1/30/14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8B3AFFF1-9C47-49F0-AE12-AF188F3F4E82}" type="datetime1">
              <a:rPr lang="en-US" smtClean="0"/>
              <a:pPr/>
              <a:t>1/30/14</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38237106-F2ED-405E-BC33-CC3CF426205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753" r:id="rId1"/>
    <p:sldLayoutId id="2147484754" r:id="rId2"/>
    <p:sldLayoutId id="2147484755" r:id="rId3"/>
    <p:sldLayoutId id="2147484756" r:id="rId4"/>
    <p:sldLayoutId id="2147484757" r:id="rId5"/>
    <p:sldLayoutId id="2147484758" r:id="rId6"/>
    <p:sldLayoutId id="2147484759" r:id="rId7"/>
    <p:sldLayoutId id="2147484760" r:id="rId8"/>
    <p:sldLayoutId id="2147484761" r:id="rId9"/>
    <p:sldLayoutId id="2147484762" r:id="rId10"/>
    <p:sldLayoutId id="214748476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F</a:t>
            </a:r>
            <a:r>
              <a:rPr lang="en-US" dirty="0" smtClean="0"/>
              <a:t>raming Ministry with Young Adults</a:t>
            </a:r>
            <a:endParaRPr lang="en-US" dirty="0"/>
          </a:p>
        </p:txBody>
      </p:sp>
      <p:sp>
        <p:nvSpPr>
          <p:cNvPr id="2" name="Subtitle 1"/>
          <p:cNvSpPr>
            <a:spLocks noGrp="1"/>
          </p:cNvSpPr>
          <p:nvPr>
            <p:ph type="subTitle" idx="1"/>
          </p:nvPr>
        </p:nvSpPr>
        <p:spPr/>
        <p:txBody>
          <a:bodyPr/>
          <a:lstStyle/>
          <a:p>
            <a:r>
              <a:rPr lang="en-US" dirty="0" smtClean="0"/>
              <a:t>Terri Martinson Elton</a:t>
            </a:r>
          </a:p>
          <a:p>
            <a:r>
              <a:rPr lang="en-US" dirty="0" smtClean="0"/>
              <a:t>Luther Seminary</a:t>
            </a:r>
            <a:endParaRPr lang="en-US" dirty="0"/>
          </a:p>
        </p:txBody>
      </p:sp>
    </p:spTree>
    <p:extLst>
      <p:ext uri="{BB962C8B-B14F-4D97-AF65-F5344CB8AC3E}">
        <p14:creationId xmlns:p14="http://schemas.microsoft.com/office/powerpoint/2010/main" val="391904639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428522">
            <a:off x="980461" y="1022144"/>
            <a:ext cx="3063240" cy="841718"/>
          </a:xfrm>
        </p:spPr>
        <p:txBody>
          <a:bodyPr>
            <a:normAutofit/>
          </a:bodyPr>
          <a:lstStyle/>
          <a:p>
            <a:r>
              <a:rPr lang="en-US" dirty="0" smtClean="0"/>
              <a:t>Painting Picture </a:t>
            </a:r>
            <a:br>
              <a:rPr lang="en-US" dirty="0" smtClean="0"/>
            </a:br>
            <a:r>
              <a:rPr lang="en-US" dirty="0" smtClean="0"/>
              <a:t>of Egypt</a:t>
            </a: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44868">
            <a:off x="1526856" y="2037114"/>
            <a:ext cx="222885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2"/>
          <p:cNvSpPr txBox="1">
            <a:spLocks/>
          </p:cNvSpPr>
          <p:nvPr/>
        </p:nvSpPr>
        <p:spPr>
          <a:xfrm rot="21352323">
            <a:off x="5076506" y="2265387"/>
            <a:ext cx="2763057" cy="2593920"/>
          </a:xfrm>
          <a:prstGeom prst="rect">
            <a:avLst/>
          </a:prstGeom>
        </p:spPr>
        <p:txBody>
          <a:bodyPr vert="horz" lIns="91440" tIns="45720" rIns="91440" bIns="45720" rtlCol="0" anchor="ctr">
            <a:normAutofit fontScale="92500" lnSpcReduction="20000"/>
          </a:bodyPr>
          <a:lstStyle>
            <a:lvl1pPr marL="22860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9pPr>
          </a:lstStyle>
          <a:p>
            <a:pPr marL="45720" indent="0">
              <a:buNone/>
            </a:pPr>
            <a:r>
              <a:rPr lang="en-US" dirty="0" smtClean="0"/>
              <a:t>CHORUS: </a:t>
            </a:r>
            <a:br>
              <a:rPr lang="en-US" dirty="0" smtClean="0"/>
            </a:br>
            <a:r>
              <a:rPr lang="en-US" dirty="0" smtClean="0"/>
              <a:t>I’ve been painting pictures of Egypt </a:t>
            </a:r>
            <a:br>
              <a:rPr lang="en-US" dirty="0" smtClean="0"/>
            </a:br>
            <a:r>
              <a:rPr lang="en-US" dirty="0" smtClean="0"/>
              <a:t>Leaving out what it lacked </a:t>
            </a:r>
            <a:br>
              <a:rPr lang="en-US" dirty="0" smtClean="0"/>
            </a:br>
            <a:r>
              <a:rPr lang="en-US" dirty="0" smtClean="0"/>
              <a:t>The future seems so hard </a:t>
            </a:r>
            <a:br>
              <a:rPr lang="en-US" dirty="0" smtClean="0"/>
            </a:br>
            <a:r>
              <a:rPr lang="en-US" dirty="0" smtClean="0"/>
              <a:t>And I want to go back </a:t>
            </a:r>
            <a:br>
              <a:rPr lang="en-US" dirty="0" smtClean="0"/>
            </a:br>
            <a:r>
              <a:rPr lang="en-US" dirty="0" smtClean="0"/>
              <a:t>But the places that used to fit me </a:t>
            </a:r>
            <a:br>
              <a:rPr lang="en-US" dirty="0" smtClean="0"/>
            </a:br>
            <a:r>
              <a:rPr lang="en-US" dirty="0" smtClean="0"/>
              <a:t>Cannot hold the things I’ve learned </a:t>
            </a:r>
            <a:br>
              <a:rPr lang="en-US" dirty="0" smtClean="0"/>
            </a:br>
            <a:r>
              <a:rPr lang="en-US" dirty="0" smtClean="0"/>
              <a:t>And those roads closed off to me </a:t>
            </a:r>
            <a:br>
              <a:rPr lang="en-US" dirty="0" smtClean="0"/>
            </a:br>
            <a:r>
              <a:rPr lang="en-US" dirty="0" smtClean="0"/>
              <a:t>While my back was turned </a:t>
            </a:r>
            <a:br>
              <a:rPr lang="en-US" dirty="0" smtClean="0"/>
            </a:br>
            <a:r>
              <a:rPr lang="en-US" dirty="0" smtClean="0"/>
              <a:t/>
            </a:r>
            <a:br>
              <a:rPr lang="en-US" dirty="0" smtClean="0"/>
            </a:br>
            <a:r>
              <a:rPr lang="en-US" dirty="0" smtClean="0"/>
              <a:t>The past is so tangible </a:t>
            </a:r>
            <a:br>
              <a:rPr lang="en-US" dirty="0" smtClean="0"/>
            </a:br>
            <a:r>
              <a:rPr lang="en-US" dirty="0" smtClean="0"/>
              <a:t>I know it by heart </a:t>
            </a:r>
            <a:br>
              <a:rPr lang="en-US" dirty="0" smtClean="0"/>
            </a:br>
            <a:r>
              <a:rPr lang="en-US" dirty="0" smtClean="0"/>
              <a:t>Familiar things are never easy to discard </a:t>
            </a:r>
            <a:br>
              <a:rPr lang="en-US" dirty="0" smtClean="0"/>
            </a:br>
            <a:r>
              <a:rPr lang="en-US" dirty="0" smtClean="0"/>
              <a:t>I was dying for some freedom </a:t>
            </a:r>
            <a:br>
              <a:rPr lang="en-US" dirty="0" smtClean="0"/>
            </a:br>
            <a:r>
              <a:rPr lang="en-US" dirty="0" smtClean="0"/>
              <a:t>But now I hesitate to go </a:t>
            </a:r>
            <a:br>
              <a:rPr lang="en-US" dirty="0" smtClean="0"/>
            </a:br>
            <a:r>
              <a:rPr lang="en-US" dirty="0" smtClean="0"/>
              <a:t>Caught between the promise </a:t>
            </a:r>
            <a:br>
              <a:rPr lang="en-US" dirty="0" smtClean="0"/>
            </a:br>
            <a:r>
              <a:rPr lang="en-US" dirty="0" smtClean="0"/>
              <a:t>And the things I know </a:t>
            </a:r>
          </a:p>
          <a:p>
            <a:pPr marL="45720" indent="0">
              <a:buFont typeface="Wingdings" pitchFamily="2" charset="2"/>
              <a:buNone/>
            </a:pPr>
            <a:endParaRPr lang="en-US" dirty="0"/>
          </a:p>
        </p:txBody>
      </p:sp>
      <p:sp>
        <p:nvSpPr>
          <p:cNvPr id="11" name="TextBox 10"/>
          <p:cNvSpPr txBox="1"/>
          <p:nvPr/>
        </p:nvSpPr>
        <p:spPr>
          <a:xfrm rot="21410247">
            <a:off x="1220378" y="4453786"/>
            <a:ext cx="3260429" cy="1107996"/>
          </a:xfrm>
          <a:prstGeom prst="rect">
            <a:avLst/>
          </a:prstGeom>
          <a:noFill/>
        </p:spPr>
        <p:txBody>
          <a:bodyPr wrap="square" rtlCol="0">
            <a:spAutoFit/>
          </a:bodyPr>
          <a:lstStyle/>
          <a:p>
            <a:r>
              <a:rPr lang="en-US" sz="1100" dirty="0"/>
              <a:t>I don’t want to leave here </a:t>
            </a:r>
            <a:br>
              <a:rPr lang="en-US" sz="1100" dirty="0"/>
            </a:br>
            <a:r>
              <a:rPr lang="en-US" sz="1100" dirty="0"/>
              <a:t>I don’t want to stay </a:t>
            </a:r>
            <a:br>
              <a:rPr lang="en-US" sz="1100" dirty="0"/>
            </a:br>
            <a:r>
              <a:rPr lang="en-US" sz="1100" dirty="0"/>
              <a:t>It feels like pinching to me either way </a:t>
            </a:r>
            <a:br>
              <a:rPr lang="en-US" sz="1100" dirty="0"/>
            </a:br>
            <a:r>
              <a:rPr lang="en-US" sz="1100" dirty="0"/>
              <a:t>The places I long for the most </a:t>
            </a:r>
            <a:br>
              <a:rPr lang="en-US" sz="1100" dirty="0"/>
            </a:br>
            <a:r>
              <a:rPr lang="en-US" sz="1100" dirty="0"/>
              <a:t>Are the places where I’ve been </a:t>
            </a:r>
            <a:br>
              <a:rPr lang="en-US" sz="1100" dirty="0"/>
            </a:br>
            <a:r>
              <a:rPr lang="en-US" sz="1100" dirty="0"/>
              <a:t>They are calling after me like a long lost friend </a:t>
            </a:r>
          </a:p>
        </p:txBody>
      </p:sp>
      <p:sp>
        <p:nvSpPr>
          <p:cNvPr id="12" name="TextBox 11"/>
          <p:cNvSpPr txBox="1"/>
          <p:nvPr/>
        </p:nvSpPr>
        <p:spPr>
          <a:xfrm rot="267384">
            <a:off x="4750344" y="931551"/>
            <a:ext cx="3496781" cy="1446550"/>
          </a:xfrm>
          <a:prstGeom prst="rect">
            <a:avLst/>
          </a:prstGeom>
          <a:noFill/>
        </p:spPr>
        <p:txBody>
          <a:bodyPr wrap="square" rtlCol="0">
            <a:spAutoFit/>
          </a:bodyPr>
          <a:lstStyle/>
          <a:p>
            <a:r>
              <a:rPr lang="en-US" sz="1100" dirty="0"/>
              <a:t>It’s not about losing faith </a:t>
            </a:r>
            <a:br>
              <a:rPr lang="en-US" sz="1100" dirty="0"/>
            </a:br>
            <a:r>
              <a:rPr lang="en-US" sz="1100" dirty="0"/>
              <a:t>It’s not about trust </a:t>
            </a:r>
            <a:br>
              <a:rPr lang="en-US" sz="1100" dirty="0"/>
            </a:br>
            <a:r>
              <a:rPr lang="en-US" sz="1100" dirty="0"/>
              <a:t>It’s all about comfortable </a:t>
            </a:r>
            <a:br>
              <a:rPr lang="en-US" sz="1100" dirty="0"/>
            </a:br>
            <a:r>
              <a:rPr lang="en-US" sz="1100" dirty="0"/>
              <a:t>When you move so much </a:t>
            </a:r>
            <a:br>
              <a:rPr lang="en-US" sz="1100" dirty="0"/>
            </a:br>
            <a:r>
              <a:rPr lang="en-US" sz="1100" dirty="0"/>
              <a:t>The place I was wasn’t perfect </a:t>
            </a:r>
            <a:br>
              <a:rPr lang="en-US" sz="1100" dirty="0"/>
            </a:br>
            <a:r>
              <a:rPr lang="en-US" sz="1100" dirty="0"/>
              <a:t>But I had found a way to live </a:t>
            </a:r>
            <a:br>
              <a:rPr lang="en-US" sz="1100" dirty="0"/>
            </a:br>
            <a:r>
              <a:rPr lang="en-US" sz="1100" dirty="0"/>
              <a:t>It wasn’t milk or honey </a:t>
            </a:r>
            <a:br>
              <a:rPr lang="en-US" sz="1100" dirty="0"/>
            </a:br>
            <a:r>
              <a:rPr lang="en-US" sz="1100" dirty="0"/>
              <a:t>But then neither is this </a:t>
            </a:r>
          </a:p>
        </p:txBody>
      </p:sp>
      <p:sp>
        <p:nvSpPr>
          <p:cNvPr id="13" name="Content Placeholder 2"/>
          <p:cNvSpPr txBox="1">
            <a:spLocks/>
          </p:cNvSpPr>
          <p:nvPr/>
        </p:nvSpPr>
        <p:spPr>
          <a:xfrm rot="193829">
            <a:off x="4553009" y="4404167"/>
            <a:ext cx="3495578" cy="1664452"/>
          </a:xfrm>
          <a:prstGeom prst="rect">
            <a:avLst/>
          </a:prstGeom>
        </p:spPr>
        <p:txBody>
          <a:bodyPr vert="horz" lIns="91440" tIns="45720" rIns="91440" bIns="45720" rtlCol="0" anchor="ctr">
            <a:normAutofit lnSpcReduction="10000"/>
          </a:bodyPr>
          <a:lstStyle>
            <a:lvl1pPr marL="22860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2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200" kern="1200" baseline="0">
                <a:solidFill>
                  <a:schemeClr val="tx1"/>
                </a:solidFill>
                <a:latin typeface="+mn-lt"/>
                <a:ea typeface="+mn-ea"/>
                <a:cs typeface="+mn-cs"/>
              </a:defRPr>
            </a:lvl9pPr>
          </a:lstStyle>
          <a:p>
            <a:pPr marL="45720" indent="0">
              <a:buNone/>
            </a:pPr>
            <a:endParaRPr lang="en-US" dirty="0" smtClean="0"/>
          </a:p>
          <a:p>
            <a:pPr marL="45720" indent="0">
              <a:buNone/>
            </a:pPr>
            <a:endParaRPr lang="en-US" dirty="0" smtClean="0"/>
          </a:p>
          <a:p>
            <a:pPr marL="45720" indent="0">
              <a:buNone/>
            </a:pPr>
            <a:r>
              <a:rPr lang="en-US" sz="1100" dirty="0" smtClean="0"/>
              <a:t>BRIDGE: </a:t>
            </a:r>
            <a:br>
              <a:rPr lang="en-US" sz="1100" dirty="0" smtClean="0"/>
            </a:br>
            <a:r>
              <a:rPr lang="en-US" sz="1100" dirty="0" smtClean="0"/>
              <a:t>If it comes too quick </a:t>
            </a:r>
            <a:br>
              <a:rPr lang="en-US" sz="1100" dirty="0" smtClean="0"/>
            </a:br>
            <a:r>
              <a:rPr lang="en-US" sz="1100" dirty="0" smtClean="0"/>
              <a:t>I may not recognize it </a:t>
            </a:r>
            <a:br>
              <a:rPr lang="en-US" sz="1100" dirty="0" smtClean="0"/>
            </a:br>
            <a:r>
              <a:rPr lang="en-US" sz="1100" dirty="0" smtClean="0"/>
              <a:t>Is that the reason behind all this time and sand? </a:t>
            </a:r>
            <a:br>
              <a:rPr lang="en-US" sz="1100" dirty="0" smtClean="0"/>
            </a:br>
            <a:r>
              <a:rPr lang="en-US" sz="1100" dirty="0" smtClean="0"/>
              <a:t>If it comes too quick </a:t>
            </a:r>
            <a:br>
              <a:rPr lang="en-US" sz="1100" dirty="0" smtClean="0"/>
            </a:br>
            <a:r>
              <a:rPr lang="en-US" sz="1100" dirty="0" smtClean="0"/>
              <a:t>I may not appreciate it </a:t>
            </a:r>
            <a:br>
              <a:rPr lang="en-US" sz="1100" dirty="0" smtClean="0"/>
            </a:br>
            <a:r>
              <a:rPr lang="en-US" sz="1100" dirty="0" smtClean="0"/>
              <a:t>Is that the reason behind all this time and sand</a:t>
            </a:r>
            <a:r>
              <a:rPr lang="en-US" dirty="0" smtClean="0"/>
              <a:t>?</a:t>
            </a:r>
          </a:p>
          <a:p>
            <a:pPr marL="45720" indent="0">
              <a:buFont typeface="Wingdings" pitchFamily="2" charset="2"/>
              <a:buNone/>
            </a:pPr>
            <a:endParaRPr lang="en-US" dirty="0"/>
          </a:p>
        </p:txBody>
      </p:sp>
    </p:spTree>
    <p:extLst>
      <p:ext uri="{BB962C8B-B14F-4D97-AF65-F5344CB8AC3E}">
        <p14:creationId xmlns:p14="http://schemas.microsoft.com/office/powerpoint/2010/main" val="25696159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Name experiences you have had with </a:t>
            </a:r>
            <a:br>
              <a:rPr lang="en-US" dirty="0" smtClean="0"/>
            </a:br>
            <a:r>
              <a:rPr lang="en-US" dirty="0" smtClean="0"/>
              <a:t>20-somethings</a:t>
            </a:r>
            <a:endParaRPr lang="en-US" dirty="0"/>
          </a:p>
        </p:txBody>
      </p:sp>
      <p:pic>
        <p:nvPicPr>
          <p:cNvPr id="15" name="Picture 14"/>
          <p:cNvPicPr>
            <a:picLocks noChangeAspect="1"/>
          </p:cNvPicPr>
          <p:nvPr/>
        </p:nvPicPr>
        <p:blipFill>
          <a:blip r:embed="rId2"/>
          <a:stretch>
            <a:fillRect/>
          </a:stretch>
        </p:blipFill>
        <p:spPr>
          <a:xfrm>
            <a:off x="4562349" y="1732013"/>
            <a:ext cx="3580718" cy="3525911"/>
          </a:xfrm>
          <a:prstGeom prst="rect">
            <a:avLst/>
          </a:prstGeom>
        </p:spPr>
      </p:pic>
    </p:spTree>
    <p:extLst>
      <p:ext uri="{BB962C8B-B14F-4D97-AF65-F5344CB8AC3E}">
        <p14:creationId xmlns:p14="http://schemas.microsoft.com/office/powerpoint/2010/main" val="725927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normAutofit/>
          </a:bodyPr>
          <a:lstStyle/>
          <a:p>
            <a:r>
              <a:rPr lang="en-US" dirty="0" smtClean="0">
                <a:solidFill>
                  <a:srgbClr val="2F2B20"/>
                </a:solidFill>
              </a:rPr>
              <a:t>Ministry</a:t>
            </a:r>
            <a:r>
              <a:rPr lang="en-US" dirty="0" smtClean="0"/>
              <a:t> with, for and among </a:t>
            </a:r>
            <a:r>
              <a:rPr lang="en-US" b="1" dirty="0" smtClean="0">
                <a:solidFill>
                  <a:schemeClr val="tx1"/>
                </a:solidFill>
              </a:rPr>
              <a:t>young adults </a:t>
            </a:r>
            <a:r>
              <a:rPr lang="en-US" dirty="0" smtClean="0"/>
              <a:t>is not an extension of (or the </a:t>
            </a:r>
            <a:r>
              <a:rPr lang="en-US" dirty="0"/>
              <a:t>same </a:t>
            </a:r>
            <a:r>
              <a:rPr lang="en-US" dirty="0" smtClean="0"/>
              <a:t>as) ministry with, for and among </a:t>
            </a:r>
            <a:r>
              <a:rPr lang="en-US" dirty="0" smtClean="0">
                <a:solidFill>
                  <a:srgbClr val="2F2B20"/>
                </a:solidFill>
              </a:rPr>
              <a:t>adolescents</a:t>
            </a:r>
            <a:r>
              <a:rPr lang="en-US" dirty="0" smtClean="0"/>
              <a:t>!</a:t>
            </a:r>
            <a:endParaRPr lang="en-US" dirty="0"/>
          </a:p>
        </p:txBody>
      </p:sp>
      <p:pic>
        <p:nvPicPr>
          <p:cNvPr id="8" name="Picture 2" descr="http://head4success.com/wp-content/uploads/2011/06/The-Next-Step-College-Studen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9424" y="1233924"/>
            <a:ext cx="3165692" cy="210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2878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979" y="3905425"/>
            <a:ext cx="6254044" cy="894713"/>
          </a:xfrm>
        </p:spPr>
        <p:txBody>
          <a:bodyPr/>
          <a:lstStyle/>
          <a:p>
            <a:r>
              <a:rPr lang="en-US" dirty="0" smtClean="0"/>
              <a:t>Two Approaches:</a:t>
            </a:r>
            <a:endParaRPr lang="en-US" dirty="0"/>
          </a:p>
        </p:txBody>
      </p:sp>
      <p:sp>
        <p:nvSpPr>
          <p:cNvPr id="5" name="Text Placeholder 4"/>
          <p:cNvSpPr>
            <a:spLocks noGrp="1"/>
          </p:cNvSpPr>
          <p:nvPr>
            <p:ph type="body" idx="1"/>
          </p:nvPr>
        </p:nvSpPr>
        <p:spPr>
          <a:xfrm>
            <a:off x="1357306" y="4915604"/>
            <a:ext cx="6231467" cy="943963"/>
          </a:xfrm>
        </p:spPr>
        <p:txBody>
          <a:bodyPr/>
          <a:lstStyle/>
          <a:p>
            <a:pPr marL="342900" indent="-342900">
              <a:buFontTx/>
              <a:buChar char="-"/>
            </a:pPr>
            <a:r>
              <a:rPr lang="en-US" dirty="0" smtClean="0"/>
              <a:t>Ministry TO Young Adults</a:t>
            </a:r>
          </a:p>
          <a:p>
            <a:pPr marL="342900" indent="-342900">
              <a:buFontTx/>
              <a:buChar char="-"/>
            </a:pPr>
            <a:r>
              <a:rPr lang="en-US" dirty="0" smtClean="0"/>
              <a:t>Partnering WITH Young Adults</a:t>
            </a: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609" y="760390"/>
            <a:ext cx="7016700" cy="321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610287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529715"/>
            <a:ext cx="6965245" cy="1202485"/>
          </a:xfrm>
        </p:spPr>
        <p:txBody>
          <a:bodyPr/>
          <a:lstStyle/>
          <a:p>
            <a:r>
              <a:rPr lang="en-US" dirty="0" smtClean="0"/>
              <a:t>What should we know?</a:t>
            </a:r>
            <a:endParaRPr lang="en-US" dirty="0"/>
          </a:p>
        </p:txBody>
      </p:sp>
      <p:sp>
        <p:nvSpPr>
          <p:cNvPr id="7" name="Content Placeholder 6"/>
          <p:cNvSpPr>
            <a:spLocks noGrp="1"/>
          </p:cNvSpPr>
          <p:nvPr>
            <p:ph sz="quarter" idx="13"/>
          </p:nvPr>
        </p:nvSpPr>
        <p:spPr>
          <a:xfrm>
            <a:off x="2015054" y="4639742"/>
            <a:ext cx="6807201" cy="1510638"/>
          </a:xfrm>
        </p:spPr>
        <p:txBody>
          <a:bodyPr>
            <a:normAutofit fontScale="92500" lnSpcReduction="20000"/>
          </a:bodyPr>
          <a:lstStyle/>
          <a:p>
            <a:pPr marL="0" indent="0" algn="ctr">
              <a:buNone/>
            </a:pPr>
            <a:endParaRPr lang="en-US" sz="2000" dirty="0" smtClean="0"/>
          </a:p>
          <a:p>
            <a:pPr marL="0" indent="0" algn="ctr">
              <a:buNone/>
            </a:pPr>
            <a:r>
              <a:rPr lang="en-US" sz="2000" dirty="0" smtClean="0"/>
              <a:t>Young Adults make up a significant percent of population</a:t>
            </a:r>
          </a:p>
          <a:p>
            <a:pPr marL="0" indent="0" algn="ctr">
              <a:buNone/>
            </a:pPr>
            <a:r>
              <a:rPr lang="en-US" sz="2000" dirty="0" smtClean="0"/>
              <a:t>Adulthood is changing</a:t>
            </a:r>
          </a:p>
          <a:p>
            <a:pPr marL="0" indent="0" algn="ctr">
              <a:buNone/>
            </a:pPr>
            <a:r>
              <a:rPr lang="en-US" sz="2000" dirty="0" smtClean="0"/>
              <a:t>Changing the Religious Landscape</a:t>
            </a:r>
          </a:p>
          <a:p>
            <a:pPr marL="0" indent="0" algn="ctr">
              <a:buNone/>
            </a:pPr>
            <a:r>
              <a:rPr lang="en-US" sz="2000" dirty="0" smtClean="0"/>
              <a:t>Role in Social Change</a:t>
            </a:r>
          </a:p>
          <a:p>
            <a:endParaRPr lang="en-US" dirty="0"/>
          </a:p>
        </p:txBody>
      </p:sp>
      <p:pic>
        <p:nvPicPr>
          <p:cNvPr id="16" name="Picture 15"/>
          <p:cNvPicPr>
            <a:picLocks noChangeAspect="1"/>
          </p:cNvPicPr>
          <p:nvPr/>
        </p:nvPicPr>
        <p:blipFill>
          <a:blip r:embed="rId2"/>
          <a:stretch>
            <a:fillRect/>
          </a:stretch>
        </p:blipFill>
        <p:spPr>
          <a:xfrm>
            <a:off x="575737" y="1633373"/>
            <a:ext cx="7992533" cy="3124900"/>
          </a:xfrm>
          <a:prstGeom prst="rect">
            <a:avLst/>
          </a:prstGeom>
        </p:spPr>
      </p:pic>
    </p:spTree>
    <p:extLst>
      <p:ext uri="{BB962C8B-B14F-4D97-AF65-F5344CB8AC3E}">
        <p14:creationId xmlns:p14="http://schemas.microsoft.com/office/powerpoint/2010/main" val="7711585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muskego.org/files/15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371" y="879000"/>
            <a:ext cx="3719349" cy="233362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6"/>
          <p:cNvSpPr txBox="1">
            <a:spLocks/>
          </p:cNvSpPr>
          <p:nvPr/>
        </p:nvSpPr>
        <p:spPr>
          <a:xfrm>
            <a:off x="914399" y="1168410"/>
            <a:ext cx="3352971" cy="1510638"/>
          </a:xfrm>
          <a:prstGeom prst="rect">
            <a:avLst/>
          </a:prstGeom>
        </p:spPr>
        <p:txBody>
          <a:bodyPr>
            <a:normAutofit fontScale="925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Font typeface="Brush Script MT" pitchFamily="66" charset="0"/>
              <a:buNone/>
            </a:pPr>
            <a:r>
              <a:rPr lang="en-US" sz="2800" b="1" dirty="0" smtClean="0"/>
              <a:t>Young Adults make up a significant percent of population</a:t>
            </a:r>
          </a:p>
          <a:p>
            <a:endParaRPr lang="en-US" dirty="0"/>
          </a:p>
        </p:txBody>
      </p:sp>
      <p:sp>
        <p:nvSpPr>
          <p:cNvPr id="9" name="Rectangle 5"/>
          <p:cNvSpPr txBox="1">
            <a:spLocks noChangeArrowheads="1"/>
          </p:cNvSpPr>
          <p:nvPr/>
        </p:nvSpPr>
        <p:spPr>
          <a:xfrm>
            <a:off x="3166534" y="3387620"/>
            <a:ext cx="5249333" cy="2522168"/>
          </a:xfrm>
          <a:prstGeom prst="rect">
            <a:avLst/>
          </a:prstGeom>
        </p:spPr>
        <p:txBody>
          <a:bodyPr>
            <a:normAutofit fontScale="92500" lnSpcReduction="1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624078" indent="-514350">
              <a:buFont typeface="Brush Script MT" pitchFamily="66" charset="0"/>
              <a:buNone/>
            </a:pPr>
            <a:r>
              <a:rPr lang="en-US" b="1" dirty="0" smtClean="0"/>
              <a:t>The numbers – they are sizable:</a:t>
            </a:r>
          </a:p>
          <a:p>
            <a:pPr marL="624078" indent="-514350"/>
            <a:r>
              <a:rPr lang="en-US" sz="2200" dirty="0" smtClean="0"/>
              <a:t>In 2002, there were </a:t>
            </a:r>
            <a:r>
              <a:rPr lang="en-US" sz="2200" b="1" dirty="0" smtClean="0"/>
              <a:t>105.3 million </a:t>
            </a:r>
            <a:r>
              <a:rPr lang="en-US" sz="2200" dirty="0" smtClean="0"/>
              <a:t>between ages 20 and 44 (compared with 68.6 million in 1972).</a:t>
            </a:r>
          </a:p>
          <a:p>
            <a:pPr marL="624078" indent="-514350"/>
            <a:r>
              <a:rPr lang="en-US" sz="2200" dirty="0" smtClean="0"/>
              <a:t>In 2002, </a:t>
            </a:r>
            <a:r>
              <a:rPr lang="en-US" sz="2200" b="1" dirty="0" smtClean="0"/>
              <a:t>36.5%</a:t>
            </a:r>
            <a:r>
              <a:rPr lang="en-US" sz="2200" dirty="0" smtClean="0"/>
              <a:t> of the population was between the ages of 20 and 44 (compared to 32.7% IN 1972).</a:t>
            </a:r>
          </a:p>
          <a:p>
            <a:pPr marL="109728" lvl="2" indent="0">
              <a:buFont typeface="Brush Script MT" pitchFamily="66" charset="0"/>
              <a:buNone/>
            </a:pPr>
            <a:r>
              <a:rPr lang="en-US" sz="1900" dirty="0" smtClean="0"/>
              <a:t>	(</a:t>
            </a:r>
            <a:r>
              <a:rPr lang="en-US" sz="1900" dirty="0" err="1" smtClean="0"/>
              <a:t>Wuthnow</a:t>
            </a:r>
            <a:r>
              <a:rPr lang="en-US" sz="1900" i="1" dirty="0" smtClean="0"/>
              <a:t>, After the Baby Boomers</a:t>
            </a:r>
            <a:r>
              <a:rPr lang="en-US" sz="1900" dirty="0" smtClean="0"/>
              <a:t>, 8)</a:t>
            </a:r>
          </a:p>
          <a:p>
            <a:pPr marL="624078" indent="-514350"/>
            <a:endParaRPr lang="en-US" dirty="0" smtClean="0"/>
          </a:p>
          <a:p>
            <a:pPr marL="624078" indent="-514350"/>
            <a:endParaRPr lang="en-US" dirty="0" smtClean="0"/>
          </a:p>
          <a:p>
            <a:pPr marL="624078" indent="-514350"/>
            <a:endParaRPr lang="en-US" sz="2800" dirty="0" smtClean="0"/>
          </a:p>
        </p:txBody>
      </p:sp>
    </p:spTree>
    <p:extLst>
      <p:ext uri="{BB962C8B-B14F-4D97-AF65-F5344CB8AC3E}">
        <p14:creationId xmlns:p14="http://schemas.microsoft.com/office/powerpoint/2010/main" val="31563996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muskego.org/files/15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371" y="879000"/>
            <a:ext cx="3719349" cy="233362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6"/>
          <p:cNvSpPr txBox="1">
            <a:spLocks/>
          </p:cNvSpPr>
          <p:nvPr/>
        </p:nvSpPr>
        <p:spPr>
          <a:xfrm>
            <a:off x="914399" y="1168410"/>
            <a:ext cx="3352971" cy="1510638"/>
          </a:xfrm>
          <a:prstGeom prst="rect">
            <a:avLst/>
          </a:prstGeom>
        </p:spPr>
        <p:txBody>
          <a:bodyPr>
            <a:normAutofit fontScale="925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Font typeface="Brush Script MT" pitchFamily="66" charset="0"/>
              <a:buNone/>
            </a:pPr>
            <a:r>
              <a:rPr lang="en-US" sz="2800" b="1" dirty="0" smtClean="0"/>
              <a:t>Young Adults make up a significant percent of population</a:t>
            </a:r>
          </a:p>
          <a:p>
            <a:endParaRPr lang="en-US" dirty="0"/>
          </a:p>
        </p:txBody>
      </p:sp>
      <p:sp>
        <p:nvSpPr>
          <p:cNvPr id="5" name="Title 2"/>
          <p:cNvSpPr txBox="1">
            <a:spLocks/>
          </p:cNvSpPr>
          <p:nvPr/>
        </p:nvSpPr>
        <p:spPr>
          <a:xfrm>
            <a:off x="3860800" y="3649123"/>
            <a:ext cx="4216400" cy="17526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1" algn="r" rtl="0">
              <a:spcBef>
                <a:spcPct val="0"/>
              </a:spcBef>
            </a:pPr>
            <a:r>
              <a:rPr lang="en-US" smtClean="0"/>
              <a:t>Today - Emerging Adults =</a:t>
            </a:r>
            <a:br>
              <a:rPr lang="en-US" smtClean="0"/>
            </a:br>
            <a:r>
              <a:rPr lang="en-US" sz="3200" b="1" smtClean="0"/>
              <a:t>46 million people in the United States </a:t>
            </a:r>
            <a:br>
              <a:rPr lang="en-US" sz="3200" b="1" smtClean="0"/>
            </a:br>
            <a:r>
              <a:rPr lang="en-US" sz="1600" smtClean="0"/>
              <a:t>(Smith, </a:t>
            </a:r>
            <a:r>
              <a:rPr lang="en-US" sz="1600" i="1" smtClean="0"/>
              <a:t>Souls in Transition</a:t>
            </a:r>
            <a:r>
              <a:rPr lang="en-US" sz="1600" smtClean="0"/>
              <a:t>, 33)</a:t>
            </a:r>
            <a:br>
              <a:rPr lang="en-US" sz="1600" smtClean="0"/>
            </a:br>
            <a:endParaRPr lang="en-US" dirty="0"/>
          </a:p>
        </p:txBody>
      </p:sp>
    </p:spTree>
    <p:extLst>
      <p:ext uri="{BB962C8B-B14F-4D97-AF65-F5344CB8AC3E}">
        <p14:creationId xmlns:p14="http://schemas.microsoft.com/office/powerpoint/2010/main" val="13117758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txBox="1">
            <a:spLocks/>
          </p:cNvSpPr>
          <p:nvPr/>
        </p:nvSpPr>
        <p:spPr>
          <a:xfrm>
            <a:off x="524937" y="1236142"/>
            <a:ext cx="3573104" cy="1510638"/>
          </a:xfrm>
          <a:prstGeom prst="rect">
            <a:avLst/>
          </a:prstGeom>
        </p:spPr>
        <p:txBody>
          <a:bodyPr>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None/>
            </a:pPr>
            <a:r>
              <a:rPr lang="en-US" sz="3200" b="1" dirty="0" smtClean="0"/>
              <a:t>Adulthood </a:t>
            </a:r>
            <a:r>
              <a:rPr lang="en-US" sz="3200" b="1" dirty="0"/>
              <a:t>is </a:t>
            </a:r>
            <a:r>
              <a:rPr lang="en-US" sz="3200" b="1" dirty="0" smtClean="0"/>
              <a:t>changing</a:t>
            </a:r>
            <a:endParaRPr lang="en-US" sz="3200" b="1" dirty="0"/>
          </a:p>
        </p:txBody>
      </p:sp>
      <p:pic>
        <p:nvPicPr>
          <p:cNvPr id="3" name="Picture 2" descr="adulthood.jpg"/>
          <p:cNvPicPr>
            <a:picLocks noChangeAspect="1"/>
          </p:cNvPicPr>
          <p:nvPr/>
        </p:nvPicPr>
        <p:blipFill rotWithShape="1">
          <a:blip r:embed="rId2" cstate="print">
            <a:extLst>
              <a:ext uri="{28A0092B-C50C-407E-A947-70E740481C1C}">
                <a14:useLocalDpi xmlns:a14="http://schemas.microsoft.com/office/drawing/2010/main" val="0"/>
              </a:ext>
            </a:extLst>
          </a:blip>
          <a:srcRect t="12253"/>
          <a:stretch/>
        </p:blipFill>
        <p:spPr>
          <a:xfrm>
            <a:off x="3848098" y="778932"/>
            <a:ext cx="4246033" cy="2485767"/>
          </a:xfrm>
          <a:prstGeom prst="rect">
            <a:avLst/>
          </a:prstGeom>
        </p:spPr>
      </p:pic>
      <p:sp>
        <p:nvSpPr>
          <p:cNvPr id="4" name="Rectangle 3"/>
          <p:cNvSpPr/>
          <p:nvPr/>
        </p:nvSpPr>
        <p:spPr>
          <a:xfrm>
            <a:off x="1066799" y="3429000"/>
            <a:ext cx="5215467" cy="1138773"/>
          </a:xfrm>
          <a:prstGeom prst="rect">
            <a:avLst/>
          </a:prstGeom>
        </p:spPr>
        <p:txBody>
          <a:bodyPr wrap="square">
            <a:spAutoFit/>
          </a:bodyPr>
          <a:lstStyle/>
          <a:p>
            <a:r>
              <a:rPr lang="en-US" b="1" dirty="0"/>
              <a:t>Life Expectancy Changing! </a:t>
            </a:r>
            <a:r>
              <a:rPr lang="en-US" b="1" dirty="0" smtClean="0"/>
              <a:t>People are living longer!</a:t>
            </a:r>
          </a:p>
          <a:p>
            <a:r>
              <a:rPr lang="en-US" dirty="0" smtClean="0"/>
              <a:t>Today </a:t>
            </a:r>
            <a:r>
              <a:rPr lang="en-US" dirty="0"/>
              <a:t>the first half of adulthood= ages 21 to 45</a:t>
            </a:r>
            <a:r>
              <a:rPr lang="en-US" dirty="0" smtClean="0"/>
              <a:t>.</a:t>
            </a:r>
          </a:p>
          <a:p>
            <a:pPr marL="0" lvl="1"/>
            <a:r>
              <a:rPr lang="en-US" sz="1400" dirty="0"/>
              <a:t>	</a:t>
            </a:r>
            <a:r>
              <a:rPr lang="en-US" sz="1400" dirty="0" smtClean="0"/>
              <a:t>In </a:t>
            </a:r>
            <a:r>
              <a:rPr lang="en-US" sz="1400" dirty="0"/>
              <a:t>1950, midpoint was 44. Today it’s 49. </a:t>
            </a:r>
          </a:p>
          <a:p>
            <a:endParaRPr lang="en-US" dirty="0"/>
          </a:p>
        </p:txBody>
      </p:sp>
      <p:sp>
        <p:nvSpPr>
          <p:cNvPr id="9" name="TextBox 8"/>
          <p:cNvSpPr txBox="1"/>
          <p:nvPr/>
        </p:nvSpPr>
        <p:spPr>
          <a:xfrm>
            <a:off x="1015989" y="4494078"/>
            <a:ext cx="7366011" cy="1631216"/>
          </a:xfrm>
          <a:prstGeom prst="rect">
            <a:avLst/>
          </a:prstGeom>
          <a:noFill/>
        </p:spPr>
        <p:txBody>
          <a:bodyPr wrap="square" rtlCol="0">
            <a:spAutoFit/>
          </a:bodyPr>
          <a:lstStyle/>
          <a:p>
            <a:r>
              <a:rPr lang="en-US" sz="1600" b="1" dirty="0" smtClean="0"/>
              <a:t>5 Markers of Adulthood have been: </a:t>
            </a:r>
            <a:r>
              <a:rPr lang="en-US" sz="1600" dirty="0"/>
              <a:t>leaving home, finishing school, becoming financially independent, getting married, and having a </a:t>
            </a:r>
            <a:r>
              <a:rPr lang="en-US" sz="1600" dirty="0" smtClean="0"/>
              <a:t>child.</a:t>
            </a:r>
          </a:p>
          <a:p>
            <a:endParaRPr lang="en-US" sz="1600" dirty="0" smtClean="0"/>
          </a:p>
          <a:p>
            <a:r>
              <a:rPr lang="en-US" sz="1600" dirty="0" smtClean="0"/>
              <a:t>In </a:t>
            </a:r>
            <a:r>
              <a:rPr lang="en-US" sz="1600" dirty="0"/>
              <a:t>1960 77% of women and 65% of men </a:t>
            </a:r>
            <a:r>
              <a:rPr lang="en-US" sz="1600" dirty="0" smtClean="0"/>
              <a:t>– these markers completed </a:t>
            </a:r>
            <a:r>
              <a:rPr lang="en-US" sz="1600" dirty="0"/>
              <a:t>by age 30. </a:t>
            </a:r>
            <a:endParaRPr lang="en-US" sz="1600" dirty="0" smtClean="0"/>
          </a:p>
          <a:p>
            <a:r>
              <a:rPr lang="en-US" sz="1600" dirty="0" smtClean="0"/>
              <a:t>In </a:t>
            </a:r>
            <a:r>
              <a:rPr lang="en-US" sz="1600" dirty="0"/>
              <a:t>2000 46% of women and 31% if men by age 30. </a:t>
            </a:r>
            <a:r>
              <a:rPr lang="en-US" sz="1200" dirty="0"/>
              <a:t>(</a:t>
            </a:r>
            <a:r>
              <a:rPr lang="en-US" sz="1200" dirty="0" err="1"/>
              <a:t>Wuthnow</a:t>
            </a:r>
            <a:r>
              <a:rPr lang="en-US" sz="1200" dirty="0"/>
              <a:t>, </a:t>
            </a:r>
            <a:r>
              <a:rPr lang="en-US" sz="1200" i="1" dirty="0" smtClean="0"/>
              <a:t>After the Baby Boomers</a:t>
            </a:r>
            <a:r>
              <a:rPr lang="en-US" sz="1200" dirty="0" smtClean="0"/>
              <a:t>,11</a:t>
            </a:r>
            <a:r>
              <a:rPr lang="en-US" sz="1200" dirty="0"/>
              <a:t>)</a:t>
            </a:r>
            <a:endParaRPr lang="en-US" sz="1600" dirty="0"/>
          </a:p>
          <a:p>
            <a:endParaRPr lang="en-US" dirty="0"/>
          </a:p>
        </p:txBody>
      </p:sp>
    </p:spTree>
    <p:extLst>
      <p:ext uri="{BB962C8B-B14F-4D97-AF65-F5344CB8AC3E}">
        <p14:creationId xmlns:p14="http://schemas.microsoft.com/office/powerpoint/2010/main" val="540079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txBox="1">
            <a:spLocks/>
          </p:cNvSpPr>
          <p:nvPr/>
        </p:nvSpPr>
        <p:spPr>
          <a:xfrm>
            <a:off x="694267" y="1168410"/>
            <a:ext cx="3573104" cy="1510638"/>
          </a:xfrm>
          <a:prstGeom prst="rect">
            <a:avLst/>
          </a:prstGeom>
        </p:spPr>
        <p:txBody>
          <a:bodyPr>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None/>
            </a:pPr>
            <a:r>
              <a:rPr lang="en-US" b="1" dirty="0" smtClean="0"/>
              <a:t>Young Adults are </a:t>
            </a:r>
            <a:r>
              <a:rPr lang="en-US" b="1" dirty="0"/>
              <a:t>Changing the Religious </a:t>
            </a:r>
            <a:r>
              <a:rPr lang="en-US" b="1" dirty="0" smtClean="0"/>
              <a:t>Landscape</a:t>
            </a:r>
          </a:p>
          <a:p>
            <a:endParaRPr lang="en-US" dirty="0"/>
          </a:p>
        </p:txBody>
      </p:sp>
      <p:pic>
        <p:nvPicPr>
          <p:cNvPr id="2" name="Picture 1" descr="spiritu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5818" y="812800"/>
            <a:ext cx="3753652" cy="2488135"/>
          </a:xfrm>
          <a:prstGeom prst="rect">
            <a:avLst/>
          </a:prstGeom>
        </p:spPr>
      </p:pic>
      <p:sp>
        <p:nvSpPr>
          <p:cNvPr id="5" name="Content Placeholder 1"/>
          <p:cNvSpPr txBox="1">
            <a:spLocks/>
          </p:cNvSpPr>
          <p:nvPr/>
        </p:nvSpPr>
        <p:spPr>
          <a:xfrm>
            <a:off x="694267" y="3657597"/>
            <a:ext cx="7721600" cy="2709335"/>
          </a:xfrm>
          <a:prstGeom prst="rect">
            <a:avLst/>
          </a:prstGeom>
        </p:spPr>
        <p:txBody>
          <a:bodyPr>
            <a:normAutofit fontScale="62500" lnSpcReduction="2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a:buFont typeface="Brush Script MT" pitchFamily="66" charset="0"/>
              <a:buNone/>
            </a:pPr>
            <a:r>
              <a:rPr lang="en-US" sz="3600" dirty="0" smtClean="0"/>
              <a:t>“young adults are not only the future of American religion; </a:t>
            </a:r>
            <a:r>
              <a:rPr lang="en-US" sz="3600" b="1" dirty="0" smtClean="0"/>
              <a:t>they are already a very significant part of it </a:t>
            </a:r>
            <a:r>
              <a:rPr lang="en-US" sz="3600" dirty="0" smtClean="0"/>
              <a:t>and because they have been overshadowed by the baby boomers, this current generation of younger adults is </a:t>
            </a:r>
            <a:r>
              <a:rPr lang="en-US" sz="3600" b="1" dirty="0" smtClean="0"/>
              <a:t>not very well understood</a:t>
            </a:r>
            <a:r>
              <a:rPr lang="en-US" sz="3600" dirty="0" smtClean="0"/>
              <a:t>, either by religious leaders or by scholars. </a:t>
            </a:r>
            <a:r>
              <a:rPr lang="en-US" sz="3600" b="1" dirty="0" smtClean="0"/>
              <a:t>The need for better information about young adults is thus urgent </a:t>
            </a:r>
            <a:r>
              <a:rPr lang="en-US" sz="3600" dirty="0" smtClean="0"/>
              <a:t>for the present as well as the future.”</a:t>
            </a:r>
          </a:p>
          <a:p>
            <a:pPr algn="r">
              <a:buFont typeface="Brush Script MT" pitchFamily="66" charset="0"/>
              <a:buNone/>
            </a:pPr>
            <a:r>
              <a:rPr lang="en-US" dirty="0" err="1" smtClean="0"/>
              <a:t>Wuthnow</a:t>
            </a:r>
            <a:r>
              <a:rPr lang="en-US" dirty="0" smtClean="0"/>
              <a:t>, </a:t>
            </a:r>
            <a:r>
              <a:rPr lang="en-US" i="1" dirty="0" smtClean="0"/>
              <a:t>After the Baby Boomers</a:t>
            </a:r>
            <a:r>
              <a:rPr lang="en-US" dirty="0" smtClean="0"/>
              <a:t>, 2</a:t>
            </a:r>
            <a:endParaRPr lang="en-US" dirty="0"/>
          </a:p>
        </p:txBody>
      </p:sp>
    </p:spTree>
    <p:extLst>
      <p:ext uri="{BB962C8B-B14F-4D97-AF65-F5344CB8AC3E}">
        <p14:creationId xmlns:p14="http://schemas.microsoft.com/office/powerpoint/2010/main" val="540079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txBox="1">
            <a:spLocks/>
          </p:cNvSpPr>
          <p:nvPr/>
        </p:nvSpPr>
        <p:spPr>
          <a:xfrm>
            <a:off x="694267" y="1168410"/>
            <a:ext cx="3573104" cy="1510638"/>
          </a:xfrm>
          <a:prstGeom prst="rect">
            <a:avLst/>
          </a:prstGeom>
        </p:spPr>
        <p:txBody>
          <a:bodyPr>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None/>
            </a:pPr>
            <a:r>
              <a:rPr lang="en-US" b="1" dirty="0" smtClean="0"/>
              <a:t>Young Adults are </a:t>
            </a:r>
            <a:r>
              <a:rPr lang="en-US" b="1" dirty="0"/>
              <a:t>Changing the Religious </a:t>
            </a:r>
            <a:r>
              <a:rPr lang="en-US" b="1" dirty="0" smtClean="0"/>
              <a:t>Landscape</a:t>
            </a:r>
          </a:p>
          <a:p>
            <a:endParaRPr lang="en-US" dirty="0"/>
          </a:p>
        </p:txBody>
      </p:sp>
      <p:pic>
        <p:nvPicPr>
          <p:cNvPr id="2" name="Picture 1" descr="spiritu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5818" y="812800"/>
            <a:ext cx="3753652" cy="2488135"/>
          </a:xfrm>
          <a:prstGeom prst="rect">
            <a:avLst/>
          </a:prstGeom>
        </p:spPr>
      </p:pic>
      <p:sp>
        <p:nvSpPr>
          <p:cNvPr id="6" name="Content Placeholder 1"/>
          <p:cNvSpPr txBox="1">
            <a:spLocks/>
          </p:cNvSpPr>
          <p:nvPr/>
        </p:nvSpPr>
        <p:spPr>
          <a:xfrm>
            <a:off x="812801" y="3860799"/>
            <a:ext cx="7196670" cy="2146491"/>
          </a:xfrm>
          <a:prstGeom prst="rect">
            <a:avLst/>
          </a:prstGeom>
        </p:spPr>
        <p:txBody>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algn="ctr">
              <a:buFont typeface="Brush Script MT" pitchFamily="66" charset="0"/>
              <a:buNone/>
            </a:pPr>
            <a:r>
              <a:rPr lang="en-US" sz="3200" dirty="0" smtClean="0"/>
              <a:t>“The future of American religion is in the hands of adults now in their twenties and thirties.”</a:t>
            </a:r>
            <a:endParaRPr lang="en-US" sz="1800" dirty="0" smtClean="0"/>
          </a:p>
          <a:p>
            <a:pPr algn="r">
              <a:buFont typeface="Brush Script MT" pitchFamily="66" charset="0"/>
              <a:buNone/>
            </a:pPr>
            <a:r>
              <a:rPr lang="en-US" sz="1800" dirty="0" err="1" smtClean="0"/>
              <a:t>Wuthnow</a:t>
            </a:r>
            <a:r>
              <a:rPr lang="en-US" sz="1800" dirty="0" smtClean="0"/>
              <a:t>, </a:t>
            </a:r>
            <a:r>
              <a:rPr lang="en-US" sz="1800" i="1" dirty="0" smtClean="0"/>
              <a:t>After the Baby Boomers</a:t>
            </a:r>
            <a:r>
              <a:rPr lang="en-US" sz="1800" dirty="0" smtClean="0"/>
              <a:t>, 2</a:t>
            </a:r>
            <a:endParaRPr lang="en-US" sz="1800" dirty="0"/>
          </a:p>
        </p:txBody>
      </p:sp>
    </p:spTree>
    <p:extLst>
      <p:ext uri="{BB962C8B-B14F-4D97-AF65-F5344CB8AC3E}">
        <p14:creationId xmlns:p14="http://schemas.microsoft.com/office/powerpoint/2010/main" val="41408922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txBox="1">
            <a:spLocks/>
          </p:cNvSpPr>
          <p:nvPr/>
        </p:nvSpPr>
        <p:spPr>
          <a:xfrm>
            <a:off x="897467" y="1168410"/>
            <a:ext cx="3369904" cy="1510638"/>
          </a:xfrm>
          <a:prstGeom prst="rect">
            <a:avLst/>
          </a:prstGeom>
        </p:spPr>
        <p:txBody>
          <a:bodyPr>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lgn="ctr">
              <a:buNone/>
            </a:pPr>
            <a:r>
              <a:rPr lang="en-US" sz="2800" b="1" dirty="0" smtClean="0"/>
              <a:t>Young Adults have a </a:t>
            </a:r>
            <a:r>
              <a:rPr lang="en-US" sz="2800" dirty="0" smtClean="0"/>
              <a:t>Role </a:t>
            </a:r>
            <a:r>
              <a:rPr lang="en-US" sz="2800" dirty="0"/>
              <a:t>in Social </a:t>
            </a:r>
            <a:r>
              <a:rPr lang="en-US" sz="2800" dirty="0" smtClean="0"/>
              <a:t>Change</a:t>
            </a:r>
            <a:endParaRPr lang="en-US" sz="3200" dirty="0"/>
          </a:p>
        </p:txBody>
      </p:sp>
      <p:pic>
        <p:nvPicPr>
          <p:cNvPr id="4" name="Picture 3"/>
          <p:cNvPicPr>
            <a:picLocks noChangeAspect="1"/>
          </p:cNvPicPr>
          <p:nvPr/>
        </p:nvPicPr>
        <p:blipFill>
          <a:blip r:embed="rId2"/>
          <a:stretch>
            <a:fillRect/>
          </a:stretch>
        </p:blipFill>
        <p:spPr>
          <a:xfrm>
            <a:off x="4332450" y="757767"/>
            <a:ext cx="3795541" cy="2533524"/>
          </a:xfrm>
          <a:prstGeom prst="rect">
            <a:avLst/>
          </a:prstGeom>
        </p:spPr>
      </p:pic>
    </p:spTree>
    <p:extLst>
      <p:ext uri="{BB962C8B-B14F-4D97-AF65-F5344CB8AC3E}">
        <p14:creationId xmlns:p14="http://schemas.microsoft.com/office/powerpoint/2010/main" val="540079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880532" y="3200400"/>
            <a:ext cx="7493000" cy="2925763"/>
          </a:xfrm>
          <a:prstGeom prst="rect">
            <a:avLst/>
          </a:prstGeom>
        </p:spPr>
        <p:txBody>
          <a:bodyPr>
            <a:normAutofit fontScale="92500" lnSpcReduction="2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pPr marL="0" indent="0">
              <a:buNone/>
            </a:pPr>
            <a:r>
              <a:rPr lang="en-US" dirty="0" smtClean="0"/>
              <a:t>Society, as a whole, </a:t>
            </a:r>
            <a:r>
              <a:rPr lang="en-US" b="1" dirty="0" smtClean="0"/>
              <a:t>provides almost nothing “for the developmental tasks </a:t>
            </a:r>
            <a:r>
              <a:rPr lang="en-US" dirty="0" smtClean="0"/>
              <a:t>that are accomplished when people are in their twenties and thirties.” </a:t>
            </a:r>
          </a:p>
          <a:p>
            <a:pPr marL="0" indent="0">
              <a:buNone/>
            </a:pPr>
            <a:r>
              <a:rPr lang="en-US" dirty="0" smtClean="0"/>
              <a:t>“It means that younger adults are having to </a:t>
            </a:r>
            <a:r>
              <a:rPr lang="en-US" b="1" dirty="0" smtClean="0"/>
              <a:t>invent their own ways </a:t>
            </a:r>
            <a:r>
              <a:rPr lang="en-US" dirty="0" smtClean="0"/>
              <a:t>of making decisions and seeking support for those decisions.”</a:t>
            </a:r>
          </a:p>
          <a:p>
            <a:pPr marL="0" lvl="1" indent="0">
              <a:buNone/>
            </a:pPr>
            <a:r>
              <a:rPr lang="en-US" sz="2400" dirty="0" smtClean="0"/>
              <a:t>This is a huge problem…and it is a place that the church, and in particular </a:t>
            </a:r>
            <a:r>
              <a:rPr lang="en-US" sz="2400" b="1" dirty="0" smtClean="0"/>
              <a:t>congregations, COULD be a valuable support</a:t>
            </a:r>
            <a:r>
              <a:rPr lang="en-US" sz="2400" dirty="0" smtClean="0"/>
              <a:t>!</a:t>
            </a:r>
          </a:p>
          <a:p>
            <a:pPr algn="r">
              <a:buFontTx/>
              <a:buNone/>
            </a:pPr>
            <a:r>
              <a:rPr lang="en-US" dirty="0" smtClean="0"/>
              <a:t> </a:t>
            </a:r>
            <a:r>
              <a:rPr lang="en-US" sz="1000" dirty="0" err="1" smtClean="0"/>
              <a:t>Wuthnow</a:t>
            </a:r>
            <a:r>
              <a:rPr lang="en-US" sz="1000" dirty="0" smtClean="0"/>
              <a:t>, </a:t>
            </a:r>
            <a:r>
              <a:rPr lang="en-US" sz="1000" i="1" dirty="0" smtClean="0"/>
              <a:t>After the Baby Boomers,</a:t>
            </a:r>
            <a:r>
              <a:rPr lang="en-US" sz="1000" dirty="0" smtClean="0"/>
              <a:t> 12.</a:t>
            </a:r>
          </a:p>
        </p:txBody>
      </p:sp>
      <p:pic>
        <p:nvPicPr>
          <p:cNvPr id="3" name="Picture 2" descr="images-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5200" y="956734"/>
            <a:ext cx="4254500" cy="1917700"/>
          </a:xfrm>
          <a:prstGeom prst="rect">
            <a:avLst/>
          </a:prstGeom>
        </p:spPr>
      </p:pic>
    </p:spTree>
    <p:extLst>
      <p:ext uri="{BB962C8B-B14F-4D97-AF65-F5344CB8AC3E}">
        <p14:creationId xmlns:p14="http://schemas.microsoft.com/office/powerpoint/2010/main" val="112452150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715984"/>
            <a:ext cx="6965245" cy="1202485"/>
          </a:xfrm>
        </p:spPr>
        <p:txBody>
          <a:bodyPr/>
          <a:lstStyle/>
          <a:p>
            <a:r>
              <a:rPr lang="en-US" dirty="0" smtClean="0"/>
              <a:t>A Proposal</a:t>
            </a:r>
            <a:endParaRPr lang="en-US" dirty="0"/>
          </a:p>
        </p:txBody>
      </p:sp>
      <p:sp>
        <p:nvSpPr>
          <p:cNvPr id="3" name="Content Placeholder 2"/>
          <p:cNvSpPr>
            <a:spLocks noGrp="1"/>
          </p:cNvSpPr>
          <p:nvPr>
            <p:ph idx="1"/>
          </p:nvPr>
        </p:nvSpPr>
        <p:spPr>
          <a:xfrm>
            <a:off x="1095023" y="4368799"/>
            <a:ext cx="6564422" cy="1354269"/>
          </a:xfrm>
        </p:spPr>
        <p:txBody>
          <a:bodyPr>
            <a:normAutofit fontScale="92500" lnSpcReduction="20000"/>
          </a:bodyPr>
          <a:lstStyle/>
          <a:p>
            <a:pPr marL="0" indent="0" algn="ctr">
              <a:buNone/>
            </a:pPr>
            <a:r>
              <a:rPr lang="en-US" sz="3600" dirty="0" smtClean="0"/>
              <a:t>What if ministry with young adults </a:t>
            </a:r>
            <a:r>
              <a:rPr lang="en-US" sz="3600" dirty="0"/>
              <a:t>i</a:t>
            </a:r>
            <a:r>
              <a:rPr lang="en-US" sz="3600" dirty="0" smtClean="0"/>
              <a:t>s simply accompanying them in their work?</a:t>
            </a:r>
            <a:endParaRPr lang="en-US" sz="3600" dirty="0"/>
          </a:p>
        </p:txBody>
      </p:sp>
      <p:pic>
        <p:nvPicPr>
          <p:cNvPr id="4" name="Picture 3" descr="spiritual journe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200" y="1849975"/>
            <a:ext cx="5419725" cy="2295525"/>
          </a:xfrm>
          <a:prstGeom prst="rect">
            <a:avLst/>
          </a:prstGeom>
        </p:spPr>
      </p:pic>
    </p:spTree>
    <p:extLst>
      <p:ext uri="{BB962C8B-B14F-4D97-AF65-F5344CB8AC3E}">
        <p14:creationId xmlns:p14="http://schemas.microsoft.com/office/powerpoint/2010/main" val="21657496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97509" cy="1202485"/>
          </a:xfrm>
        </p:spPr>
        <p:txBody>
          <a:bodyPr/>
          <a:lstStyle/>
          <a:p>
            <a:r>
              <a:rPr lang="en-US" dirty="0" smtClean="0"/>
              <a:t>The Work?</a:t>
            </a: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4002"/>
          <a:stretch/>
        </p:blipFill>
        <p:spPr bwMode="auto">
          <a:xfrm>
            <a:off x="6129868" y="3935544"/>
            <a:ext cx="2082799"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97467" y="4437362"/>
            <a:ext cx="5012267" cy="1400383"/>
          </a:xfrm>
          <a:prstGeom prst="rect">
            <a:avLst/>
          </a:prstGeom>
          <a:noFill/>
        </p:spPr>
        <p:txBody>
          <a:bodyPr wrap="square" rtlCol="0">
            <a:spAutoFit/>
          </a:bodyPr>
          <a:lstStyle/>
          <a:p>
            <a:pPr lvl="0" algn="ctr"/>
            <a:r>
              <a:rPr lang="en-US" sz="2800" b="1" dirty="0" smtClean="0"/>
              <a:t>“young </a:t>
            </a:r>
            <a:r>
              <a:rPr lang="en-US" sz="2800" b="1" dirty="0"/>
              <a:t>adulthood is the birthplace of adult vision” </a:t>
            </a:r>
          </a:p>
          <a:p>
            <a:pPr marL="118872" lvl="0" indent="0" algn="r">
              <a:buNone/>
            </a:pPr>
            <a:r>
              <a:rPr lang="en-US" sz="1100" dirty="0"/>
              <a:t>Parks, </a:t>
            </a:r>
            <a:r>
              <a:rPr lang="en-US" sz="1100" i="1" dirty="0"/>
              <a:t>Big Questions, Worthy Dreams, </a:t>
            </a:r>
            <a:r>
              <a:rPr lang="en-US" sz="1100" dirty="0"/>
              <a:t>8</a:t>
            </a:r>
          </a:p>
          <a:p>
            <a:endParaRPr lang="en-US" dirty="0"/>
          </a:p>
        </p:txBody>
      </p:sp>
    </p:spTree>
    <p:extLst>
      <p:ext uri="{BB962C8B-B14F-4D97-AF65-F5344CB8AC3E}">
        <p14:creationId xmlns:p14="http://schemas.microsoft.com/office/powerpoint/2010/main" val="159118576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897509" cy="1202485"/>
          </a:xfrm>
        </p:spPr>
        <p:txBody>
          <a:bodyPr/>
          <a:lstStyle/>
          <a:p>
            <a:r>
              <a:rPr lang="en-US" dirty="0" smtClean="0"/>
              <a:t>The Work?</a:t>
            </a: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4002"/>
          <a:stretch/>
        </p:blipFill>
        <p:spPr bwMode="auto">
          <a:xfrm>
            <a:off x="6129868" y="3935544"/>
            <a:ext cx="2082799"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1"/>
          <p:cNvSpPr>
            <a:spLocks noGrp="1"/>
          </p:cNvSpPr>
          <p:nvPr>
            <p:ph idx="1"/>
          </p:nvPr>
        </p:nvSpPr>
        <p:spPr>
          <a:xfrm>
            <a:off x="1439332" y="1845733"/>
            <a:ext cx="6553200" cy="2404533"/>
          </a:xfrm>
        </p:spPr>
        <p:txBody>
          <a:bodyPr>
            <a:normAutofit lnSpcReduction="10000"/>
          </a:bodyPr>
          <a:lstStyle/>
          <a:p>
            <a:pPr marL="118872" lvl="0" indent="0" algn="r">
              <a:buNone/>
            </a:pPr>
            <a:endParaRPr lang="en-US" sz="1800" dirty="0" smtClean="0"/>
          </a:p>
          <a:p>
            <a:pPr marL="0" lvl="0" indent="0">
              <a:buNone/>
            </a:pPr>
            <a:r>
              <a:rPr lang="en-US" dirty="0" smtClean="0"/>
              <a:t>Without </a:t>
            </a:r>
            <a:r>
              <a:rPr lang="en-US" dirty="0"/>
              <a:t>special </a:t>
            </a:r>
            <a:r>
              <a:rPr lang="en-US" dirty="0" smtClean="0"/>
              <a:t>attention to young adulthood, </a:t>
            </a:r>
            <a:r>
              <a:rPr lang="en-US" dirty="0"/>
              <a:t>these adult visions will be shaped in a vacuum without guidance of larger </a:t>
            </a:r>
            <a:r>
              <a:rPr lang="en-US" dirty="0" smtClean="0"/>
              <a:t>societal </a:t>
            </a:r>
            <a:r>
              <a:rPr lang="en-US" dirty="0"/>
              <a:t>institutions and/or will be overly influenced by the </a:t>
            </a:r>
            <a:r>
              <a:rPr lang="en-US" dirty="0" smtClean="0"/>
              <a:t>particular aspects </a:t>
            </a:r>
            <a:r>
              <a:rPr lang="en-US" dirty="0"/>
              <a:t>of the culture </a:t>
            </a:r>
            <a:r>
              <a:rPr lang="en-US" dirty="0" smtClean="0"/>
              <a:t>that are paying attention to young adults. </a:t>
            </a:r>
            <a:endParaRPr lang="en-US" dirty="0"/>
          </a:p>
        </p:txBody>
      </p:sp>
    </p:spTree>
    <p:extLst>
      <p:ext uri="{BB962C8B-B14F-4D97-AF65-F5344CB8AC3E}">
        <p14:creationId xmlns:p14="http://schemas.microsoft.com/office/powerpoint/2010/main" val="106743596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idx="1"/>
          </p:nvPr>
        </p:nvSpPr>
        <p:spPr>
          <a:xfrm>
            <a:off x="778936" y="2506128"/>
            <a:ext cx="7552266" cy="4049885"/>
          </a:xfrm>
        </p:spPr>
        <p:txBody>
          <a:bodyPr>
            <a:normAutofit fontScale="70000" lnSpcReduction="20000"/>
          </a:bodyPr>
          <a:lstStyle/>
          <a:p>
            <a:pPr marL="118872" indent="0">
              <a:buNone/>
            </a:pPr>
            <a:r>
              <a:rPr lang="en-US" sz="3400" dirty="0"/>
              <a:t>“There is something particularly powerful and poignant about the ‘twenty-something’ years, harboring, as they do, </a:t>
            </a:r>
            <a:r>
              <a:rPr lang="en-US" sz="3400" b="1" dirty="0"/>
              <a:t>both promise and vulnerability</a:t>
            </a:r>
            <a:r>
              <a:rPr lang="en-US" sz="3400" dirty="0"/>
              <a:t>. Young adults embody critical strengths and yet remain dependent in distinctive ways, upon recognition, support, challenge, and inspiration. Not only the quality of individual young adult lives but also our future as a culture depends in no small measure upon our capacity to recognize the emerging competence of young adults, to initiate them into </a:t>
            </a:r>
            <a:r>
              <a:rPr lang="en-US" sz="3400" b="1" dirty="0"/>
              <a:t>big questions</a:t>
            </a:r>
            <a:r>
              <a:rPr lang="en-US" sz="3400" dirty="0"/>
              <a:t>, and to give them access to </a:t>
            </a:r>
            <a:r>
              <a:rPr lang="en-US" sz="3400" b="1" dirty="0"/>
              <a:t>worthy dreams</a:t>
            </a:r>
            <a:r>
              <a:rPr lang="en-US" sz="3400" dirty="0"/>
              <a:t>.” </a:t>
            </a:r>
            <a:endParaRPr lang="en-US" sz="3400" dirty="0" smtClean="0"/>
          </a:p>
          <a:p>
            <a:pPr marL="118872" indent="0" algn="r">
              <a:buNone/>
            </a:pPr>
            <a:r>
              <a:rPr lang="en-US" sz="2300" dirty="0" smtClean="0"/>
              <a:t>Parks</a:t>
            </a:r>
            <a:r>
              <a:rPr lang="en-US" sz="2300" dirty="0"/>
              <a:t>, </a:t>
            </a:r>
            <a:r>
              <a:rPr lang="en-US" sz="2300" i="1" dirty="0"/>
              <a:t>Big Questions, Worthy Dreams, </a:t>
            </a:r>
            <a:r>
              <a:rPr lang="en-US" sz="2300" dirty="0" smtClean="0"/>
              <a:t>xi</a:t>
            </a:r>
            <a:endParaRPr lang="en-US" sz="2300" dirty="0"/>
          </a:p>
        </p:txBody>
      </p:sp>
      <p:pic>
        <p:nvPicPr>
          <p:cNvPr id="5" name="Picture 4" descr="Growing_Children_2875_162172947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133" y="265003"/>
            <a:ext cx="3143042" cy="1987130"/>
          </a:xfrm>
          <a:prstGeom prst="rect">
            <a:avLst/>
          </a:prstGeom>
        </p:spPr>
      </p:pic>
    </p:spTree>
    <p:extLst>
      <p:ext uri="{BB962C8B-B14F-4D97-AF65-F5344CB8AC3E}">
        <p14:creationId xmlns:p14="http://schemas.microsoft.com/office/powerpoint/2010/main" val="42811379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824" y="952519"/>
            <a:ext cx="4560710" cy="1202485"/>
          </a:xfrm>
        </p:spPr>
        <p:txBody>
          <a:bodyPr/>
          <a:lstStyle/>
          <a:p>
            <a:r>
              <a:rPr lang="en-US" dirty="0"/>
              <a:t>The Work?</a:t>
            </a:r>
          </a:p>
        </p:txBody>
      </p:sp>
      <p:sp>
        <p:nvSpPr>
          <p:cNvPr id="4" name="Content Placeholder 3"/>
          <p:cNvSpPr>
            <a:spLocks noGrp="1"/>
          </p:cNvSpPr>
          <p:nvPr>
            <p:ph sz="half" idx="4294967295"/>
          </p:nvPr>
        </p:nvSpPr>
        <p:spPr>
          <a:xfrm>
            <a:off x="1267180" y="2607736"/>
            <a:ext cx="4560710" cy="2844800"/>
          </a:xfrm>
          <a:prstGeom prst="rect">
            <a:avLst/>
          </a:prstGeom>
        </p:spPr>
        <p:txBody>
          <a:bodyPr>
            <a:normAutofit/>
          </a:bodyPr>
          <a:lstStyle/>
          <a:p>
            <a:pPr marL="0" indent="0">
              <a:buNone/>
            </a:pPr>
            <a:r>
              <a:rPr lang="en-US" sz="2400" b="1" dirty="0"/>
              <a:t>Arnett’s 5 Characteristics</a:t>
            </a:r>
            <a:endParaRPr lang="en-US" sz="2400" dirty="0" smtClean="0"/>
          </a:p>
          <a:p>
            <a:pPr>
              <a:buFont typeface="Wingdings" charset="2"/>
              <a:buChar char="§"/>
            </a:pPr>
            <a:r>
              <a:rPr lang="en-US" sz="2400" dirty="0" smtClean="0"/>
              <a:t>Age </a:t>
            </a:r>
            <a:r>
              <a:rPr lang="en-US" sz="2400" dirty="0"/>
              <a:t>of identity </a:t>
            </a:r>
            <a:r>
              <a:rPr lang="en-US" sz="2400"/>
              <a:t>explorations </a:t>
            </a:r>
            <a:endParaRPr lang="en-US" dirty="0"/>
          </a:p>
          <a:p>
            <a:pPr>
              <a:buFont typeface="Wingdings" charset="2"/>
              <a:buChar char="§"/>
            </a:pPr>
            <a:r>
              <a:rPr lang="en-US" sz="2400" smtClean="0"/>
              <a:t>Age </a:t>
            </a:r>
            <a:r>
              <a:rPr lang="en-US" sz="2400" dirty="0"/>
              <a:t>of instability</a:t>
            </a:r>
          </a:p>
          <a:p>
            <a:pPr>
              <a:buFont typeface="Wingdings" charset="2"/>
              <a:buChar char="§"/>
            </a:pPr>
            <a:r>
              <a:rPr lang="en-US" sz="2400" dirty="0"/>
              <a:t>Most self-focused age of </a:t>
            </a:r>
            <a:r>
              <a:rPr lang="en-US" sz="2400" dirty="0" smtClean="0"/>
              <a:t>life</a:t>
            </a:r>
          </a:p>
          <a:p>
            <a:pPr>
              <a:buFont typeface="Wingdings" charset="2"/>
              <a:buChar char="§"/>
            </a:pPr>
            <a:r>
              <a:rPr lang="en-US" sz="2400" dirty="0"/>
              <a:t>Age of feeling in-between </a:t>
            </a:r>
            <a:endParaRPr lang="en-US" sz="2400" dirty="0" smtClean="0"/>
          </a:p>
          <a:p>
            <a:pPr>
              <a:buFont typeface="Wingdings" charset="2"/>
              <a:buChar char="§"/>
            </a:pPr>
            <a:r>
              <a:rPr lang="en-US" sz="2400" dirty="0"/>
              <a:t>Age of possibilities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9667" y="4395962"/>
            <a:ext cx="2133600" cy="148498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9667" y="2675468"/>
            <a:ext cx="2209800" cy="166177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9667" y="952519"/>
            <a:ext cx="2209800" cy="1655217"/>
          </a:xfrm>
          <a:prstGeom prst="rect">
            <a:avLst/>
          </a:prstGeom>
        </p:spPr>
      </p:pic>
    </p:spTree>
    <p:extLst>
      <p:ext uri="{BB962C8B-B14F-4D97-AF65-F5344CB8AC3E}">
        <p14:creationId xmlns:p14="http://schemas.microsoft.com/office/powerpoint/2010/main" val="183020402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65202" y="2020067"/>
            <a:ext cx="3572932" cy="4126733"/>
          </a:xfrm>
        </p:spPr>
        <p:txBody>
          <a:bodyPr>
            <a:normAutofit/>
          </a:bodyPr>
          <a:lstStyle/>
          <a:p>
            <a:pPr>
              <a:buFont typeface="Arial"/>
              <a:buChar char="•"/>
            </a:pPr>
            <a:r>
              <a:rPr lang="en-US" sz="1400" b="1" dirty="0" smtClean="0"/>
              <a:t>Faith </a:t>
            </a:r>
            <a:r>
              <a:rPr lang="en-US" sz="1400" b="1" dirty="0"/>
              <a:t>as Primal Force of Promise </a:t>
            </a:r>
            <a:r>
              <a:rPr lang="en-US" sz="1400" dirty="0"/>
              <a:t>– for all of </a:t>
            </a:r>
            <a:r>
              <a:rPr lang="en-US" sz="1400" dirty="0" smtClean="0"/>
              <a:t>life. </a:t>
            </a:r>
          </a:p>
          <a:p>
            <a:pPr>
              <a:buFont typeface="Arial"/>
              <a:buChar char="•"/>
            </a:pPr>
            <a:r>
              <a:rPr lang="en-US" sz="1400" b="1" dirty="0" smtClean="0"/>
              <a:t>A </a:t>
            </a:r>
            <a:r>
              <a:rPr lang="en-US" sz="1400" b="1" dirty="0"/>
              <a:t>Center of Power, Value and Affection </a:t>
            </a:r>
            <a:r>
              <a:rPr lang="en-US" sz="1400" dirty="0"/>
              <a:t>– Whatever the center, the center serves as “god.</a:t>
            </a:r>
            <a:r>
              <a:rPr lang="en-US" sz="1400" dirty="0" smtClean="0"/>
              <a:t>”</a:t>
            </a:r>
            <a:endParaRPr lang="en-US" sz="1400" dirty="0"/>
          </a:p>
          <a:p>
            <a:pPr>
              <a:buFont typeface="Arial"/>
              <a:buChar char="•"/>
            </a:pPr>
            <a:r>
              <a:rPr lang="en-US" sz="1400" b="1" dirty="0"/>
              <a:t>Many and Lesser Gods </a:t>
            </a:r>
            <a:r>
              <a:rPr lang="en-US" sz="1400" dirty="0"/>
              <a:t>– many people have multiple gods and live fragmented lives. Some have one god, but it is not sufficient. The </a:t>
            </a:r>
            <a:r>
              <a:rPr lang="en-US" sz="1400" dirty="0" smtClean="0"/>
              <a:t>question: Does </a:t>
            </a:r>
            <a:r>
              <a:rPr lang="en-US" sz="1400" dirty="0"/>
              <a:t>this center hold in this complex world? </a:t>
            </a:r>
            <a:r>
              <a:rPr lang="en-US" sz="1400" dirty="0" smtClean="0"/>
              <a:t>“</a:t>
            </a:r>
          </a:p>
          <a:p>
            <a:pPr>
              <a:buFont typeface="Arial"/>
              <a:buChar char="•"/>
            </a:pPr>
            <a:r>
              <a:rPr lang="en-US" sz="1400" b="1" dirty="0" smtClean="0"/>
              <a:t>The </a:t>
            </a:r>
            <a:r>
              <a:rPr lang="en-US" sz="1400" b="1" dirty="0"/>
              <a:t>One Embracing the Many </a:t>
            </a:r>
            <a:r>
              <a:rPr lang="en-US" sz="1400" dirty="0" smtClean="0"/>
              <a:t>– To </a:t>
            </a:r>
            <a:r>
              <a:rPr lang="en-US" sz="1400" dirty="0"/>
              <a:t>speak of God as the gifts of faith is to seek to name an orienting consciousness that is both transcendent and immanent, both ultimate and intimate.” (Parks</a:t>
            </a:r>
            <a:r>
              <a:rPr lang="en-US" sz="1400" dirty="0" smtClean="0"/>
              <a:t>,21-23)</a:t>
            </a:r>
            <a:endParaRPr lang="en-US" sz="1400" dirty="0"/>
          </a:p>
        </p:txBody>
      </p:sp>
      <p:sp>
        <p:nvSpPr>
          <p:cNvPr id="5" name="Rectangle 4"/>
          <p:cNvSpPr/>
          <p:nvPr/>
        </p:nvSpPr>
        <p:spPr>
          <a:xfrm>
            <a:off x="4572000" y="2020067"/>
            <a:ext cx="3488268" cy="3754874"/>
          </a:xfrm>
          <a:prstGeom prst="rect">
            <a:avLst/>
          </a:prstGeom>
        </p:spPr>
        <p:txBody>
          <a:bodyPr wrap="square">
            <a:spAutoFit/>
          </a:bodyPr>
          <a:lstStyle/>
          <a:p>
            <a:pPr marL="285750" indent="-285750">
              <a:buFont typeface="Arial"/>
              <a:buChar char="•"/>
            </a:pPr>
            <a:r>
              <a:rPr lang="en-US" sz="1400" b="1" dirty="0"/>
              <a:t>Faith as Trust and Trust </a:t>
            </a:r>
            <a:r>
              <a:rPr lang="en-US" sz="1400" dirty="0"/>
              <a:t>– Faith, trust and trust are intimately connected with one </a:t>
            </a:r>
            <a:r>
              <a:rPr lang="en-US" sz="1400" dirty="0" smtClean="0"/>
              <a:t>another. It </a:t>
            </a:r>
            <a:r>
              <a:rPr lang="en-US" sz="1400" dirty="0"/>
              <a:t>is an ongoing dialogue between self and world, between community and lived reality, that meaning – a faith – takes form.” </a:t>
            </a:r>
            <a:endParaRPr lang="en-US" sz="1400" dirty="0" smtClean="0"/>
          </a:p>
          <a:p>
            <a:pPr marL="285750" indent="-285750">
              <a:buFont typeface="Arial"/>
              <a:buChar char="•"/>
            </a:pPr>
            <a:r>
              <a:rPr lang="en-US" sz="1400" b="1" dirty="0" smtClean="0"/>
              <a:t>To </a:t>
            </a:r>
            <a:r>
              <a:rPr lang="en-US" sz="1400" b="1" dirty="0"/>
              <a:t>Set one’s Heart </a:t>
            </a:r>
            <a:r>
              <a:rPr lang="en-US" sz="1400" dirty="0"/>
              <a:t>– “</a:t>
            </a:r>
            <a:r>
              <a:rPr lang="en-US" sz="1400" dirty="0" err="1"/>
              <a:t>Faithing</a:t>
            </a:r>
            <a:r>
              <a:rPr lang="en-US" sz="1400" dirty="0"/>
              <a:t>” is finding something to place one’s heart on. </a:t>
            </a:r>
            <a:endParaRPr lang="en-US" sz="1400" dirty="0" smtClean="0"/>
          </a:p>
          <a:p>
            <a:pPr marL="285750" indent="-285750">
              <a:buFont typeface="Arial"/>
              <a:buChar char="•"/>
            </a:pPr>
            <a:r>
              <a:rPr lang="en-US" sz="1400" b="1" dirty="0" smtClean="0"/>
              <a:t>The </a:t>
            </a:r>
            <a:r>
              <a:rPr lang="en-US" sz="1400" b="1" dirty="0"/>
              <a:t>Canopy of Faith </a:t>
            </a:r>
            <a:r>
              <a:rPr lang="en-US" sz="1400" dirty="0"/>
              <a:t>– What is the warp of life’s tapestry OR the Canopy of Significance? </a:t>
            </a:r>
            <a:endParaRPr lang="en-US" sz="1400" dirty="0" smtClean="0"/>
          </a:p>
          <a:p>
            <a:pPr marL="285750" indent="-285750">
              <a:buFont typeface="Arial"/>
              <a:buChar char="•"/>
            </a:pPr>
            <a:r>
              <a:rPr lang="en-US" sz="1400" b="1" dirty="0" smtClean="0"/>
              <a:t>Faith </a:t>
            </a:r>
            <a:r>
              <a:rPr lang="en-US" sz="1400" b="1" dirty="0"/>
              <a:t>as Act </a:t>
            </a:r>
            <a:r>
              <a:rPr lang="en-US" sz="1400" dirty="0"/>
              <a:t>– Faith not only centers the mind and provides a place for the heart to rest, but it also guides the hands or our actions. “Faith determines action.” (Parks</a:t>
            </a:r>
            <a:r>
              <a:rPr lang="en-US" sz="1400" dirty="0" smtClean="0"/>
              <a:t>,23-25</a:t>
            </a:r>
            <a:r>
              <a:rPr lang="en-US" sz="1400" dirty="0"/>
              <a:t>)</a:t>
            </a:r>
          </a:p>
        </p:txBody>
      </p:sp>
      <p:sp>
        <p:nvSpPr>
          <p:cNvPr id="6" name="Title 1"/>
          <p:cNvSpPr txBox="1">
            <a:spLocks/>
          </p:cNvSpPr>
          <p:nvPr/>
        </p:nvSpPr>
        <p:spPr>
          <a:xfrm>
            <a:off x="287867" y="897464"/>
            <a:ext cx="8001000" cy="1524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b="1" dirty="0" smtClean="0">
                <a:effectLst>
                  <a:outerShdw blurRad="38100" dist="38100" dir="2700000" algn="tl">
                    <a:srgbClr val="000000">
                      <a:alpha val="43137"/>
                    </a:srgbClr>
                  </a:outerShdw>
                </a:effectLst>
              </a:rPr>
              <a:t>Facets of Faith</a:t>
            </a:r>
            <a:br>
              <a:rPr lang="en-US" b="1" dirty="0" smtClean="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7" name="TextBox 6"/>
          <p:cNvSpPr txBox="1"/>
          <p:nvPr/>
        </p:nvSpPr>
        <p:spPr>
          <a:xfrm>
            <a:off x="3462867" y="743129"/>
            <a:ext cx="800219" cy="1200329"/>
          </a:xfrm>
          <a:prstGeom prst="rect">
            <a:avLst/>
          </a:prstGeom>
          <a:noFill/>
        </p:spPr>
        <p:txBody>
          <a:bodyPr wrap="none" rtlCol="0">
            <a:spAutoFit/>
          </a:bodyPr>
          <a:lstStyle/>
          <a:p>
            <a:r>
              <a:rPr lang="en-US" sz="7200" b="1" dirty="0">
                <a:latin typeface="Arial Black" pitchFamily="34" charset="0"/>
                <a:cs typeface="Aharoni" pitchFamily="2" charset="-79"/>
              </a:rPr>
              <a:t>8</a:t>
            </a:r>
          </a:p>
        </p:txBody>
      </p:sp>
    </p:spTree>
    <p:extLst>
      <p:ext uri="{BB962C8B-B14F-4D97-AF65-F5344CB8AC3E}">
        <p14:creationId xmlns:p14="http://schemas.microsoft.com/office/powerpoint/2010/main" val="318126244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urch20congregation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5280" y="1483815"/>
            <a:ext cx="6604000" cy="4406900"/>
          </a:xfrm>
          <a:prstGeom prst="rect">
            <a:avLst/>
          </a:prstGeom>
        </p:spPr>
      </p:pic>
      <p:sp>
        <p:nvSpPr>
          <p:cNvPr id="2" name="Title 1"/>
          <p:cNvSpPr>
            <a:spLocks noGrp="1"/>
          </p:cNvSpPr>
          <p:nvPr>
            <p:ph type="title"/>
          </p:nvPr>
        </p:nvSpPr>
        <p:spPr>
          <a:xfrm>
            <a:off x="1059743" y="1414779"/>
            <a:ext cx="6965245" cy="4392648"/>
          </a:xfrm>
        </p:spPr>
        <p:txBody>
          <a:bodyPr>
            <a:normAutofit/>
          </a:bodyPr>
          <a:lstStyle/>
          <a:p>
            <a:r>
              <a:rPr lang="en-US" dirty="0" smtClean="0"/>
              <a:t>What is </a:t>
            </a:r>
            <a:br>
              <a:rPr lang="en-US" dirty="0" smtClean="0"/>
            </a:br>
            <a:r>
              <a:rPr lang="en-US" dirty="0" smtClean="0"/>
              <a:t>the </a:t>
            </a:r>
            <a:br>
              <a:rPr lang="en-US" dirty="0" smtClean="0"/>
            </a:br>
            <a:r>
              <a:rPr lang="en-US" dirty="0" smtClean="0"/>
              <a:t>call </a:t>
            </a:r>
            <a:br>
              <a:rPr lang="en-US" dirty="0" smtClean="0"/>
            </a:br>
            <a:r>
              <a:rPr lang="en-US" dirty="0" smtClean="0"/>
              <a:t>of the </a:t>
            </a:r>
            <a:br>
              <a:rPr lang="en-US" dirty="0" smtClean="0"/>
            </a:br>
            <a:r>
              <a:rPr lang="en-US" dirty="0" smtClean="0"/>
              <a:t>faith </a:t>
            </a:r>
            <a:br>
              <a:rPr lang="en-US" dirty="0" smtClean="0"/>
            </a:br>
            <a:r>
              <a:rPr lang="en-US" dirty="0" smtClean="0"/>
              <a:t>community?</a:t>
            </a:r>
            <a:endParaRPr lang="en-US" dirty="0"/>
          </a:p>
        </p:txBody>
      </p:sp>
    </p:spTree>
    <p:extLst>
      <p:ext uri="{BB962C8B-B14F-4D97-AF65-F5344CB8AC3E}">
        <p14:creationId xmlns:p14="http://schemas.microsoft.com/office/powerpoint/2010/main" val="186539165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3510590"/>
            <a:ext cx="6965245" cy="2443455"/>
          </a:xfrm>
        </p:spPr>
        <p:txBody>
          <a:bodyPr>
            <a:normAutofit/>
          </a:bodyPr>
          <a:lstStyle/>
          <a:p>
            <a:r>
              <a:rPr lang="en-US" sz="3600" dirty="0" smtClean="0"/>
              <a:t>- discover a Christian way of life</a:t>
            </a:r>
            <a:br>
              <a:rPr lang="en-US" sz="3600" dirty="0" smtClean="0"/>
            </a:br>
            <a:r>
              <a:rPr lang="en-US" sz="3600" dirty="0" smtClean="0"/>
              <a:t>- participate in the creative and redemptive mission of God</a:t>
            </a:r>
            <a:endParaRPr lang="en-US" sz="3600" dirty="0"/>
          </a:p>
        </p:txBody>
      </p:sp>
      <p:pic>
        <p:nvPicPr>
          <p:cNvPr id="5" name="Picture 4" descr="Baptis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771" y="1058468"/>
            <a:ext cx="7111152" cy="2452121"/>
          </a:xfrm>
          <a:prstGeom prst="rect">
            <a:avLst/>
          </a:prstGeom>
        </p:spPr>
      </p:pic>
    </p:spTree>
    <p:extLst>
      <p:ext uri="{BB962C8B-B14F-4D97-AF65-F5344CB8AC3E}">
        <p14:creationId xmlns:p14="http://schemas.microsoft.com/office/powerpoint/2010/main" val="42911794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3040" y="2981355"/>
            <a:ext cx="6196405" cy="2741713"/>
          </a:xfrm>
        </p:spPr>
        <p:txBody>
          <a:bodyPr>
            <a:normAutofit fontScale="92500" lnSpcReduction="20000"/>
          </a:bodyPr>
          <a:lstStyle/>
          <a:p>
            <a:r>
              <a:rPr lang="en-US" dirty="0" smtClean="0"/>
              <a:t> Identity Formation</a:t>
            </a:r>
          </a:p>
          <a:p>
            <a:pPr lvl="1"/>
            <a:r>
              <a:rPr lang="en-US" dirty="0" smtClean="0"/>
              <a:t>What does it means to be Christian?</a:t>
            </a:r>
          </a:p>
          <a:p>
            <a:r>
              <a:rPr lang="en-US" dirty="0" smtClean="0"/>
              <a:t>Agency</a:t>
            </a:r>
          </a:p>
          <a:p>
            <a:pPr lvl="1"/>
            <a:r>
              <a:rPr lang="en-US" dirty="0" smtClean="0"/>
              <a:t>How shall I live? Gifted and empowered.</a:t>
            </a:r>
          </a:p>
          <a:p>
            <a:r>
              <a:rPr lang="en-US" dirty="0" smtClean="0"/>
              <a:t>Vocation</a:t>
            </a:r>
          </a:p>
          <a:p>
            <a:pPr lvl="1"/>
            <a:r>
              <a:rPr lang="en-US" dirty="0" smtClean="0"/>
              <a:t>Call to love the neighbor and engage the world</a:t>
            </a:r>
          </a:p>
          <a:p>
            <a:r>
              <a:rPr lang="en-US" dirty="0" smtClean="0"/>
              <a:t>Living in Community</a:t>
            </a:r>
          </a:p>
          <a:p>
            <a:pPr lvl="1"/>
            <a:r>
              <a:rPr lang="en-US" dirty="0" smtClean="0"/>
              <a:t>To be Christian (and human) is a communal affair</a:t>
            </a:r>
            <a:endParaRPr lang="en-US" dirty="0"/>
          </a:p>
        </p:txBody>
      </p:sp>
      <p:sp>
        <p:nvSpPr>
          <p:cNvPr id="4" name="TextBox 3"/>
          <p:cNvSpPr txBox="1"/>
          <p:nvPr/>
        </p:nvSpPr>
        <p:spPr>
          <a:xfrm>
            <a:off x="4644729" y="743129"/>
            <a:ext cx="800520" cy="1200329"/>
          </a:xfrm>
          <a:prstGeom prst="rect">
            <a:avLst/>
          </a:prstGeom>
          <a:noFill/>
        </p:spPr>
        <p:txBody>
          <a:bodyPr wrap="none" rtlCol="0">
            <a:spAutoFit/>
          </a:bodyPr>
          <a:lstStyle/>
          <a:p>
            <a:r>
              <a:rPr lang="en-US" sz="7200" b="1" dirty="0">
                <a:latin typeface="Arial Black" pitchFamily="34" charset="0"/>
                <a:cs typeface="Aharoni" pitchFamily="2" charset="-79"/>
              </a:rPr>
              <a:t>4</a:t>
            </a:r>
          </a:p>
        </p:txBody>
      </p:sp>
      <p:sp>
        <p:nvSpPr>
          <p:cNvPr id="5" name="Title 1"/>
          <p:cNvSpPr txBox="1">
            <a:spLocks/>
          </p:cNvSpPr>
          <p:nvPr/>
        </p:nvSpPr>
        <p:spPr>
          <a:xfrm>
            <a:off x="0" y="690206"/>
            <a:ext cx="8001000" cy="1524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b="1" dirty="0" smtClean="0">
                <a:effectLst>
                  <a:outerShdw blurRad="38100" dist="38100" dir="2700000" algn="tl">
                    <a:srgbClr val="000000">
                      <a:alpha val="43137"/>
                    </a:srgbClr>
                  </a:outerShdw>
                </a:effectLst>
              </a:rPr>
              <a:t>elements</a:t>
            </a:r>
            <a:endParaRPr lang="en-US" b="1" dirty="0">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024" y="910874"/>
            <a:ext cx="3041544" cy="184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865166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Not_facebook_not_like_thumbs_down.png"/>
          <p:cNvPicPr>
            <a:picLocks noGrp="1" noChangeAspect="1"/>
          </p:cNvPicPr>
          <p:nvPr>
            <p:ph sz="quarter" idx="14"/>
          </p:nvPr>
        </p:nvPicPr>
        <p:blipFill>
          <a:blip r:embed="rId2" cstate="print">
            <a:extLst>
              <a:ext uri="{28A0092B-C50C-407E-A947-70E740481C1C}">
                <a14:useLocalDpi xmlns:a14="http://schemas.microsoft.com/office/drawing/2010/main" val="0"/>
              </a:ext>
            </a:extLst>
          </a:blip>
          <a:srcRect t="-15798" b="-15798"/>
          <a:stretch>
            <a:fillRect/>
          </a:stretch>
        </p:blipFill>
        <p:spPr>
          <a:xfrm>
            <a:off x="1721304" y="852719"/>
            <a:ext cx="1780267" cy="2005450"/>
          </a:xfrm>
        </p:spPr>
      </p:pic>
      <p:pic>
        <p:nvPicPr>
          <p:cNvPr id="9" name="Content Placeholder 7" descr="Not_facebook_not_like_thumbs_down.png"/>
          <p:cNvPicPr>
            <a:picLocks noChangeAspect="1"/>
          </p:cNvPicPr>
          <p:nvPr/>
        </p:nvPicPr>
        <p:blipFill>
          <a:blip r:embed="rId2" cstate="print">
            <a:extLst>
              <a:ext uri="{28A0092B-C50C-407E-A947-70E740481C1C}">
                <a14:useLocalDpi xmlns:a14="http://schemas.microsoft.com/office/drawing/2010/main" val="0"/>
              </a:ext>
            </a:extLst>
          </a:blip>
          <a:srcRect t="-15798" b="-15798"/>
          <a:stretch>
            <a:fillRect/>
          </a:stretch>
        </p:blipFill>
        <p:spPr>
          <a:xfrm rot="10800000">
            <a:off x="5465990" y="497119"/>
            <a:ext cx="1780267" cy="2005450"/>
          </a:xfrm>
          <a:prstGeom prst="rect">
            <a:avLst/>
          </a:prstGeom>
        </p:spPr>
      </p:pic>
      <p:sp>
        <p:nvSpPr>
          <p:cNvPr id="10" name="Content Placeholder 9"/>
          <p:cNvSpPr>
            <a:spLocks noGrp="1"/>
          </p:cNvSpPr>
          <p:nvPr>
            <p:ph sz="quarter" idx="13"/>
          </p:nvPr>
        </p:nvSpPr>
        <p:spPr>
          <a:xfrm>
            <a:off x="1298448" y="2848429"/>
            <a:ext cx="3200400" cy="3020857"/>
          </a:xfrm>
        </p:spPr>
        <p:txBody>
          <a:bodyPr/>
          <a:lstStyle/>
          <a:p>
            <a:r>
              <a:rPr lang="en-US" dirty="0" smtClean="0"/>
              <a:t>Not about programs</a:t>
            </a:r>
          </a:p>
          <a:p>
            <a:r>
              <a:rPr lang="en-US" dirty="0" smtClean="0"/>
              <a:t>No easy response</a:t>
            </a:r>
          </a:p>
          <a:p>
            <a:r>
              <a:rPr lang="en-US" dirty="0" smtClean="0"/>
              <a:t>No curriculum to buy</a:t>
            </a:r>
          </a:p>
          <a:p>
            <a:r>
              <a:rPr lang="en-US" dirty="0" smtClean="0"/>
              <a:t>Not about coming to church</a:t>
            </a:r>
          </a:p>
          <a:p>
            <a:endParaRPr lang="en-US" dirty="0" smtClean="0"/>
          </a:p>
          <a:p>
            <a:endParaRPr lang="en-US" dirty="0"/>
          </a:p>
        </p:txBody>
      </p:sp>
      <p:sp>
        <p:nvSpPr>
          <p:cNvPr id="11" name="Content Placeholder 9"/>
          <p:cNvSpPr txBox="1">
            <a:spLocks/>
          </p:cNvSpPr>
          <p:nvPr/>
        </p:nvSpPr>
        <p:spPr>
          <a:xfrm>
            <a:off x="4651247" y="2855685"/>
            <a:ext cx="3494895" cy="3020857"/>
          </a:xfrm>
          <a:prstGeom prst="rect">
            <a:avLst/>
          </a:prstGeom>
        </p:spPr>
        <p:txBody>
          <a:bodyPr vert="horz" lIns="91440" tIns="45720" rIns="91440" bIns="45720" rtlCol="0" anchor="t">
            <a:normAutofit/>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r>
              <a:rPr lang="en-US" dirty="0" smtClean="0"/>
              <a:t>It’s about relationships</a:t>
            </a:r>
          </a:p>
          <a:p>
            <a:r>
              <a:rPr lang="en-US" dirty="0" smtClean="0"/>
              <a:t>Opening up leadership</a:t>
            </a:r>
          </a:p>
          <a:p>
            <a:r>
              <a:rPr lang="en-US" dirty="0" smtClean="0"/>
              <a:t>Space for authentic conversation</a:t>
            </a:r>
          </a:p>
          <a:p>
            <a:r>
              <a:rPr lang="en-US" dirty="0" smtClean="0"/>
              <a:t>Discernment is central</a:t>
            </a:r>
          </a:p>
          <a:p>
            <a:r>
              <a:rPr lang="en-US" dirty="0" smtClean="0"/>
              <a:t>Meeting in the world</a:t>
            </a:r>
          </a:p>
          <a:p>
            <a:r>
              <a:rPr lang="en-US" dirty="0"/>
              <a:t>S</a:t>
            </a:r>
            <a:r>
              <a:rPr lang="en-US" dirty="0" smtClean="0"/>
              <a:t>ervice</a:t>
            </a:r>
          </a:p>
          <a:p>
            <a:endParaRPr lang="en-US" dirty="0" smtClean="0"/>
          </a:p>
          <a:p>
            <a:endParaRPr lang="en-US" dirty="0" smtClean="0"/>
          </a:p>
          <a:p>
            <a:endParaRPr lang="en-US" dirty="0"/>
          </a:p>
        </p:txBody>
      </p:sp>
    </p:spTree>
    <p:extLst>
      <p:ext uri="{BB962C8B-B14F-4D97-AF65-F5344CB8AC3E}">
        <p14:creationId xmlns:p14="http://schemas.microsoft.com/office/powerpoint/2010/main" val="24136587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175</TotalTime>
  <Words>1037</Words>
  <Application>Microsoft Macintosh PowerPoint</Application>
  <PresentationFormat>On-screen Show (4:3)</PresentationFormat>
  <Paragraphs>98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Pushpin</vt:lpstr>
      <vt:lpstr>Framing Ministry with Young Adults</vt:lpstr>
      <vt:lpstr>Painting Picture  of Egypt</vt:lpstr>
      <vt:lpstr>Name experiences you have had with  20-somethings</vt:lpstr>
      <vt:lpstr>PowerPoint Presentation</vt:lpstr>
      <vt:lpstr>Two Approaches:</vt:lpstr>
      <vt:lpstr>What should we know?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Proposal</vt:lpstr>
      <vt:lpstr>The Work?</vt:lpstr>
      <vt:lpstr>The Work?</vt:lpstr>
      <vt:lpstr>PowerPoint Presentation</vt:lpstr>
      <vt:lpstr>The Work?</vt:lpstr>
      <vt:lpstr>PowerPoint Presentation</vt:lpstr>
      <vt:lpstr>What is  the  call  of the  faith  community?</vt:lpstr>
      <vt:lpstr>- discover a Christian way of life - participate in the creative and redemptive mission of God</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Reframing </dc:title>
  <dc:creator>Terri Elton</dc:creator>
  <cp:lastModifiedBy>Terri Elton</cp:lastModifiedBy>
  <cp:revision>20</cp:revision>
  <cp:lastPrinted>2014-01-30T23:29:42Z</cp:lastPrinted>
  <dcterms:created xsi:type="dcterms:W3CDTF">2014-01-22T22:28:15Z</dcterms:created>
  <dcterms:modified xsi:type="dcterms:W3CDTF">2014-01-30T23:31:19Z</dcterms:modified>
</cp:coreProperties>
</file>