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55" d="100"/>
          <a:sy n="55" d="100"/>
        </p:scale>
        <p:origin x="-5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2391119-7102-6B46-87ED-9754C127E8F1}" type="datetimeFigureOut">
              <a:rPr lang="en-US" smtClean="0"/>
              <a:t>7/2/15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1119-7102-6B46-87ED-9754C127E8F1}" type="datetimeFigureOut">
              <a:rPr lang="en-US" smtClean="0"/>
              <a:t>7/2/15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6AAB4-4267-9645-A1E3-5F7FDB9F2F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2391119-7102-6B46-87ED-9754C127E8F1}" type="datetimeFigureOut">
              <a:rPr lang="en-US" smtClean="0"/>
              <a:t>7/2/15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307977" y="950260"/>
            <a:ext cx="2528046" cy="252804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762000">
              <a:schemeClr val="accent1">
                <a:alpha val="80000"/>
              </a:schemeClr>
            </a:innerShdw>
            <a:softEdge rad="3175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200" y="1851212"/>
            <a:ext cx="5446714" cy="1730375"/>
          </a:xfrm>
        </p:spPr>
        <p:txBody>
          <a:bodyPr anchor="b" anchorCtr="0"/>
          <a:lstStyle>
            <a:lvl1pPr algn="ctr">
              <a:lnSpc>
                <a:spcPts val="6800"/>
              </a:lnSpc>
              <a:defRPr sz="6500" b="0" cap="none" baseline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4200" y="3576918"/>
            <a:ext cx="5446714" cy="829982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1119-7102-6B46-87ED-9754C127E8F1}" type="datetimeFigureOut">
              <a:rPr lang="en-US" smtClean="0"/>
              <a:t>7/2/15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6AAB4-4267-9645-A1E3-5F7FDB9F2F9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9"/>
          <p:cNvGrpSpPr/>
          <p:nvPr/>
        </p:nvGrpSpPr>
        <p:grpSpPr>
          <a:xfrm>
            <a:off x="0" y="0"/>
            <a:ext cx="9144000" cy="1191256"/>
            <a:chOff x="0" y="0"/>
            <a:chExt cx="9144000" cy="1191256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 flipV="1">
            <a:off x="0" y="5666744"/>
            <a:ext cx="9144000" cy="1191256"/>
            <a:chOff x="0" y="0"/>
            <a:chExt cx="9144000" cy="1191256"/>
          </a:xfrm>
        </p:grpSpPr>
        <p:pic>
          <p:nvPicPr>
            <p:cNvPr id="12" name="Picture 11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13" name="Picture 12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pic>
        <p:nvPicPr>
          <p:cNvPr id="14" name="Picture 13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3258805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0" name="Picture 9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2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6534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1119-7102-6B46-87ED-9754C127E8F1}" type="datetimeFigureOut">
              <a:rPr lang="en-US" smtClean="0"/>
              <a:t>7/2/15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6AAB4-4267-9645-A1E3-5F7FDB9F2F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11" name="Picture 10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2" name="Picture 11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40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048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048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1119-7102-6B46-87ED-9754C127E8F1}" type="datetimeFigureOut">
              <a:rPr lang="en-US" smtClean="0"/>
              <a:t>7/2/15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6AAB4-4267-9645-A1E3-5F7FDB9F2F99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4766048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pic>
        <p:nvPicPr>
          <p:cNvPr id="15" name="Picture 14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780052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8" name="Picture 7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1119-7102-6B46-87ED-9754C127E8F1}" type="datetimeFigureOut">
              <a:rPr lang="en-US" smtClean="0"/>
              <a:t>7/2/15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6AAB4-4267-9645-A1E3-5F7FDB9F2F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1119-7102-6B46-87ED-9754C127E8F1}" type="datetimeFigureOut">
              <a:rPr lang="en-US" smtClean="0"/>
              <a:t>7/2/15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6AAB4-4267-9645-A1E3-5F7FDB9F2F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776" cy="1537447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859" y="381001"/>
            <a:ext cx="3813174" cy="5697537"/>
          </a:xfrm>
        </p:spPr>
        <p:txBody>
          <a:bodyPr>
            <a:normAutofit/>
          </a:bodyPr>
          <a:lstStyle>
            <a:lvl1pPr>
              <a:defRPr sz="2400" b="0"/>
            </a:lvl1pPr>
            <a:lvl2pPr>
              <a:defRPr sz="2200" b="0"/>
            </a:lvl2pPr>
            <a:lvl3pPr>
              <a:defRPr sz="2000" b="0"/>
            </a:lvl3pPr>
            <a:lvl4pPr>
              <a:defRPr sz="1800" b="0"/>
            </a:lvl4pPr>
            <a:lvl5pPr>
              <a:defRPr sz="1800" b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2209801"/>
            <a:ext cx="3612776" cy="3200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1119-7102-6B46-87ED-9754C127E8F1}" type="datetimeFigureOut">
              <a:rPr lang="en-US" smtClean="0"/>
              <a:t>7/2/15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606AAB4-4267-9645-A1E3-5F7FDB9F2F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solidFill>
              <a:schemeClr val="accent1">
                <a:lumMod val="40000"/>
                <a:lumOff val="60000"/>
                <a:alpha val="40000"/>
              </a:schemeClr>
            </a:solidFill>
            <a:miter lim="800000"/>
          </a:ln>
          <a:effectLst>
            <a:innerShdw blurRad="457200">
              <a:schemeClr val="accent1">
                <a:alpha val="80000"/>
              </a:schemeClr>
            </a:innerShdw>
            <a:softEdge rad="3175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1119-7102-6B46-87ED-9754C127E8F1}" type="datetimeFigureOut">
              <a:rPr lang="en-US" smtClean="0"/>
              <a:t>7/2/15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6AAB4-4267-9645-A1E3-5F7FDB9F2F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10" name="Picture 9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1" name="Picture 10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457200">
              <a:schemeClr val="tx1">
                <a:lumMod val="50000"/>
                <a:lumOff val="50000"/>
                <a:alpha val="80000"/>
              </a:schemeClr>
            </a:innerShdw>
            <a:softEdge rad="1270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1119-7102-6B46-87ED-9754C127E8F1}" type="datetimeFigureOut">
              <a:rPr lang="en-US" smtClean="0"/>
              <a:t>7/2/15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6AAB4-4267-9645-A1E3-5F7FDB9F2F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1119-7102-6B46-87ED-9754C127E8F1}" type="datetimeFigureOut">
              <a:rPr lang="en-US" smtClean="0"/>
              <a:t>7/2/15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6AAB4-4267-9645-A1E3-5F7FDB9F2F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7696200" cy="6858000"/>
            <a:chOff x="0" y="0"/>
            <a:chExt cx="7696200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16862"/>
            <a:stretch>
              <a:fillRect/>
            </a:stretch>
          </p:blipFill>
          <p:spPr>
            <a:xfrm>
              <a:off x="0" y="0"/>
              <a:ext cx="7467600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428309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381001"/>
            <a:ext cx="1447800" cy="5697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1"/>
            <a:ext cx="6705600" cy="5697537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1119-7102-6B46-87ED-9754C127E8F1}" type="datetimeFigureOut">
              <a:rPr lang="en-US" smtClean="0"/>
              <a:t>7/2/15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6AAB4-4267-9645-A1E3-5F7FDB9F2F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62" y="40341"/>
            <a:ext cx="7570787" cy="1411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2" y="1761565"/>
            <a:ext cx="7570787" cy="4289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12391119-7102-6B46-87ED-9754C127E8F1}" type="datetimeFigureOut">
              <a:rPr lang="en-US" smtClean="0"/>
              <a:t>7/2/15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606AAB4-4267-9645-A1E3-5F7FDB9F2F9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03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lnSpc>
          <a:spcPts val="6000"/>
        </a:lnSpc>
        <a:spcBef>
          <a:spcPct val="0"/>
        </a:spcBef>
        <a:buNone/>
        <a:defRPr sz="5400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4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eg"/><Relationship Id="rId3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4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254000" y="3576918"/>
            <a:ext cx="8509000" cy="82998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Brokenness, Seeing </a:t>
            </a:r>
            <a:r>
              <a:rPr lang="en-US" sz="3600" dirty="0"/>
              <a:t>B</a:t>
            </a:r>
            <a:r>
              <a:rPr lang="en-US" sz="3600" dirty="0" smtClean="0"/>
              <a:t>eyond, and Belief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53780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Brokenness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Jonah</a:t>
            </a:r>
          </a:p>
          <a:p>
            <a:r>
              <a:rPr lang="en-US" dirty="0" smtClean="0"/>
              <a:t>God</a:t>
            </a:r>
          </a:p>
          <a:p>
            <a:r>
              <a:rPr lang="en-US" dirty="0" smtClean="0"/>
              <a:t>Seeing beyond</a:t>
            </a:r>
          </a:p>
          <a:p>
            <a:r>
              <a:rPr lang="en-US" dirty="0" smtClean="0"/>
              <a:t>Others</a:t>
            </a:r>
          </a:p>
          <a:p>
            <a:endParaRPr lang="en-US" dirty="0"/>
          </a:p>
        </p:txBody>
      </p:sp>
      <p:pic>
        <p:nvPicPr>
          <p:cNvPr id="7" name="Content Placeholder 6" descr="Cranio-bullying-post-photo-300x199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3" r="278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37773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Jonah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92162" y="2296178"/>
            <a:ext cx="3566160" cy="3330507"/>
          </a:xfrm>
        </p:spPr>
        <p:txBody>
          <a:bodyPr/>
          <a:lstStyle/>
          <a:p>
            <a:r>
              <a:rPr lang="en-US" dirty="0" smtClean="0"/>
              <a:t>Jonah was reluctant to follow God. He couldn’t believe the things God was inviting him to imagine.</a:t>
            </a:r>
            <a:endParaRPr lang="en-US" dirty="0"/>
          </a:p>
          <a:p>
            <a:r>
              <a:rPr lang="en-US" dirty="0" smtClean="0"/>
              <a:t>Jonah is a sad case of leadership.</a:t>
            </a:r>
            <a:endParaRPr lang="en-US" dirty="0"/>
          </a:p>
        </p:txBody>
      </p:sp>
      <p:pic>
        <p:nvPicPr>
          <p:cNvPr id="8" name="Content Placeholder 7" descr="Heaven-is-For-Real-Belief.jpg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0" r="8713"/>
          <a:stretch/>
        </p:blipFill>
        <p:spPr>
          <a:xfrm>
            <a:off x="4918405" y="2296178"/>
            <a:ext cx="3444544" cy="3147247"/>
          </a:xfrm>
        </p:spPr>
      </p:pic>
    </p:spTree>
    <p:extLst>
      <p:ext uri="{BB962C8B-B14F-4D97-AF65-F5344CB8AC3E}">
        <p14:creationId xmlns:p14="http://schemas.microsoft.com/office/powerpoint/2010/main" val="184251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2" y="2483220"/>
            <a:ext cx="3566160" cy="2817531"/>
          </a:xfrm>
        </p:spPr>
        <p:txBody>
          <a:bodyPr/>
          <a:lstStyle/>
          <a:p>
            <a:r>
              <a:rPr lang="en-US" dirty="0" smtClean="0"/>
              <a:t>Yet the story of Jonah isn’t about Jonah, it’s about God.</a:t>
            </a:r>
          </a:p>
          <a:p>
            <a:r>
              <a:rPr lang="en-US" dirty="0" smtClean="0"/>
              <a:t>God’s love and God’s grace. God’s love trumps everything.</a:t>
            </a:r>
            <a:endParaRPr lang="en-US" dirty="0"/>
          </a:p>
        </p:txBody>
      </p:sp>
      <p:pic>
        <p:nvPicPr>
          <p:cNvPr id="5" name="Content Placeholder 4" descr="1107672238.png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8" r="14396"/>
          <a:stretch/>
        </p:blipFill>
        <p:spPr>
          <a:xfrm>
            <a:off x="4480447" y="2141242"/>
            <a:ext cx="4048677" cy="3794628"/>
          </a:xfrm>
        </p:spPr>
      </p:pic>
    </p:spTree>
    <p:extLst>
      <p:ext uri="{BB962C8B-B14F-4D97-AF65-F5344CB8AC3E}">
        <p14:creationId xmlns:p14="http://schemas.microsoft.com/office/powerpoint/2010/main" val="3523399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Seeing Beyond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God’s grace is God’s ability to see beyond our brokenness, our actions, our shortcomings, and see potential and new futures.</a:t>
            </a:r>
          </a:p>
          <a:p>
            <a:r>
              <a:rPr lang="en-US" dirty="0" smtClean="0"/>
              <a:t>God offers us more than either/or categories. God offers us something bigger.</a:t>
            </a:r>
            <a:endParaRPr lang="en-US" dirty="0"/>
          </a:p>
        </p:txBody>
      </p:sp>
      <p:pic>
        <p:nvPicPr>
          <p:cNvPr id="7" name="Content Placeholder 6" descr="images-50.jpe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4" r="224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6691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And not only do we receive this love and grace, we are invited to share it with others.</a:t>
            </a:r>
          </a:p>
          <a:p>
            <a:r>
              <a:rPr lang="en-US" dirty="0" smtClean="0"/>
              <a:t>Others near and far, friend and enemy, those we can imagine and those we can’t.</a:t>
            </a:r>
          </a:p>
          <a:p>
            <a:r>
              <a:rPr lang="en-US" dirty="0" smtClean="0"/>
              <a:t>Love God, Love Neighbor</a:t>
            </a:r>
            <a:endParaRPr lang="en-US" dirty="0"/>
          </a:p>
        </p:txBody>
      </p:sp>
      <p:pic>
        <p:nvPicPr>
          <p:cNvPr id="5" name="Content Placeholder 4" descr="spiritual-love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2" r="24152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7386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Seeing Beyond</a:t>
            </a:r>
            <a:endParaRPr lang="en-US" dirty="0"/>
          </a:p>
        </p:txBody>
      </p:sp>
      <p:pic>
        <p:nvPicPr>
          <p:cNvPr id="2" name="Content Placeholder 1" descr="25b32f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2" r="29922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We are called to “seeing beyond” in our primary relationships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17709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relationships are broken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All families have pain.</a:t>
            </a:r>
          </a:p>
          <a:p>
            <a:r>
              <a:rPr lang="en-US" dirty="0" smtClean="0"/>
              <a:t>All families have scars and wounds that remind them of the vulnerability of relationships.</a:t>
            </a:r>
          </a:p>
          <a:p>
            <a:r>
              <a:rPr lang="en-US" dirty="0" smtClean="0"/>
              <a:t>We are called to see beyond, just as God sees beyond.</a:t>
            </a:r>
            <a:endParaRPr lang="en-US" dirty="0"/>
          </a:p>
        </p:txBody>
      </p:sp>
      <p:pic>
        <p:nvPicPr>
          <p:cNvPr id="9" name="Content Placeholder 8" descr="images-9.jpe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6" r="307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77316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cannot see beyond on our 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Living a “seeing beyond” kind of love is not possible on our own. But it is possible with God.</a:t>
            </a:r>
          </a:p>
          <a:p>
            <a:r>
              <a:rPr lang="en-US" dirty="0" smtClean="0"/>
              <a:t>This “seeing beyond” kind of love is the messy – let your kingdom come on earth as it is in heaven – love.</a:t>
            </a:r>
            <a:endParaRPr lang="en-US" dirty="0"/>
          </a:p>
        </p:txBody>
      </p:sp>
      <p:pic>
        <p:nvPicPr>
          <p:cNvPr id="5" name="Content Placeholder 4" descr="s_632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6" b="47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90367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you?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What are times in your life you have experienced a “seeing beyond” kind of love?</a:t>
            </a:r>
          </a:p>
          <a:p>
            <a:r>
              <a:rPr lang="en-US" dirty="0" smtClean="0"/>
              <a:t>Where have you exercised a “seeing beyond” kind of love?</a:t>
            </a:r>
          </a:p>
          <a:p>
            <a:r>
              <a:rPr lang="en-US" dirty="0" smtClean="0"/>
              <a:t>How might a “seeing beyond” kind of love be practiced in your family?</a:t>
            </a:r>
            <a:endParaRPr lang="en-US" dirty="0"/>
          </a:p>
        </p:txBody>
      </p:sp>
      <p:pic>
        <p:nvPicPr>
          <p:cNvPr id="5" name="Content Placeholder 4" descr="hands-generations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4" r="224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39024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Belief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Do you believe?</a:t>
            </a:r>
          </a:p>
          <a:p>
            <a:r>
              <a:rPr lang="en-US" sz="2800" dirty="0" smtClean="0"/>
              <a:t>Finding a community</a:t>
            </a:r>
            <a:endParaRPr lang="en-US" sz="2800" dirty="0"/>
          </a:p>
        </p:txBody>
      </p:sp>
      <p:pic>
        <p:nvPicPr>
          <p:cNvPr id="7" name="Content Placeholder 6" descr="fotolia_2579196_subscription_l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2" r="249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36216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families have habits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 </a:t>
            </a:r>
            <a:r>
              <a:rPr lang="en-US" dirty="0"/>
              <a:t>Some families are thoughtful about </a:t>
            </a:r>
            <a:r>
              <a:rPr lang="en-US" dirty="0" smtClean="0"/>
              <a:t>their habits and </a:t>
            </a:r>
            <a:r>
              <a:rPr lang="en-US" dirty="0"/>
              <a:t>others are not.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What </a:t>
            </a:r>
            <a:r>
              <a:rPr lang="en-US" dirty="0"/>
              <a:t>would it mean to deliberately </a:t>
            </a:r>
            <a:r>
              <a:rPr lang="en-US" b="1" dirty="0"/>
              <a:t>design your family habits </a:t>
            </a:r>
            <a:r>
              <a:rPr lang="en-US" dirty="0"/>
              <a:t>from a place of forethought, creating a culture, and a future, you desire?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6534" y="1652690"/>
            <a:ext cx="3566160" cy="43037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If habits make </a:t>
            </a:r>
            <a:r>
              <a:rPr lang="en-US" b="1" dirty="0" smtClean="0"/>
              <a:t>values clear and create a culture</a:t>
            </a:r>
            <a:r>
              <a:rPr lang="en-US" dirty="0" smtClean="0"/>
              <a:t>, and if habits become our </a:t>
            </a:r>
            <a:r>
              <a:rPr lang="en-US" b="1" dirty="0" smtClean="0"/>
              <a:t>automatic response  </a:t>
            </a:r>
            <a:r>
              <a:rPr lang="en-US" dirty="0" smtClean="0"/>
              <a:t>(both in crisis and in times of stress and in everyday life),                                  How might attending to keystone habits in your family impact your children long term?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64388" y="5517924"/>
            <a:ext cx="6846920" cy="1411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6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800" b="1" dirty="0" smtClean="0"/>
              <a:t>How might habits help us tell our children about God’s love?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887365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2" y="2267857"/>
            <a:ext cx="3566160" cy="3810681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</a:t>
            </a:r>
            <a:r>
              <a:rPr lang="en-US" b="1" dirty="0" smtClean="0"/>
              <a:t> </a:t>
            </a:r>
            <a:r>
              <a:rPr lang="en-US" b="1" dirty="0"/>
              <a:t>new routine is not enough to change habits </a:t>
            </a:r>
            <a:r>
              <a:rPr lang="en-US" dirty="0"/>
              <a:t>– </a:t>
            </a:r>
            <a:r>
              <a:rPr lang="en-US" sz="3200" dirty="0" smtClean="0"/>
              <a:t>2 </a:t>
            </a:r>
            <a:r>
              <a:rPr lang="en-US" dirty="0" smtClean="0"/>
              <a:t>more </a:t>
            </a:r>
            <a:r>
              <a:rPr lang="en-US" dirty="0"/>
              <a:t>things are </a:t>
            </a:r>
            <a:r>
              <a:rPr lang="en-US" dirty="0" smtClean="0"/>
              <a:t>key.</a:t>
            </a:r>
            <a:endParaRPr lang="en-US" sz="1800" dirty="0" smtClean="0"/>
          </a:p>
          <a:p>
            <a:pPr marL="0" indent="0">
              <a:buNone/>
            </a:pPr>
            <a:r>
              <a:rPr lang="en-US" dirty="0" smtClean="0"/>
              <a:t> 1. a </a:t>
            </a:r>
            <a:r>
              <a:rPr lang="en-US" b="1" dirty="0"/>
              <a:t>belief</a:t>
            </a:r>
            <a:r>
              <a:rPr lang="en-US" dirty="0"/>
              <a:t> you can do it </a:t>
            </a:r>
          </a:p>
          <a:p>
            <a:pPr marL="0" indent="0">
              <a:buNone/>
            </a:pPr>
            <a:r>
              <a:rPr lang="en-US" dirty="0" smtClean="0"/>
              <a:t>2.  </a:t>
            </a:r>
            <a:r>
              <a:rPr lang="en-US" dirty="0"/>
              <a:t>a </a:t>
            </a:r>
            <a:r>
              <a:rPr lang="en-US" b="1" dirty="0"/>
              <a:t>group</a:t>
            </a:r>
            <a:r>
              <a:rPr lang="en-US" dirty="0"/>
              <a:t> to help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6" name="Content Placeholder 5" descr="Conf.-camp-2012-Evening-Worship.jp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5" r="22555"/>
          <a:stretch>
            <a:fillRect/>
          </a:stretch>
        </p:blipFill>
        <p:spPr>
          <a:xfrm>
            <a:off x="5093108" y="3856232"/>
            <a:ext cx="2907895" cy="2929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2162" y="40341"/>
            <a:ext cx="7570787" cy="1411941"/>
          </a:xfrm>
        </p:spPr>
        <p:txBody>
          <a:bodyPr/>
          <a:lstStyle/>
          <a:p>
            <a:r>
              <a:rPr lang="en-US" dirty="0" smtClean="0"/>
              <a:t>Remember the importance of belief?</a:t>
            </a:r>
            <a:endParaRPr lang="en-US" dirty="0"/>
          </a:p>
        </p:txBody>
      </p:sp>
      <p:pic>
        <p:nvPicPr>
          <p:cNvPr id="7" name="Picture 6" descr="fotolia_2579196_subscription_l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9" t="14688" r="11667" b="9613"/>
          <a:stretch/>
        </p:blipFill>
        <p:spPr>
          <a:xfrm>
            <a:off x="5209333" y="1753514"/>
            <a:ext cx="2628382" cy="204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89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Abundant Life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Abundant life is </a:t>
            </a:r>
          </a:p>
          <a:p>
            <a:r>
              <a:rPr lang="en-US" dirty="0" smtClean="0"/>
              <a:t>A grounded life,</a:t>
            </a:r>
          </a:p>
          <a:p>
            <a:r>
              <a:rPr lang="en-US" dirty="0" smtClean="0"/>
              <a:t>A life lived in community,</a:t>
            </a:r>
          </a:p>
          <a:p>
            <a:r>
              <a:rPr lang="en-US" dirty="0" smtClean="0"/>
              <a:t>Engaged in meaningful practices,</a:t>
            </a:r>
          </a:p>
          <a:p>
            <a:r>
              <a:rPr lang="en-US" dirty="0" smtClean="0"/>
              <a:t>Extended to the other,</a:t>
            </a:r>
          </a:p>
          <a:p>
            <a:r>
              <a:rPr lang="en-US" dirty="0" smtClean="0"/>
              <a:t>Where God is present.</a:t>
            </a:r>
            <a:endParaRPr lang="en-US" dirty="0"/>
          </a:p>
        </p:txBody>
      </p:sp>
      <p:pic>
        <p:nvPicPr>
          <p:cNvPr id="8" name="Content Placeholder 7" descr="Unknown.jpeg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8" r="18972"/>
          <a:stretch/>
        </p:blipFill>
        <p:spPr>
          <a:xfrm>
            <a:off x="4775611" y="1774825"/>
            <a:ext cx="3974372" cy="4303713"/>
          </a:xfrm>
        </p:spPr>
      </p:pic>
    </p:spTree>
    <p:extLst>
      <p:ext uri="{BB962C8B-B14F-4D97-AF65-F5344CB8AC3E}">
        <p14:creationId xmlns:p14="http://schemas.microsoft.com/office/powerpoint/2010/main" val="1020424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does </a:t>
            </a:r>
            <a:r>
              <a:rPr lang="en-US" b="1" dirty="0" smtClean="0"/>
              <a:t>returning</a:t>
            </a:r>
            <a:r>
              <a:rPr lang="en-US" dirty="0" smtClean="0"/>
              <a:t> </a:t>
            </a:r>
            <a:r>
              <a:rPr lang="en-US" b="1" dirty="0" smtClean="0"/>
              <a:t>home</a:t>
            </a:r>
            <a:r>
              <a:rPr lang="en-US" dirty="0" smtClean="0"/>
              <a:t> mean?</a:t>
            </a:r>
          </a:p>
          <a:p>
            <a:pPr lvl="1"/>
            <a:r>
              <a:rPr lang="en-US" dirty="0" smtClean="0"/>
              <a:t>Is it time to change or add a habit?</a:t>
            </a:r>
          </a:p>
          <a:p>
            <a:pPr lvl="2"/>
            <a:r>
              <a:rPr lang="en-US" dirty="0" smtClean="0"/>
              <a:t>What did you learn from your three </a:t>
            </a:r>
            <a:r>
              <a:rPr lang="en-US" b="1" dirty="0" smtClean="0"/>
              <a:t>practices</a:t>
            </a:r>
            <a:r>
              <a:rPr lang="en-US" dirty="0" smtClean="0"/>
              <a:t> this week? Table conversation, family prayers, personal quiet time.</a:t>
            </a:r>
          </a:p>
          <a:p>
            <a:pPr lvl="2"/>
            <a:r>
              <a:rPr lang="en-US" dirty="0" smtClean="0"/>
              <a:t>What </a:t>
            </a:r>
            <a:r>
              <a:rPr lang="en-US" b="1" dirty="0" smtClean="0"/>
              <a:t>dream</a:t>
            </a:r>
            <a:r>
              <a:rPr lang="en-US" dirty="0" smtClean="0"/>
              <a:t> do you have for your family?</a:t>
            </a:r>
          </a:p>
          <a:p>
            <a:pPr lvl="2"/>
            <a:r>
              <a:rPr lang="en-US" dirty="0" smtClean="0"/>
              <a:t>What is a </a:t>
            </a:r>
            <a:r>
              <a:rPr lang="en-US" b="1" dirty="0" smtClean="0"/>
              <a:t>keystone</a:t>
            </a:r>
            <a:r>
              <a:rPr lang="en-US" dirty="0" smtClean="0"/>
              <a:t> </a:t>
            </a:r>
            <a:r>
              <a:rPr lang="en-US" b="1" dirty="0" smtClean="0"/>
              <a:t>habit</a:t>
            </a:r>
            <a:r>
              <a:rPr lang="en-US" dirty="0" smtClean="0"/>
              <a:t> that could move you in that direction?</a:t>
            </a:r>
          </a:p>
          <a:p>
            <a:pPr lvl="1"/>
            <a:r>
              <a:rPr lang="en-US" dirty="0" smtClean="0"/>
              <a:t>Do you </a:t>
            </a:r>
            <a:r>
              <a:rPr lang="en-US" b="1" dirty="0" smtClean="0"/>
              <a:t>believe</a:t>
            </a:r>
            <a:r>
              <a:rPr lang="en-US" dirty="0" smtClean="0"/>
              <a:t> you can change?</a:t>
            </a:r>
          </a:p>
          <a:p>
            <a:pPr lvl="1"/>
            <a:r>
              <a:rPr lang="en-US" dirty="0" smtClean="0"/>
              <a:t>Do you have community around?</a:t>
            </a:r>
          </a:p>
        </p:txBody>
      </p:sp>
    </p:spTree>
    <p:extLst>
      <p:ext uri="{BB962C8B-B14F-4D97-AF65-F5344CB8AC3E}">
        <p14:creationId xmlns:p14="http://schemas.microsoft.com/office/powerpoint/2010/main" val="3964852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Will you </a:t>
            </a:r>
            <a:r>
              <a:rPr lang="en-US" b="1" dirty="0" smtClean="0"/>
              <a:t>continue one of the practices </a:t>
            </a:r>
            <a:r>
              <a:rPr lang="en-US" dirty="0" smtClean="0"/>
              <a:t>from camp and make it a habit?</a:t>
            </a:r>
          </a:p>
          <a:p>
            <a:pPr lvl="1"/>
            <a:r>
              <a:rPr lang="en-US" dirty="0" smtClean="0"/>
              <a:t>Think about when you will do it.</a:t>
            </a:r>
          </a:p>
          <a:p>
            <a:pPr lvl="1"/>
            <a:r>
              <a:rPr lang="en-US" dirty="0" smtClean="0"/>
              <a:t>What will be your cue? What is the reward?</a:t>
            </a:r>
          </a:p>
          <a:p>
            <a:pPr lvl="1"/>
            <a:r>
              <a:rPr lang="en-US" dirty="0"/>
              <a:t>Create a plan – how many days a week? With whom? At what time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What obstacles might prevent you from following through? What strategies can you put into place to counter those obstacles?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04631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Spend time </a:t>
            </a:r>
            <a:r>
              <a:rPr lang="en-US" b="1" dirty="0" smtClean="0"/>
              <a:t>reflecting on your dream </a:t>
            </a:r>
            <a:r>
              <a:rPr lang="en-US" dirty="0" smtClean="0"/>
              <a:t>for you and your family of abundant living.</a:t>
            </a:r>
          </a:p>
          <a:p>
            <a:pPr lvl="1"/>
            <a:r>
              <a:rPr lang="en-US" dirty="0" smtClean="0"/>
              <a:t>Write it down.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magine what you are doing 5 years from today. Be specific. Where are you? Who are you with? What are you doing? </a:t>
            </a:r>
            <a:endParaRPr lang="en-US" dirty="0"/>
          </a:p>
          <a:p>
            <a:pPr lvl="1"/>
            <a:r>
              <a:rPr lang="en-US" dirty="0" smtClean="0"/>
              <a:t>What is a short term goal that would get you moving toward that goal?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08032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Identify a </a:t>
            </a:r>
            <a:r>
              <a:rPr lang="en-US" b="1" dirty="0" smtClean="0"/>
              <a:t>Keystone Habit </a:t>
            </a:r>
            <a:r>
              <a:rPr lang="en-US" dirty="0" smtClean="0"/>
              <a:t>that would connect with your dream.</a:t>
            </a:r>
          </a:p>
          <a:p>
            <a:pPr lvl="1"/>
            <a:r>
              <a:rPr lang="en-US" dirty="0" smtClean="0"/>
              <a:t>Brainstorm ideas for changing the routine to go with the current cue and reward.</a:t>
            </a:r>
          </a:p>
          <a:p>
            <a:pPr lvl="1"/>
            <a:r>
              <a:rPr lang="en-US" dirty="0" smtClean="0"/>
              <a:t>Set a short-term goal.</a:t>
            </a:r>
          </a:p>
          <a:p>
            <a:pPr lvl="1"/>
            <a:r>
              <a:rPr lang="en-US" dirty="0" smtClean="0"/>
              <a:t>Write down what happens each day.</a:t>
            </a:r>
          </a:p>
          <a:p>
            <a:pPr lvl="1"/>
            <a:r>
              <a:rPr lang="en-US" dirty="0" smtClean="0"/>
              <a:t>Tell someone about the goal.</a:t>
            </a:r>
          </a:p>
          <a:p>
            <a:pPr lvl="1"/>
            <a:r>
              <a:rPr lang="en-US" dirty="0" smtClean="0"/>
              <a:t>Reflect periodically on how you are doing in moving toward the goal.</a:t>
            </a:r>
          </a:p>
          <a:p>
            <a:pPr lvl="1"/>
            <a:r>
              <a:rPr lang="en-US" dirty="0" smtClean="0"/>
              <a:t>Check-in with your accountability person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08392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fusion">
  <a:themeElements>
    <a:clrScheme name="Infusion">
      <a:dk1>
        <a:sysClr val="windowText" lastClr="000000"/>
      </a:dk1>
      <a:lt1>
        <a:sysClr val="window" lastClr="FFFFFF"/>
      </a:lt1>
      <a:dk2>
        <a:srgbClr val="2F1F58"/>
      </a:dk2>
      <a:lt2>
        <a:srgbClr val="B7A9E0"/>
      </a:lt2>
      <a:accent1>
        <a:srgbClr val="8C73D0"/>
      </a:accent1>
      <a:accent2>
        <a:srgbClr val="C2E8C4"/>
      </a:accent2>
      <a:accent3>
        <a:srgbClr val="C5A6E8"/>
      </a:accent3>
      <a:accent4>
        <a:srgbClr val="B45EC7"/>
      </a:accent4>
      <a:accent5>
        <a:srgbClr val="9FDAFB"/>
      </a:accent5>
      <a:accent6>
        <a:srgbClr val="95C5B0"/>
      </a:accent6>
      <a:hlink>
        <a:srgbClr val="744AE0"/>
      </a:hlink>
      <a:folHlink>
        <a:srgbClr val="8D8AD1"/>
      </a:folHlink>
    </a:clrScheme>
    <a:fontScheme name="Infusion">
      <a:majorFont>
        <a:latin typeface="Mistral"/>
        <a:ea typeface=""/>
        <a:cs typeface=""/>
        <a:font script="Jpan" typeface="ＤＦＰ行書体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Infus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300000"/>
                <a:lumMod val="125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135000"/>
              </a:schemeClr>
            </a:duotone>
          </a:blip>
          <a:tile tx="0" ty="0" sx="40000" sy="40000" flip="none" algn="tl"/>
        </a:blipFill>
      </a:fillStyleLst>
      <a:lnStyleLst>
        <a:ln w="38100" cap="flat" cmpd="sng" algn="ctr">
          <a:solidFill>
            <a:schemeClr val="phClr">
              <a:alpha val="70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>
              <a:alpha val="50000"/>
            </a:schemeClr>
          </a:solidFill>
          <a:prstDash val="solid"/>
          <a:miter/>
        </a:ln>
        <a:ln w="88900" cap="flat" cmpd="sng" algn="ctr">
          <a:solidFill>
            <a:schemeClr val="phClr">
              <a:alpha val="4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r="13500000">
              <a:srgbClr val="000000">
                <a:alpha val="50000"/>
              </a:srgbClr>
            </a:innerShdw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Infusion.thmx</Template>
  <TotalTime>5</TotalTime>
  <Words>766</Words>
  <Application>Microsoft Macintosh PowerPoint</Application>
  <PresentationFormat>On-screen Show (4:3)</PresentationFormat>
  <Paragraphs>79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Infusion</vt:lpstr>
      <vt:lpstr>Session 4</vt:lpstr>
      <vt:lpstr>Brokenness</vt:lpstr>
      <vt:lpstr>Jonah</vt:lpstr>
      <vt:lpstr>God</vt:lpstr>
      <vt:lpstr>Seeing Beyond</vt:lpstr>
      <vt:lpstr>Others</vt:lpstr>
      <vt:lpstr>Seeing Beyond</vt:lpstr>
      <vt:lpstr>All relationships are broken</vt:lpstr>
      <vt:lpstr>We cannot see beyond on our own</vt:lpstr>
      <vt:lpstr>What about you?</vt:lpstr>
      <vt:lpstr>Belief</vt:lpstr>
      <vt:lpstr>All families have habits</vt:lpstr>
      <vt:lpstr>Remember the importance of belief?</vt:lpstr>
      <vt:lpstr>Abundant Life</vt:lpstr>
      <vt:lpstr>Action</vt:lpstr>
      <vt:lpstr>Action</vt:lpstr>
      <vt:lpstr>Action</vt:lpstr>
      <vt:lpstr>Action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4</dc:title>
  <dc:creator>Terri Elton</dc:creator>
  <cp:lastModifiedBy>Terri Elton</cp:lastModifiedBy>
  <cp:revision>4</cp:revision>
  <dcterms:created xsi:type="dcterms:W3CDTF">2015-06-27T02:09:47Z</dcterms:created>
  <dcterms:modified xsi:type="dcterms:W3CDTF">2015-07-02T23:14:03Z</dcterms:modified>
</cp:coreProperties>
</file>