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55" d="100"/>
          <a:sy n="55" d="100"/>
        </p:scale>
        <p:origin x="-52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571BF4-B374-EE41-83C7-F5D469E57ECA}" type="datetimeFigureOut">
              <a:rPr lang="en-US" smtClean="0"/>
              <a:t>7/2/15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6C6E62-80FD-1947-AD86-B81E7459C004}" type="slidenum">
              <a:rPr lang="en-US" smtClean="0"/>
              <a:t>‹#›</a:t>
            </a:fld>
            <a:endParaRPr lang="en-US"/>
          </a:p>
        </p:txBody>
      </p:sp>
    </p:spTree>
    <p:extLst>
      <p:ext uri="{BB962C8B-B14F-4D97-AF65-F5344CB8AC3E}">
        <p14:creationId xmlns:p14="http://schemas.microsoft.com/office/powerpoint/2010/main" val="13891273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0B59AB-344D-964B-B289-E7E61FA78646}" type="slidenum">
              <a:rPr lang="en-US" smtClean="0"/>
              <a:t>2</a:t>
            </a:fld>
            <a:endParaRPr lang="en-US"/>
          </a:p>
        </p:txBody>
      </p:sp>
    </p:spTree>
    <p:extLst>
      <p:ext uri="{BB962C8B-B14F-4D97-AF65-F5344CB8AC3E}">
        <p14:creationId xmlns:p14="http://schemas.microsoft.com/office/powerpoint/2010/main" val="34777809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smtClean="0"/>
              <a:t>Click to edit Master title style</a:t>
            </a:r>
            <a:endParaRPr dirty="0"/>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43C35A80-DA8F-1B42-87C0-E85EA050BC1C}" type="datetimeFigureOut">
              <a:rPr lang="en-US" smtClean="0"/>
              <a:t>7/2/15</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3C35A80-DA8F-1B42-87C0-E85EA050BC1C}" type="datetimeFigureOut">
              <a:rPr lang="en-US" smtClean="0"/>
              <a:t>7/2/15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99A02-FD0F-2941-85EE-2185937F740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smtClean="0"/>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43C35A80-DA8F-1B42-87C0-E85EA050BC1C}" type="datetimeFigureOut">
              <a:rPr lang="en-US" smtClean="0"/>
              <a:t>7/2/15</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
        <p:nvSpPr>
          <p:cNvPr id="14" name="Picture Placeholder 13"/>
          <p:cNvSpPr>
            <a:spLocks noGrp="1"/>
          </p:cNvSpPr>
          <p:nvPr>
            <p:ph type="pic" sz="quarter" idx="12"/>
          </p:nvPr>
        </p:nvSpPr>
        <p:spPr>
          <a:xfrm>
            <a:off x="3307977" y="950260"/>
            <a:ext cx="2528046" cy="2528046"/>
          </a:xfrm>
          <a:prstGeom prst="ellipse">
            <a:avLst/>
          </a:prstGeom>
          <a:solidFill>
            <a:schemeClr val="bg1">
              <a:lumMod val="85000"/>
            </a:schemeClr>
          </a:solidFill>
          <a:ln w="101600">
            <a:noFill/>
            <a:miter lim="800000"/>
          </a:ln>
          <a:effectLst>
            <a:innerShdw blurRad="762000">
              <a:schemeClr val="accent1">
                <a:alpha val="80000"/>
              </a:schemeClr>
            </a:innerShdw>
            <a:softEdge rad="317500"/>
          </a:effectLst>
        </p:spPr>
        <p:txBody>
          <a:bodyPr vert="horz" lIns="91440" tIns="45720" rIns="91440" bIns="45720" rtlCol="0">
            <a:normAutofit/>
          </a:bodyPr>
          <a:lstStyle>
            <a:lvl1pPr marL="0" indent="0" algn="ctr" defTabSz="914400" rtl="0" eaLnBrk="1" latinLnBrk="0" hangingPunct="1">
              <a:spcBef>
                <a:spcPts val="2400"/>
              </a:spcBef>
              <a:buClr>
                <a:schemeClr val="accent1">
                  <a:lumMod val="60000"/>
                  <a:lumOff val="40000"/>
                </a:schemeClr>
              </a:buClr>
              <a:buFont typeface="Candara" pitchFamily="34" charset="0"/>
              <a:buNone/>
              <a:defRPr sz="2400" kern="1200">
                <a:solidFill>
                  <a:schemeClr val="tx2"/>
                </a:solidFill>
                <a:latin typeface="+mn-lt"/>
                <a:ea typeface="+mn-ea"/>
                <a:cs typeface="+mn-cs"/>
              </a:defRPr>
            </a:lvl1pPr>
          </a:lstStyle>
          <a:p>
            <a:r>
              <a:rPr lang="en-US" smtClean="0"/>
              <a:t>Drag picture to placeholder or click icon to add</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854200" y="1851212"/>
            <a:ext cx="5446714" cy="1730375"/>
          </a:xfrm>
        </p:spPr>
        <p:txBody>
          <a:bodyPr anchor="b" anchorCtr="0"/>
          <a:lstStyle>
            <a:lvl1pPr algn="ctr">
              <a:lnSpc>
                <a:spcPts val="6800"/>
              </a:lnSpc>
              <a:defRPr sz="6500" b="0" cap="none" baseline="0">
                <a:latin typeface="+mj-lt"/>
              </a:defRPr>
            </a:lvl1pPr>
          </a:lstStyle>
          <a:p>
            <a:r>
              <a:rPr lang="en-US" smtClean="0"/>
              <a:t>Click to edit Master title style</a:t>
            </a:r>
            <a:endParaRPr/>
          </a:p>
        </p:txBody>
      </p:sp>
      <p:sp>
        <p:nvSpPr>
          <p:cNvPr id="3" name="Text Placeholder 2"/>
          <p:cNvSpPr>
            <a:spLocks noGrp="1"/>
          </p:cNvSpPr>
          <p:nvPr>
            <p:ph type="body" idx="1"/>
          </p:nvPr>
        </p:nvSpPr>
        <p:spPr>
          <a:xfrm>
            <a:off x="1854200" y="3576918"/>
            <a:ext cx="5446714" cy="829982"/>
          </a:xfrm>
        </p:spPr>
        <p:txBody>
          <a:bodyPr anchor="t" anchorCtr="0">
            <a:normAutofit/>
          </a:bodyPr>
          <a:lstStyle>
            <a:lvl1pPr marL="0" indent="0" algn="ctr">
              <a:spcBef>
                <a:spcPts val="300"/>
              </a:spcBef>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C35A80-DA8F-1B42-87C0-E85EA050BC1C}" type="datetimeFigureOut">
              <a:rPr lang="en-US" smtClean="0"/>
              <a:t>7/2/15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99A02-FD0F-2941-85EE-2185937F7400}" type="slidenum">
              <a:rPr lang="en-US" smtClean="0"/>
              <a:t>‹#›</a:t>
            </a:fld>
            <a:endParaRPr lang="en-US"/>
          </a:p>
        </p:txBody>
      </p:sp>
      <p:grpSp>
        <p:nvGrpSpPr>
          <p:cNvPr id="7" name="Group 9"/>
          <p:cNvGrpSpPr/>
          <p:nvPr/>
        </p:nvGrpSpPr>
        <p:grpSpPr>
          <a:xfrm>
            <a:off x="0" y="0"/>
            <a:ext cx="9144000" cy="1191256"/>
            <a:chOff x="0" y="0"/>
            <a:chExt cx="9144000" cy="1191256"/>
          </a:xfrm>
        </p:grpSpPr>
        <p:pic>
          <p:nvPicPr>
            <p:cNvPr id="8" name="Picture 7"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9" name="Picture 8"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grpSp>
        <p:nvGrpSpPr>
          <p:cNvPr id="10" name="Group 10"/>
          <p:cNvGrpSpPr/>
          <p:nvPr/>
        </p:nvGrpSpPr>
        <p:grpSpPr>
          <a:xfrm flipV="1">
            <a:off x="0" y="5666744"/>
            <a:ext cx="9144000" cy="1191256"/>
            <a:chOff x="0" y="0"/>
            <a:chExt cx="9144000" cy="1191256"/>
          </a:xfrm>
        </p:grpSpPr>
        <p:pic>
          <p:nvPicPr>
            <p:cNvPr id="12" name="Picture 11"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13" name="Picture 12"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pic>
        <p:nvPicPr>
          <p:cNvPr id="14" name="Picture 13" descr="HR-Color.png"/>
          <p:cNvPicPr>
            <a:picLocks noChangeAspect="1"/>
          </p:cNvPicPr>
          <p:nvPr/>
        </p:nvPicPr>
        <p:blipFill>
          <a:blip r:embed="rId4"/>
          <a:stretch>
            <a:fillRect/>
          </a:stretch>
        </p:blipFill>
        <p:spPr>
          <a:xfrm>
            <a:off x="1554480" y="3258805"/>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p:cNvGrpSpPr/>
          <p:nvPr/>
        </p:nvGrpSpPr>
        <p:grpSpPr>
          <a:xfrm>
            <a:off x="0" y="1372650"/>
            <a:ext cx="9144000" cy="5485350"/>
            <a:chOff x="0" y="1372650"/>
            <a:chExt cx="9144000" cy="5485350"/>
          </a:xfrm>
        </p:grpSpPr>
        <p:pic>
          <p:nvPicPr>
            <p:cNvPr id="9" name="Picture 8"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0" name="Picture 9"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92162"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66534"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43C35A80-DA8F-1B42-87C0-E85EA050BC1C}" type="datetimeFigureOut">
              <a:rPr lang="en-US" smtClean="0"/>
              <a:t>7/2/15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E99A02-FD0F-2941-85EE-2185937F740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0" y="1372650"/>
            <a:ext cx="9144000" cy="5485350"/>
            <a:chOff x="0" y="1372650"/>
            <a:chExt cx="9144000" cy="5485350"/>
          </a:xfrm>
        </p:grpSpPr>
        <p:pic>
          <p:nvPicPr>
            <p:cNvPr id="11" name="Picture 10"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2" name="Picture 11"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7240"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7240"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66048"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66048"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43C35A80-DA8F-1B42-87C0-E85EA050BC1C}" type="datetimeFigureOut">
              <a:rPr lang="en-US" smtClean="0"/>
              <a:t>7/2/15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E99A02-FD0F-2941-85EE-2185937F7400}" type="slidenum">
              <a:rPr lang="en-US" smtClean="0"/>
              <a:t>‹#›</a:t>
            </a:fld>
            <a:endParaRPr lang="en-US"/>
          </a:p>
        </p:txBody>
      </p:sp>
      <p:pic>
        <p:nvPicPr>
          <p:cNvPr id="14" name="Picture 13" descr="Overlay-HorizontalBridge.jpg"/>
          <p:cNvPicPr>
            <a:picLocks noChangeAspect="1"/>
          </p:cNvPicPr>
          <p:nvPr/>
        </p:nvPicPr>
        <p:blipFill>
          <a:blip r:embed="rId3"/>
          <a:srcRect t="23425" r="61031" b="39764"/>
          <a:stretch>
            <a:fillRect/>
          </a:stretch>
        </p:blipFill>
        <p:spPr>
          <a:xfrm>
            <a:off x="4766048" y="2460812"/>
            <a:ext cx="3563348" cy="98613"/>
          </a:xfrm>
          <a:prstGeom prst="rect">
            <a:avLst/>
          </a:prstGeom>
          <a:solidFill>
            <a:schemeClr val="bg2">
              <a:lumMod val="40000"/>
              <a:lumOff val="60000"/>
            </a:schemeClr>
          </a:solidFill>
        </p:spPr>
      </p:pic>
      <p:pic>
        <p:nvPicPr>
          <p:cNvPr id="15" name="Picture 14" descr="Overlay-HorizontalBridge.jpg"/>
          <p:cNvPicPr>
            <a:picLocks noChangeAspect="1"/>
          </p:cNvPicPr>
          <p:nvPr/>
        </p:nvPicPr>
        <p:blipFill>
          <a:blip r:embed="rId3"/>
          <a:srcRect t="23425" r="61031" b="39764"/>
          <a:stretch>
            <a:fillRect/>
          </a:stretch>
        </p:blipFill>
        <p:spPr>
          <a:xfrm>
            <a:off x="780052" y="2460812"/>
            <a:ext cx="3563348" cy="98613"/>
          </a:xfrm>
          <a:prstGeom prst="rect">
            <a:avLst/>
          </a:prstGeom>
          <a:solidFill>
            <a:schemeClr val="bg2">
              <a:lumMod val="40000"/>
              <a:lumOff val="60000"/>
            </a:schemeClr>
          </a:solid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5"/>
          <p:cNvGrpSpPr/>
          <p:nvPr/>
        </p:nvGrpSpPr>
        <p:grpSpPr>
          <a:xfrm>
            <a:off x="0" y="1372650"/>
            <a:ext cx="9144000" cy="5485350"/>
            <a:chOff x="0" y="1372650"/>
            <a:chExt cx="9144000" cy="5485350"/>
          </a:xfrm>
        </p:grpSpPr>
        <p:pic>
          <p:nvPicPr>
            <p:cNvPr id="7" name="Picture 6"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8" name="Picture 7"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3C35A80-DA8F-1B42-87C0-E85EA050BC1C}" type="datetimeFigureOut">
              <a:rPr lang="en-US" smtClean="0"/>
              <a:t>7/2/15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E99A02-FD0F-2941-85EE-2185937F740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Blank.jp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43C35A80-DA8F-1B42-87C0-E85EA050BC1C}" type="datetimeFigureOut">
              <a:rPr lang="en-US" smtClean="0"/>
              <a:t>7/2/15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E99A02-FD0F-2941-85EE-2185937F740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4267200" y="0"/>
            <a:ext cx="4876800" cy="6858000"/>
            <a:chOff x="4267200" y="0"/>
            <a:chExt cx="4876800" cy="6858000"/>
          </a:xfrm>
        </p:grpSpPr>
        <p:pic>
          <p:nvPicPr>
            <p:cNvPr id="9" name="Picture 8"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776" cy="1537447"/>
          </a:xfrm>
        </p:spPr>
        <p:txBody>
          <a:bodyPr anchor="b"/>
          <a:lstStyle>
            <a:lvl1pPr algn="ctr">
              <a:lnSpc>
                <a:spcPct val="100000"/>
              </a:lnSpc>
              <a:defRPr sz="3600" b="0"/>
            </a:lvl1pPr>
          </a:lstStyle>
          <a:p>
            <a:r>
              <a:rPr lang="en-US" smtClean="0"/>
              <a:t>Click to edit Master title style</a:t>
            </a:r>
            <a:endParaRPr/>
          </a:p>
        </p:txBody>
      </p:sp>
      <p:sp>
        <p:nvSpPr>
          <p:cNvPr id="3" name="Content Placeholder 2"/>
          <p:cNvSpPr>
            <a:spLocks noGrp="1"/>
          </p:cNvSpPr>
          <p:nvPr>
            <p:ph idx="1"/>
          </p:nvPr>
        </p:nvSpPr>
        <p:spPr>
          <a:xfrm>
            <a:off x="4885859" y="381001"/>
            <a:ext cx="3813174" cy="5697537"/>
          </a:xfrm>
        </p:spPr>
        <p:txBody>
          <a:bodyPr>
            <a:normAutofit/>
          </a:bodyPr>
          <a:lstStyle>
            <a:lvl1pPr>
              <a:defRPr sz="2400" b="0"/>
            </a:lvl1pPr>
            <a:lvl2pPr>
              <a:defRPr sz="2200" b="0"/>
            </a:lvl2pPr>
            <a:lvl3pPr>
              <a:defRPr sz="2000" b="0"/>
            </a:lvl3pPr>
            <a:lvl4pPr>
              <a:defRPr sz="1800" b="0"/>
            </a:lvl4pPr>
            <a:lvl5pPr>
              <a:defRPr sz="1800" b="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00" y="2209801"/>
            <a:ext cx="3612776" cy="3200400"/>
          </a:xfrm>
        </p:spPr>
        <p:txBody>
          <a:bodyPr>
            <a:normAutofit/>
          </a:bodyPr>
          <a:lstStyle>
            <a:lvl1pPr marL="0" indent="0" algn="ctr">
              <a:spcBef>
                <a:spcPts val="600"/>
              </a:spcBef>
              <a:buNone/>
              <a:defRPr sz="18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C35A80-DA8F-1B42-87C0-E85EA050BC1C}" type="datetimeFigureOut">
              <a:rPr lang="en-US" smtClean="0"/>
              <a:t>7/2/15</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4267200" y="6356350"/>
            <a:ext cx="609600" cy="365125"/>
          </a:xfrm>
        </p:spPr>
        <p:txBody>
          <a:bodyPr/>
          <a:lstStyle>
            <a:lvl1pPr algn="ctr">
              <a:defRPr>
                <a:solidFill>
                  <a:schemeClr val="tx2">
                    <a:lumMod val="40000"/>
                    <a:lumOff val="60000"/>
                  </a:schemeClr>
                </a:solidFill>
              </a:defRPr>
            </a:lvl1pPr>
          </a:lstStyle>
          <a:p>
            <a:fld id="{A4E99A02-FD0F-2941-85EE-2185937F740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Blank.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solidFill>
              <a:schemeClr val="accent1">
                <a:lumMod val="40000"/>
                <a:lumOff val="60000"/>
                <a:alpha val="40000"/>
              </a:schemeClr>
            </a:solidFill>
            <a:miter lim="800000"/>
          </a:ln>
          <a:effectLst>
            <a:innerShdw blurRad="457200">
              <a:schemeClr val="accent1">
                <a:alpha val="80000"/>
              </a:schemeClr>
            </a:innerShdw>
            <a:softEdge rad="3175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43C35A80-DA8F-1B42-87C0-E85EA050BC1C}" type="datetimeFigureOut">
              <a:rPr lang="en-US" smtClean="0"/>
              <a:t>7/2/15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E99A02-FD0F-2941-85EE-2185937F740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4267200" y="0"/>
            <a:ext cx="4876800" cy="6858000"/>
            <a:chOff x="4267200" y="0"/>
            <a:chExt cx="4876800" cy="6858000"/>
          </a:xfrm>
        </p:grpSpPr>
        <p:pic>
          <p:nvPicPr>
            <p:cNvPr id="10" name="Picture 9"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1" name="Picture 10"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noFill/>
            <a:miter lim="800000"/>
          </a:ln>
          <a:effectLst>
            <a:innerShdw blurRad="457200">
              <a:schemeClr val="tx1">
                <a:lumMod val="50000"/>
                <a:lumOff val="50000"/>
                <a:alpha val="80000"/>
              </a:schemeClr>
            </a:innerShdw>
            <a:softEdge rad="1270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43C35A80-DA8F-1B42-87C0-E85EA050BC1C}" type="datetimeFigureOut">
              <a:rPr lang="en-US" smtClean="0"/>
              <a:t>7/2/15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E99A02-FD0F-2941-85EE-2185937F7400}"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3C35A80-DA8F-1B42-87C0-E85EA050BC1C}" type="datetimeFigureOut">
              <a:rPr lang="en-US" smtClean="0"/>
              <a:t>7/2/15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99A02-FD0F-2941-85EE-2185937F7400}"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7696200" cy="6858000"/>
            <a:chOff x="0" y="0"/>
            <a:chExt cx="7696200" cy="6858000"/>
          </a:xfrm>
        </p:grpSpPr>
        <p:pic>
          <p:nvPicPr>
            <p:cNvPr id="8" name="Picture 7" descr="Overlay-Blank.jpg"/>
            <p:cNvPicPr>
              <a:picLocks noChangeAspect="1"/>
            </p:cNvPicPr>
            <p:nvPr userDrawn="1"/>
          </p:nvPicPr>
          <p:blipFill>
            <a:blip r:embed="rId2"/>
            <a:srcRect l="1471" r="16862"/>
            <a:stretch>
              <a:fillRect/>
            </a:stretch>
          </p:blipFill>
          <p:spPr>
            <a:xfrm>
              <a:off x="0" y="0"/>
              <a:ext cx="7467600"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7428309" y="0"/>
              <a:ext cx="267891" cy="6858000"/>
            </a:xfrm>
            <a:prstGeom prst="rect">
              <a:avLst/>
            </a:prstGeom>
          </p:spPr>
        </p:pic>
      </p:grpSp>
      <p:sp>
        <p:nvSpPr>
          <p:cNvPr id="2" name="Vertical Title 1"/>
          <p:cNvSpPr>
            <a:spLocks noGrp="1"/>
          </p:cNvSpPr>
          <p:nvPr>
            <p:ph type="title" orient="vert"/>
          </p:nvPr>
        </p:nvSpPr>
        <p:spPr>
          <a:xfrm>
            <a:off x="7620000" y="381001"/>
            <a:ext cx="1447800" cy="56975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381000" y="381001"/>
            <a:ext cx="6705600" cy="5697537"/>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3C35A80-DA8F-1B42-87C0-E85EA050BC1C}" type="datetimeFigureOut">
              <a:rPr lang="en-US" smtClean="0"/>
              <a:t>7/2/15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99A02-FD0F-2941-85EE-2185937F740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162" y="40341"/>
            <a:ext cx="7570787" cy="1411941"/>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92162" y="1761565"/>
            <a:ext cx="7570787" cy="428961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651812" y="6356350"/>
            <a:ext cx="2133600" cy="365125"/>
          </a:xfrm>
          <a:prstGeom prst="rect">
            <a:avLst/>
          </a:prstGeom>
        </p:spPr>
        <p:txBody>
          <a:bodyPr vert="horz" lIns="91440" tIns="45720" rIns="91440" bIns="45720" rtlCol="0" anchor="ctr"/>
          <a:lstStyle>
            <a:lvl1pPr algn="r">
              <a:defRPr sz="1200" b="1">
                <a:solidFill>
                  <a:schemeClr val="tx2">
                    <a:lumMod val="40000"/>
                    <a:lumOff val="60000"/>
                  </a:schemeClr>
                </a:solidFill>
              </a:defRPr>
            </a:lvl1pPr>
          </a:lstStyle>
          <a:p>
            <a:fld id="{43C35A80-DA8F-1B42-87C0-E85EA050BC1C}" type="datetimeFigureOut">
              <a:rPr lang="en-US" smtClean="0"/>
              <a:t>7/2/15</a:t>
            </a:fld>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b="1">
                <a:solidFill>
                  <a:schemeClr val="tx2">
                    <a:lumMod val="40000"/>
                    <a:lumOff val="60000"/>
                  </a:schemeClr>
                </a:solidFill>
              </a:defRPr>
            </a:lvl1pPr>
          </a:lstStyle>
          <a:p>
            <a:fld id="{A4E99A02-FD0F-2941-85EE-2185937F7400}" type="slidenum">
              <a:rPr lang="en-US" smtClean="0"/>
              <a:t>‹#›</a:t>
            </a:fld>
            <a:endParaRPr lang="en-US"/>
          </a:p>
        </p:txBody>
      </p:sp>
      <p:sp>
        <p:nvSpPr>
          <p:cNvPr id="5" name="Footer Placeholder 4"/>
          <p:cNvSpPr>
            <a:spLocks noGrp="1"/>
          </p:cNvSpPr>
          <p:nvPr>
            <p:ph type="ftr" sz="quarter" idx="3"/>
          </p:nvPr>
        </p:nvSpPr>
        <p:spPr>
          <a:xfrm>
            <a:off x="372035" y="6356350"/>
            <a:ext cx="2895600" cy="365125"/>
          </a:xfrm>
          <a:prstGeom prst="rect">
            <a:avLst/>
          </a:prstGeom>
        </p:spPr>
        <p:txBody>
          <a:bodyPr vert="horz" lIns="91440" tIns="45720" rIns="91440" bIns="45720" rtlCol="0" anchor="ctr"/>
          <a:lstStyle>
            <a:lvl1pPr algn="l">
              <a:defRPr sz="1200" b="1">
                <a:solidFill>
                  <a:schemeClr val="tx2">
                    <a:lumMod val="40000"/>
                    <a:lumOff val="60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p:titleStyle>
    <p:bodyStyle>
      <a:lvl1pPr marL="342900" indent="-342900" algn="l" defTabSz="914400" rtl="0" eaLnBrk="1" latinLnBrk="0" hangingPunct="1">
        <a:spcBef>
          <a:spcPts val="2400"/>
        </a:spcBef>
        <a:buClr>
          <a:schemeClr val="accent1">
            <a:lumMod val="60000"/>
            <a:lumOff val="40000"/>
          </a:schemeClr>
        </a:buClr>
        <a:buFont typeface="Candara" pitchFamily="34" charset="0"/>
        <a:buChar char="•"/>
        <a:defRPr sz="2800" kern="1200">
          <a:solidFill>
            <a:schemeClr val="tx2"/>
          </a:solidFill>
          <a:latin typeface="+mn-lt"/>
          <a:ea typeface="+mn-ea"/>
          <a:cs typeface="+mn-cs"/>
        </a:defRPr>
      </a:lvl1pPr>
      <a:lvl2pPr marL="685800" indent="-336550" algn="l" defTabSz="914400" rtl="0" eaLnBrk="1" latinLnBrk="0" hangingPunct="1">
        <a:spcBef>
          <a:spcPts val="600"/>
        </a:spcBef>
        <a:buClr>
          <a:schemeClr val="tx2"/>
        </a:buClr>
        <a:buFont typeface="Candara" pitchFamily="34" charset="0"/>
        <a:buChar char="•"/>
        <a:defRPr sz="2600" kern="1200">
          <a:solidFill>
            <a:schemeClr val="tx2"/>
          </a:solidFill>
          <a:latin typeface="+mn-lt"/>
          <a:ea typeface="+mn-ea"/>
          <a:cs typeface="+mn-cs"/>
        </a:defRPr>
      </a:lvl2pPr>
      <a:lvl3pPr marL="1035050" indent="-349250" algn="l" defTabSz="914400" rtl="0" eaLnBrk="1" latinLnBrk="0" hangingPunct="1">
        <a:spcBef>
          <a:spcPts val="600"/>
        </a:spcBef>
        <a:buClr>
          <a:schemeClr val="accent1">
            <a:lumMod val="60000"/>
            <a:lumOff val="40000"/>
          </a:schemeClr>
        </a:buClr>
        <a:buFont typeface="Candara" pitchFamily="34" charset="0"/>
        <a:buChar char="•"/>
        <a:defRPr sz="2400" kern="1200">
          <a:solidFill>
            <a:schemeClr val="tx2"/>
          </a:solidFill>
          <a:latin typeface="+mn-lt"/>
          <a:ea typeface="+mn-ea"/>
          <a:cs typeface="+mn-cs"/>
        </a:defRPr>
      </a:lvl3pPr>
      <a:lvl4pPr marL="1371600" indent="-336550" algn="l" defTabSz="914400" rtl="0" eaLnBrk="1" latinLnBrk="0" hangingPunct="1">
        <a:spcBef>
          <a:spcPts val="600"/>
        </a:spcBef>
        <a:buClr>
          <a:schemeClr val="tx2"/>
        </a:buClr>
        <a:buFont typeface="Candara" pitchFamily="34" charset="0"/>
        <a:buChar char="•"/>
        <a:defRPr sz="2200" kern="1200">
          <a:solidFill>
            <a:schemeClr val="tx2"/>
          </a:solidFill>
          <a:latin typeface="+mn-lt"/>
          <a:ea typeface="+mn-ea"/>
          <a:cs typeface="+mn-cs"/>
        </a:defRPr>
      </a:lvl4pPr>
      <a:lvl5pPr marL="1720850" indent="-349250" algn="l" defTabSz="914400" rtl="0" eaLnBrk="1" latinLnBrk="0" hangingPunct="1">
        <a:spcBef>
          <a:spcPts val="600"/>
        </a:spcBef>
        <a:buClr>
          <a:schemeClr val="accent1">
            <a:lumMod val="60000"/>
            <a:lumOff val="40000"/>
          </a:schemeClr>
        </a:buClr>
        <a:buFont typeface="Candara" pitchFamily="34" charset="0"/>
        <a:buChar char="•"/>
        <a:defRPr sz="2000" kern="1200">
          <a:solidFill>
            <a:schemeClr val="tx2"/>
          </a:solidFill>
          <a:latin typeface="+mn-lt"/>
          <a:ea typeface="+mn-ea"/>
          <a:cs typeface="+mn-cs"/>
        </a:defRPr>
      </a:lvl5pPr>
      <a:lvl6pPr marL="2055813"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6pPr>
      <a:lvl7pPr marL="2398713"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7pPr>
      <a:lvl8pPr marL="2743200"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8pPr>
      <a:lvl9pPr marL="3087688"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Session 2</a:t>
            </a:r>
            <a:endParaRPr lang="en-US" dirty="0"/>
          </a:p>
        </p:txBody>
      </p:sp>
      <p:sp>
        <p:nvSpPr>
          <p:cNvPr id="6" name="Text Placeholder 5"/>
          <p:cNvSpPr>
            <a:spLocks noGrp="1"/>
          </p:cNvSpPr>
          <p:nvPr>
            <p:ph type="body" idx="1"/>
          </p:nvPr>
        </p:nvSpPr>
        <p:spPr>
          <a:xfrm>
            <a:off x="1052286" y="3576918"/>
            <a:ext cx="7112000" cy="829982"/>
          </a:xfrm>
        </p:spPr>
        <p:txBody>
          <a:bodyPr>
            <a:normAutofit/>
          </a:bodyPr>
          <a:lstStyle/>
          <a:p>
            <a:r>
              <a:rPr lang="en-US" sz="3600" dirty="0" smtClean="0"/>
              <a:t>Abundance, Dreams, and Keystone </a:t>
            </a:r>
            <a:endParaRPr lang="en-US" sz="3600" dirty="0"/>
          </a:p>
        </p:txBody>
      </p:sp>
    </p:spTree>
    <p:extLst>
      <p:ext uri="{BB962C8B-B14F-4D97-AF65-F5344CB8AC3E}">
        <p14:creationId xmlns:p14="http://schemas.microsoft.com/office/powerpoint/2010/main" val="325439817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Abundance</a:t>
            </a:r>
            <a:endParaRPr lang="en-US" dirty="0"/>
          </a:p>
        </p:txBody>
      </p:sp>
      <p:pic>
        <p:nvPicPr>
          <p:cNvPr id="2" name="Content Placeholder 1" descr="abundance.jpg"/>
          <p:cNvPicPr>
            <a:picLocks noGrp="1" noChangeAspect="1"/>
          </p:cNvPicPr>
          <p:nvPr>
            <p:ph idx="1"/>
          </p:nvPr>
        </p:nvPicPr>
        <p:blipFill rotWithShape="1">
          <a:blip r:embed="rId3">
            <a:extLst>
              <a:ext uri="{28A0092B-C50C-407E-A947-70E740481C1C}">
                <a14:useLocalDpi xmlns:a14="http://schemas.microsoft.com/office/drawing/2010/main" val="0"/>
              </a:ext>
            </a:extLst>
          </a:blip>
          <a:srcRect l="38689" r="24217"/>
          <a:stretch/>
        </p:blipFill>
        <p:spPr>
          <a:prstGeom prst="rect">
            <a:avLst/>
          </a:prstGeom>
          <a:ln>
            <a:noFill/>
          </a:ln>
          <a:effectLst>
            <a:softEdge rad="112500"/>
          </a:effectLst>
        </p:spPr>
      </p:pic>
      <p:sp>
        <p:nvSpPr>
          <p:cNvPr id="6" name="Text Placeholder 5"/>
          <p:cNvSpPr>
            <a:spLocks noGrp="1"/>
          </p:cNvSpPr>
          <p:nvPr>
            <p:ph type="body" sz="half" idx="2"/>
          </p:nvPr>
        </p:nvSpPr>
        <p:spPr/>
        <p:txBody>
          <a:bodyPr>
            <a:noAutofit/>
          </a:bodyPr>
          <a:lstStyle/>
          <a:p>
            <a:r>
              <a:rPr lang="en-US" sz="2000" dirty="0" smtClean="0"/>
              <a:t>From slavery and bondage to freedom and abundance</a:t>
            </a:r>
          </a:p>
          <a:p>
            <a:r>
              <a:rPr lang="en-US" sz="2000" dirty="0" smtClean="0"/>
              <a:t>God interrupted the pattern</a:t>
            </a:r>
          </a:p>
          <a:p>
            <a:r>
              <a:rPr lang="en-US" sz="2000" dirty="0" smtClean="0"/>
              <a:t>God gave them a sign</a:t>
            </a:r>
          </a:p>
          <a:p>
            <a:r>
              <a:rPr lang="en-US" sz="2000" dirty="0" smtClean="0"/>
              <a:t>Give us this day our daily bread</a:t>
            </a:r>
            <a:endParaRPr lang="en-US" sz="2000" dirty="0"/>
          </a:p>
        </p:txBody>
      </p:sp>
    </p:spTree>
    <p:extLst>
      <p:ext uri="{BB962C8B-B14F-4D97-AF65-F5344CB8AC3E}">
        <p14:creationId xmlns:p14="http://schemas.microsoft.com/office/powerpoint/2010/main" val="59156845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2162" y="4055"/>
            <a:ext cx="7570787" cy="1411941"/>
          </a:xfrm>
        </p:spPr>
        <p:txBody>
          <a:bodyPr/>
          <a:lstStyle/>
          <a:p>
            <a:r>
              <a:rPr lang="en-US" sz="4800" dirty="0"/>
              <a:t>From slavery and bondage to freedom and </a:t>
            </a:r>
            <a:r>
              <a:rPr lang="en-US" sz="4800" dirty="0" smtClean="0"/>
              <a:t>abundance</a:t>
            </a:r>
            <a:endParaRPr lang="en-US" sz="4800" dirty="0"/>
          </a:p>
        </p:txBody>
      </p:sp>
      <p:sp>
        <p:nvSpPr>
          <p:cNvPr id="6" name="Content Placeholder 5"/>
          <p:cNvSpPr>
            <a:spLocks noGrp="1"/>
          </p:cNvSpPr>
          <p:nvPr>
            <p:ph sz="half" idx="1"/>
          </p:nvPr>
        </p:nvSpPr>
        <p:spPr>
          <a:xfrm>
            <a:off x="792162" y="1774825"/>
            <a:ext cx="3566160" cy="4720318"/>
          </a:xfrm>
        </p:spPr>
        <p:txBody>
          <a:bodyPr>
            <a:normAutofit fontScale="85000" lnSpcReduction="10000"/>
          </a:bodyPr>
          <a:lstStyle/>
          <a:p>
            <a:r>
              <a:rPr lang="en-US" dirty="0"/>
              <a:t>the Hebrew people knew bondage. </a:t>
            </a:r>
            <a:endParaRPr lang="en-US" dirty="0" smtClean="0"/>
          </a:p>
          <a:p>
            <a:r>
              <a:rPr lang="en-US" dirty="0" smtClean="0"/>
              <a:t>They </a:t>
            </a:r>
            <a:r>
              <a:rPr lang="en-US" dirty="0"/>
              <a:t>had little choice and there was no place to dream or imagine life different then what it was. </a:t>
            </a:r>
            <a:endParaRPr lang="en-US" dirty="0" smtClean="0"/>
          </a:p>
          <a:p>
            <a:r>
              <a:rPr lang="en-US" dirty="0" smtClean="0">
                <a:solidFill>
                  <a:srgbClr val="000000"/>
                </a:solidFill>
              </a:rPr>
              <a:t>400 </a:t>
            </a:r>
            <a:r>
              <a:rPr lang="en-US" dirty="0">
                <a:solidFill>
                  <a:srgbClr val="000000"/>
                </a:solidFill>
              </a:rPr>
              <a:t>years the Hebrew people had been living this way – generation after generation was socialized into this pattern </a:t>
            </a:r>
            <a:endParaRPr lang="en-US" dirty="0" smtClean="0">
              <a:solidFill>
                <a:srgbClr val="000000"/>
              </a:solidFill>
            </a:endParaRPr>
          </a:p>
          <a:p>
            <a:r>
              <a:rPr lang="en-US" dirty="0" smtClean="0"/>
              <a:t>life </a:t>
            </a:r>
            <a:r>
              <a:rPr lang="en-US" dirty="0">
                <a:solidFill>
                  <a:srgbClr val="000000"/>
                </a:solidFill>
              </a:rPr>
              <a:t>was bound to this way of being, thinking and living. </a:t>
            </a:r>
          </a:p>
          <a:p>
            <a:endParaRPr lang="en-US" dirty="0"/>
          </a:p>
        </p:txBody>
      </p:sp>
      <p:pic>
        <p:nvPicPr>
          <p:cNvPr id="8" name="Content Placeholder 7" descr="images-2.jpeg"/>
          <p:cNvPicPr>
            <a:picLocks noGrp="1" noChangeAspect="1"/>
          </p:cNvPicPr>
          <p:nvPr>
            <p:ph sz="half" idx="2"/>
          </p:nvPr>
        </p:nvPicPr>
        <p:blipFill>
          <a:blip r:embed="rId2">
            <a:extLst>
              <a:ext uri="{28A0092B-C50C-407E-A947-70E740481C1C}">
                <a14:useLocalDpi xmlns:a14="http://schemas.microsoft.com/office/drawing/2010/main" val="0"/>
              </a:ext>
            </a:extLst>
          </a:blip>
          <a:srcRect l="22434" r="22434"/>
          <a:stretch>
            <a:fillRect/>
          </a:stretch>
        </p:blipFill>
        <p:spPr/>
      </p:pic>
    </p:spTree>
    <p:extLst>
      <p:ext uri="{BB962C8B-B14F-4D97-AF65-F5344CB8AC3E}">
        <p14:creationId xmlns:p14="http://schemas.microsoft.com/office/powerpoint/2010/main" val="231638547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2162" y="4055"/>
            <a:ext cx="7570787" cy="1411941"/>
          </a:xfrm>
        </p:spPr>
        <p:txBody>
          <a:bodyPr/>
          <a:lstStyle/>
          <a:p>
            <a:r>
              <a:rPr lang="en-US" sz="4800" dirty="0" smtClean="0"/>
              <a:t>GOD interrupted the pattern</a:t>
            </a:r>
            <a:endParaRPr lang="en-US" sz="4800" dirty="0"/>
          </a:p>
        </p:txBody>
      </p:sp>
      <p:sp>
        <p:nvSpPr>
          <p:cNvPr id="6" name="Content Placeholder 5"/>
          <p:cNvSpPr>
            <a:spLocks noGrp="1"/>
          </p:cNvSpPr>
          <p:nvPr>
            <p:ph sz="half" idx="1"/>
          </p:nvPr>
        </p:nvSpPr>
        <p:spPr>
          <a:xfrm>
            <a:off x="792162" y="1774825"/>
            <a:ext cx="3566160" cy="4720318"/>
          </a:xfrm>
        </p:spPr>
        <p:txBody>
          <a:bodyPr>
            <a:normAutofit fontScale="85000" lnSpcReduction="10000"/>
          </a:bodyPr>
          <a:lstStyle/>
          <a:p>
            <a:r>
              <a:rPr lang="en-US" dirty="0"/>
              <a:t>God introduced a new way of </a:t>
            </a:r>
            <a:r>
              <a:rPr lang="en-US" dirty="0" smtClean="0"/>
              <a:t>living. Who? GOD!</a:t>
            </a:r>
          </a:p>
          <a:p>
            <a:r>
              <a:rPr lang="en-US" dirty="0" smtClean="0"/>
              <a:t>The people were </a:t>
            </a:r>
            <a:r>
              <a:rPr lang="en-US" dirty="0"/>
              <a:t>freed from </a:t>
            </a:r>
            <a:r>
              <a:rPr lang="en-US" dirty="0" smtClean="0"/>
              <a:t>slavery, yet </a:t>
            </a:r>
            <a:r>
              <a:rPr lang="en-US" dirty="0"/>
              <a:t>old patterns are hard to </a:t>
            </a:r>
            <a:r>
              <a:rPr lang="en-US" dirty="0" smtClean="0"/>
              <a:t>break</a:t>
            </a:r>
            <a:r>
              <a:rPr lang="en-US" dirty="0"/>
              <a:t> </a:t>
            </a:r>
            <a:r>
              <a:rPr lang="en-US" dirty="0" smtClean="0"/>
              <a:t>and new </a:t>
            </a:r>
            <a:r>
              <a:rPr lang="en-US" dirty="0"/>
              <a:t>memories hard to create</a:t>
            </a:r>
            <a:r>
              <a:rPr lang="en-US" dirty="0" smtClean="0"/>
              <a:t>.</a:t>
            </a:r>
          </a:p>
          <a:p>
            <a:r>
              <a:rPr lang="en-US" dirty="0" smtClean="0"/>
              <a:t>The people </a:t>
            </a:r>
            <a:r>
              <a:rPr lang="en-US" dirty="0"/>
              <a:t>wanted to go back</a:t>
            </a:r>
            <a:r>
              <a:rPr lang="en-US" dirty="0" smtClean="0"/>
              <a:t>…</a:t>
            </a:r>
            <a:r>
              <a:rPr lang="en-US" dirty="0"/>
              <a:t>t</a:t>
            </a:r>
            <a:r>
              <a:rPr lang="en-US" dirty="0" smtClean="0"/>
              <a:t>hey were </a:t>
            </a:r>
            <a:r>
              <a:rPr lang="en-US" dirty="0"/>
              <a:t>bound </a:t>
            </a:r>
            <a:r>
              <a:rPr lang="en-US" dirty="0" smtClean="0"/>
              <a:t>to </a:t>
            </a:r>
            <a:r>
              <a:rPr lang="en-US" dirty="0"/>
              <a:t>what was </a:t>
            </a:r>
            <a:r>
              <a:rPr lang="en-US" dirty="0" smtClean="0"/>
              <a:t>known.</a:t>
            </a:r>
          </a:p>
          <a:p>
            <a:r>
              <a:rPr lang="en-US" dirty="0"/>
              <a:t>T</a:t>
            </a:r>
            <a:r>
              <a:rPr lang="en-US" dirty="0" smtClean="0"/>
              <a:t>hey </a:t>
            </a:r>
            <a:r>
              <a:rPr lang="en-US" dirty="0"/>
              <a:t>could not imagine a new way and could not imagine abundant life outside what they knew.</a:t>
            </a:r>
          </a:p>
          <a:p>
            <a:pPr marL="0" indent="0">
              <a:buNone/>
            </a:pPr>
            <a:endParaRPr lang="en-US" dirty="0"/>
          </a:p>
        </p:txBody>
      </p:sp>
      <p:pic>
        <p:nvPicPr>
          <p:cNvPr id="8" name="Content Placeholder 7" descr="images-2.jpeg"/>
          <p:cNvPicPr>
            <a:picLocks noGrp="1" noChangeAspect="1"/>
          </p:cNvPicPr>
          <p:nvPr>
            <p:ph sz="half" idx="2"/>
          </p:nvPr>
        </p:nvPicPr>
        <p:blipFill>
          <a:blip r:embed="rId2">
            <a:extLst>
              <a:ext uri="{28A0092B-C50C-407E-A947-70E740481C1C}">
                <a14:useLocalDpi xmlns:a14="http://schemas.microsoft.com/office/drawing/2010/main" val="0"/>
              </a:ext>
            </a:extLst>
          </a:blip>
          <a:srcRect l="22434" r="22434"/>
          <a:stretch>
            <a:fillRect/>
          </a:stretch>
        </p:blipFill>
        <p:spPr/>
      </p:pic>
    </p:spTree>
    <p:extLst>
      <p:ext uri="{BB962C8B-B14F-4D97-AF65-F5344CB8AC3E}">
        <p14:creationId xmlns:p14="http://schemas.microsoft.com/office/powerpoint/2010/main" val="415171327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2162" y="4055"/>
            <a:ext cx="7570787" cy="1411941"/>
          </a:xfrm>
        </p:spPr>
        <p:txBody>
          <a:bodyPr/>
          <a:lstStyle/>
          <a:p>
            <a:r>
              <a:rPr lang="en-US" sz="4800" dirty="0" smtClean="0"/>
              <a:t>So God gave them a sign</a:t>
            </a:r>
            <a:endParaRPr lang="en-US" sz="4800" dirty="0"/>
          </a:p>
        </p:txBody>
      </p:sp>
      <p:sp>
        <p:nvSpPr>
          <p:cNvPr id="6" name="Content Placeholder 5"/>
          <p:cNvSpPr>
            <a:spLocks noGrp="1"/>
          </p:cNvSpPr>
          <p:nvPr>
            <p:ph sz="half" idx="1"/>
          </p:nvPr>
        </p:nvSpPr>
        <p:spPr>
          <a:xfrm>
            <a:off x="792162" y="1774825"/>
            <a:ext cx="3566160" cy="4720318"/>
          </a:xfrm>
        </p:spPr>
        <p:txBody>
          <a:bodyPr>
            <a:normAutofit fontScale="92500" lnSpcReduction="20000"/>
          </a:bodyPr>
          <a:lstStyle/>
          <a:p>
            <a:r>
              <a:rPr lang="en-US" dirty="0"/>
              <a:t>water from a rock, </a:t>
            </a:r>
            <a:r>
              <a:rPr lang="en-US" dirty="0" smtClean="0"/>
              <a:t>            a </a:t>
            </a:r>
            <a:r>
              <a:rPr lang="en-US" dirty="0"/>
              <a:t>great sign for people wandering in the desert. </a:t>
            </a:r>
            <a:r>
              <a:rPr lang="en-US" dirty="0" smtClean="0"/>
              <a:t>The </a:t>
            </a:r>
            <a:r>
              <a:rPr lang="en-US" dirty="0"/>
              <a:t>sign had a tangible element to </a:t>
            </a:r>
            <a:r>
              <a:rPr lang="en-US" dirty="0" smtClean="0"/>
              <a:t>it, but </a:t>
            </a:r>
            <a:r>
              <a:rPr lang="en-US" dirty="0"/>
              <a:t>it also pointed to a bigger reality. </a:t>
            </a:r>
            <a:endParaRPr lang="en-US" dirty="0" smtClean="0"/>
          </a:p>
          <a:p>
            <a:r>
              <a:rPr lang="en-US" dirty="0" smtClean="0"/>
              <a:t>Trust me, God says.            I </a:t>
            </a:r>
            <a:r>
              <a:rPr lang="en-US" dirty="0"/>
              <a:t>love you and I want the best for you. I want you to have abundant life. Do you believe me? Will you follow me ways? </a:t>
            </a:r>
            <a:endParaRPr lang="en-US" dirty="0" smtClean="0"/>
          </a:p>
          <a:p>
            <a:r>
              <a:rPr lang="en-US" dirty="0" smtClean="0"/>
              <a:t>Read </a:t>
            </a:r>
            <a:r>
              <a:rPr lang="en-US" dirty="0"/>
              <a:t>Ex 17:1-</a:t>
            </a:r>
            <a:r>
              <a:rPr lang="en-US" dirty="0" smtClean="0"/>
              <a:t>7</a:t>
            </a:r>
            <a:endParaRPr lang="en-US" dirty="0"/>
          </a:p>
          <a:p>
            <a:pPr marL="0" indent="0">
              <a:buNone/>
            </a:pPr>
            <a:endParaRPr lang="en-US" dirty="0"/>
          </a:p>
        </p:txBody>
      </p:sp>
      <p:pic>
        <p:nvPicPr>
          <p:cNvPr id="8" name="Content Placeholder 7" descr="images-2.jpeg"/>
          <p:cNvPicPr>
            <a:picLocks noGrp="1" noChangeAspect="1"/>
          </p:cNvPicPr>
          <p:nvPr>
            <p:ph sz="half" idx="2"/>
          </p:nvPr>
        </p:nvPicPr>
        <p:blipFill>
          <a:blip r:embed="rId2">
            <a:extLst>
              <a:ext uri="{28A0092B-C50C-407E-A947-70E740481C1C}">
                <a14:useLocalDpi xmlns:a14="http://schemas.microsoft.com/office/drawing/2010/main" val="0"/>
              </a:ext>
            </a:extLst>
          </a:blip>
          <a:srcRect l="22434" r="22434"/>
          <a:stretch>
            <a:fillRect/>
          </a:stretch>
        </p:blipFill>
        <p:spPr/>
      </p:pic>
    </p:spTree>
    <p:extLst>
      <p:ext uri="{BB962C8B-B14F-4D97-AF65-F5344CB8AC3E}">
        <p14:creationId xmlns:p14="http://schemas.microsoft.com/office/powerpoint/2010/main" val="391187231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2162" y="4055"/>
            <a:ext cx="7570787" cy="1411941"/>
          </a:xfrm>
        </p:spPr>
        <p:txBody>
          <a:bodyPr/>
          <a:lstStyle/>
          <a:p>
            <a:r>
              <a:rPr lang="en-US" sz="4800" dirty="0" smtClean="0"/>
              <a:t>Give us this day our </a:t>
            </a:r>
            <a:br>
              <a:rPr lang="en-US" sz="4800" dirty="0" smtClean="0"/>
            </a:br>
            <a:r>
              <a:rPr lang="en-US" sz="4800" dirty="0" smtClean="0"/>
              <a:t>daily bread</a:t>
            </a:r>
            <a:endParaRPr lang="en-US" sz="4800" dirty="0"/>
          </a:p>
        </p:txBody>
      </p:sp>
      <p:sp>
        <p:nvSpPr>
          <p:cNvPr id="6" name="Content Placeholder 5"/>
          <p:cNvSpPr>
            <a:spLocks noGrp="1"/>
          </p:cNvSpPr>
          <p:nvPr>
            <p:ph sz="half" idx="1"/>
          </p:nvPr>
        </p:nvSpPr>
        <p:spPr>
          <a:xfrm>
            <a:off x="792162" y="2192110"/>
            <a:ext cx="3566160" cy="3613604"/>
          </a:xfrm>
        </p:spPr>
        <p:txBody>
          <a:bodyPr>
            <a:normAutofit fontScale="92500" lnSpcReduction="10000"/>
          </a:bodyPr>
          <a:lstStyle/>
          <a:p>
            <a:r>
              <a:rPr lang="en-US" sz="2800" dirty="0" smtClean="0"/>
              <a:t>Do you believe it?</a:t>
            </a:r>
          </a:p>
          <a:p>
            <a:r>
              <a:rPr lang="en-US" sz="2800" dirty="0" smtClean="0"/>
              <a:t>Do you trust in the promise?</a:t>
            </a:r>
          </a:p>
          <a:p>
            <a:r>
              <a:rPr lang="en-US" sz="2800" dirty="0" smtClean="0"/>
              <a:t>Are you open to receiving the gifts?</a:t>
            </a:r>
          </a:p>
          <a:p>
            <a:r>
              <a:rPr lang="en-US" sz="2800" dirty="0" smtClean="0"/>
              <a:t>Are you able to be free?</a:t>
            </a:r>
            <a:endParaRPr lang="en-US" sz="2800" dirty="0"/>
          </a:p>
          <a:p>
            <a:pPr marL="0" indent="0">
              <a:buNone/>
            </a:pPr>
            <a:endParaRPr lang="en-US" dirty="0"/>
          </a:p>
        </p:txBody>
      </p:sp>
      <p:pic>
        <p:nvPicPr>
          <p:cNvPr id="3" name="Content Placeholder 2" descr="istock_potluck.jpg"/>
          <p:cNvPicPr>
            <a:picLocks noGrp="1" noChangeAspect="1"/>
          </p:cNvPicPr>
          <p:nvPr>
            <p:ph sz="half" idx="2"/>
          </p:nvPr>
        </p:nvPicPr>
        <p:blipFill>
          <a:blip r:embed="rId2">
            <a:extLst>
              <a:ext uri="{28A0092B-C50C-407E-A947-70E740481C1C}">
                <a14:useLocalDpi xmlns:a14="http://schemas.microsoft.com/office/drawing/2010/main" val="0"/>
              </a:ext>
            </a:extLst>
          </a:blip>
          <a:srcRect l="21322" r="21322"/>
          <a:stretch>
            <a:fillRect/>
          </a:stretch>
        </p:blipFill>
        <p:spPr/>
      </p:pic>
    </p:spTree>
    <p:extLst>
      <p:ext uri="{BB962C8B-B14F-4D97-AF65-F5344CB8AC3E}">
        <p14:creationId xmlns:p14="http://schemas.microsoft.com/office/powerpoint/2010/main" val="371643321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Abundant Life</a:t>
            </a:r>
            <a:endParaRPr lang="en-US" dirty="0"/>
          </a:p>
        </p:txBody>
      </p:sp>
      <p:sp>
        <p:nvSpPr>
          <p:cNvPr id="6" name="Content Placeholder 5"/>
          <p:cNvSpPr>
            <a:spLocks noGrp="1"/>
          </p:cNvSpPr>
          <p:nvPr>
            <p:ph sz="half" idx="1"/>
          </p:nvPr>
        </p:nvSpPr>
        <p:spPr/>
        <p:txBody>
          <a:bodyPr>
            <a:normAutofit lnSpcReduction="10000"/>
          </a:bodyPr>
          <a:lstStyle/>
          <a:p>
            <a:pPr marL="0" indent="0">
              <a:buNone/>
            </a:pPr>
            <a:r>
              <a:rPr lang="en-US" b="1" dirty="0" smtClean="0"/>
              <a:t>Abundant life is </a:t>
            </a:r>
          </a:p>
          <a:p>
            <a:r>
              <a:rPr lang="en-US" dirty="0" smtClean="0"/>
              <a:t>A grounded life,</a:t>
            </a:r>
          </a:p>
          <a:p>
            <a:r>
              <a:rPr lang="en-US" dirty="0" smtClean="0"/>
              <a:t>A life lived in community,</a:t>
            </a:r>
          </a:p>
          <a:p>
            <a:r>
              <a:rPr lang="en-US" dirty="0" smtClean="0"/>
              <a:t>Engaged in meaningful practices,</a:t>
            </a:r>
          </a:p>
          <a:p>
            <a:r>
              <a:rPr lang="en-US" dirty="0" smtClean="0"/>
              <a:t>Extended to the other,</a:t>
            </a:r>
          </a:p>
          <a:p>
            <a:r>
              <a:rPr lang="en-US" dirty="0" smtClean="0"/>
              <a:t>Where God is present.</a:t>
            </a:r>
            <a:endParaRPr lang="en-US" dirty="0"/>
          </a:p>
        </p:txBody>
      </p:sp>
      <p:pic>
        <p:nvPicPr>
          <p:cNvPr id="8" name="Content Placeholder 7" descr="Unknown.jpe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1868" r="18972"/>
          <a:stretch/>
        </p:blipFill>
        <p:spPr>
          <a:xfrm>
            <a:off x="4775611" y="1774825"/>
            <a:ext cx="3974372" cy="4303713"/>
          </a:xfrm>
        </p:spPr>
      </p:pic>
    </p:spTree>
    <p:extLst>
      <p:ext uri="{BB962C8B-B14F-4D97-AF65-F5344CB8AC3E}">
        <p14:creationId xmlns:p14="http://schemas.microsoft.com/office/powerpoint/2010/main" val="112184213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Dreams</a:t>
            </a:r>
            <a:endParaRPr lang="en-US" dirty="0"/>
          </a:p>
        </p:txBody>
      </p:sp>
      <p:pic>
        <p:nvPicPr>
          <p:cNvPr id="2" name="Content Placeholder 1" descr="follow-your-dreams.jpg"/>
          <p:cNvPicPr>
            <a:picLocks noGrp="1" noChangeAspect="1"/>
          </p:cNvPicPr>
          <p:nvPr>
            <p:ph idx="1"/>
          </p:nvPr>
        </p:nvPicPr>
        <p:blipFill>
          <a:blip r:embed="rId2">
            <a:extLst>
              <a:ext uri="{28A0092B-C50C-407E-A947-70E740481C1C}">
                <a14:useLocalDpi xmlns:a14="http://schemas.microsoft.com/office/drawing/2010/main" val="0"/>
              </a:ext>
            </a:extLst>
          </a:blip>
          <a:srcRect t="285" b="285"/>
          <a:stretch>
            <a:fillRect/>
          </a:stretch>
        </p:blipFill>
        <p:spPr>
          <a:prstGeom prst="rect">
            <a:avLst/>
          </a:prstGeom>
          <a:ln>
            <a:noFill/>
          </a:ln>
          <a:effectLst>
            <a:softEdge rad="112500"/>
          </a:effectLst>
        </p:spPr>
      </p:pic>
      <p:sp>
        <p:nvSpPr>
          <p:cNvPr id="6" name="Text Placeholder 5"/>
          <p:cNvSpPr>
            <a:spLocks noGrp="1"/>
          </p:cNvSpPr>
          <p:nvPr>
            <p:ph type="body" sz="half" idx="2"/>
          </p:nvPr>
        </p:nvSpPr>
        <p:spPr/>
        <p:txBody>
          <a:bodyPr>
            <a:normAutofit/>
          </a:bodyPr>
          <a:lstStyle/>
          <a:p>
            <a:r>
              <a:rPr lang="en-US" sz="2400" dirty="0" smtClean="0"/>
              <a:t>Are you ready?</a:t>
            </a:r>
            <a:endParaRPr lang="en-US" sz="2400" dirty="0"/>
          </a:p>
        </p:txBody>
      </p:sp>
    </p:spTree>
    <p:extLst>
      <p:ext uri="{BB962C8B-B14F-4D97-AF65-F5344CB8AC3E}">
        <p14:creationId xmlns:p14="http://schemas.microsoft.com/office/powerpoint/2010/main" val="12597065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Dream</a:t>
            </a:r>
            <a:endParaRPr lang="en-US" dirty="0"/>
          </a:p>
        </p:txBody>
      </p:sp>
      <p:sp>
        <p:nvSpPr>
          <p:cNvPr id="6" name="Content Placeholder 5"/>
          <p:cNvSpPr>
            <a:spLocks noGrp="1"/>
          </p:cNvSpPr>
          <p:nvPr>
            <p:ph sz="half" idx="1"/>
          </p:nvPr>
        </p:nvSpPr>
        <p:spPr>
          <a:xfrm>
            <a:off x="683304" y="1774825"/>
            <a:ext cx="3566160" cy="4303713"/>
          </a:xfrm>
        </p:spPr>
        <p:txBody>
          <a:bodyPr/>
          <a:lstStyle/>
          <a:p>
            <a:pPr marL="0" indent="0">
              <a:buNone/>
            </a:pPr>
            <a:r>
              <a:rPr lang="en-US" dirty="0" smtClean="0"/>
              <a:t>THINK BACK…</a:t>
            </a:r>
          </a:p>
          <a:p>
            <a:r>
              <a:rPr lang="en-US" dirty="0" smtClean="0"/>
              <a:t>Your early days in life. What were some of your dreams?</a:t>
            </a:r>
          </a:p>
          <a:p>
            <a:r>
              <a:rPr lang="en-US" dirty="0" smtClean="0"/>
              <a:t>Your early days in your family. What did you imagine family life would be like?</a:t>
            </a:r>
            <a:endParaRPr lang="en-US" dirty="0"/>
          </a:p>
        </p:txBody>
      </p:sp>
      <p:pic>
        <p:nvPicPr>
          <p:cNvPr id="8" name="Content Placeholder 7" descr="believe-come-true.jp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8843" r="20261"/>
          <a:stretch/>
        </p:blipFill>
        <p:spPr>
          <a:xfrm>
            <a:off x="4245428" y="1774825"/>
            <a:ext cx="4680857" cy="4303713"/>
          </a:xfrm>
        </p:spPr>
      </p:pic>
    </p:spTree>
    <p:extLst>
      <p:ext uri="{BB962C8B-B14F-4D97-AF65-F5344CB8AC3E}">
        <p14:creationId xmlns:p14="http://schemas.microsoft.com/office/powerpoint/2010/main" val="44613988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Dream</a:t>
            </a:r>
            <a:endParaRPr lang="en-US" dirty="0"/>
          </a:p>
        </p:txBody>
      </p:sp>
      <p:sp>
        <p:nvSpPr>
          <p:cNvPr id="6" name="Content Placeholder 5"/>
          <p:cNvSpPr>
            <a:spLocks noGrp="1"/>
          </p:cNvSpPr>
          <p:nvPr>
            <p:ph sz="half" idx="1"/>
          </p:nvPr>
        </p:nvSpPr>
        <p:spPr>
          <a:xfrm>
            <a:off x="683304" y="1774825"/>
            <a:ext cx="3566160" cy="4303713"/>
          </a:xfrm>
        </p:spPr>
        <p:txBody>
          <a:bodyPr/>
          <a:lstStyle/>
          <a:p>
            <a:pPr marL="0" indent="0">
              <a:buNone/>
            </a:pPr>
            <a:r>
              <a:rPr lang="en-US" dirty="0" smtClean="0"/>
              <a:t>IMAGINE 10 YEARS from now…</a:t>
            </a:r>
          </a:p>
          <a:p>
            <a:r>
              <a:rPr lang="en-US" dirty="0" smtClean="0"/>
              <a:t>What is one hope you have for your life?</a:t>
            </a:r>
          </a:p>
          <a:p>
            <a:r>
              <a:rPr lang="en-US" dirty="0" smtClean="0"/>
              <a:t>What is one desire you have for your family?</a:t>
            </a:r>
            <a:endParaRPr lang="en-US" dirty="0"/>
          </a:p>
        </p:txBody>
      </p:sp>
      <p:pic>
        <p:nvPicPr>
          <p:cNvPr id="8" name="Content Placeholder 7" descr="believe-come-true.jp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8843" r="20261"/>
          <a:stretch/>
        </p:blipFill>
        <p:spPr>
          <a:xfrm>
            <a:off x="4245428" y="1774825"/>
            <a:ext cx="4680857" cy="4303713"/>
          </a:xfrm>
        </p:spPr>
      </p:pic>
    </p:spTree>
    <p:extLst>
      <p:ext uri="{BB962C8B-B14F-4D97-AF65-F5344CB8AC3E}">
        <p14:creationId xmlns:p14="http://schemas.microsoft.com/office/powerpoint/2010/main" val="272305478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Abundant Life</a:t>
            </a:r>
            <a:endParaRPr lang="en-US" dirty="0"/>
          </a:p>
        </p:txBody>
      </p:sp>
      <p:sp>
        <p:nvSpPr>
          <p:cNvPr id="6" name="Content Placeholder 5"/>
          <p:cNvSpPr>
            <a:spLocks noGrp="1"/>
          </p:cNvSpPr>
          <p:nvPr>
            <p:ph sz="half" idx="1"/>
          </p:nvPr>
        </p:nvSpPr>
        <p:spPr/>
        <p:txBody>
          <a:bodyPr>
            <a:normAutofit/>
          </a:bodyPr>
          <a:lstStyle/>
          <a:p>
            <a:pPr marL="0" indent="0">
              <a:buNone/>
            </a:pPr>
            <a:r>
              <a:rPr lang="en-US" b="1" dirty="0" smtClean="0"/>
              <a:t>Journal time</a:t>
            </a:r>
          </a:p>
          <a:p>
            <a:r>
              <a:rPr lang="en-US" dirty="0" smtClean="0"/>
              <a:t>Envision abundant life, given this description.</a:t>
            </a:r>
            <a:endParaRPr lang="en-US" dirty="0"/>
          </a:p>
        </p:txBody>
      </p:sp>
      <p:pic>
        <p:nvPicPr>
          <p:cNvPr id="8" name="Content Placeholder 7" descr="Unknown.jpe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1868" r="18972"/>
          <a:stretch/>
        </p:blipFill>
        <p:spPr>
          <a:xfrm>
            <a:off x="4775611" y="1774825"/>
            <a:ext cx="3974372" cy="4303713"/>
          </a:xfrm>
        </p:spPr>
      </p:pic>
    </p:spTree>
    <p:extLst>
      <p:ext uri="{BB962C8B-B14F-4D97-AF65-F5344CB8AC3E}">
        <p14:creationId xmlns:p14="http://schemas.microsoft.com/office/powerpoint/2010/main" val="85215180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Keystone</a:t>
            </a:r>
            <a:br>
              <a:rPr lang="en-US" dirty="0" smtClean="0"/>
            </a:br>
            <a:r>
              <a:rPr lang="en-US" dirty="0" smtClean="0"/>
              <a:t>Habits</a:t>
            </a:r>
            <a:endParaRPr lang="en-US" dirty="0"/>
          </a:p>
        </p:txBody>
      </p:sp>
      <p:pic>
        <p:nvPicPr>
          <p:cNvPr id="2" name="Content Placeholder 1" descr="Keyston-habits-image.jpg"/>
          <p:cNvPicPr>
            <a:picLocks noGrp="1" noChangeAspect="1"/>
          </p:cNvPicPr>
          <p:nvPr>
            <p:ph idx="1"/>
          </p:nvPr>
        </p:nvPicPr>
        <p:blipFill rotWithShape="1">
          <a:blip r:embed="rId2">
            <a:extLst>
              <a:ext uri="{28A0092B-C50C-407E-A947-70E740481C1C}">
                <a14:useLocalDpi xmlns:a14="http://schemas.microsoft.com/office/drawing/2010/main" val="0"/>
              </a:ext>
            </a:extLst>
          </a:blip>
          <a:srcRect l="12" r="49648"/>
          <a:stretch/>
        </p:blipFill>
        <p:spPr>
          <a:xfrm>
            <a:off x="4717156" y="489859"/>
            <a:ext cx="4191000" cy="5697537"/>
          </a:xfrm>
          <a:prstGeom prst="rect">
            <a:avLst/>
          </a:prstGeom>
          <a:ln>
            <a:noFill/>
          </a:ln>
          <a:effectLst>
            <a:softEdge rad="112500"/>
          </a:effectLst>
        </p:spPr>
      </p:pic>
      <p:sp>
        <p:nvSpPr>
          <p:cNvPr id="6" name="Text Placeholder 5"/>
          <p:cNvSpPr>
            <a:spLocks noGrp="1"/>
          </p:cNvSpPr>
          <p:nvPr>
            <p:ph type="body" sz="half" idx="2"/>
          </p:nvPr>
        </p:nvSpPr>
        <p:spPr/>
        <p:txBody>
          <a:bodyPr/>
          <a:lstStyle/>
          <a:p>
            <a:r>
              <a:rPr lang="en-US" sz="2400" b="1" dirty="0" smtClean="0"/>
              <a:t>What are they?</a:t>
            </a:r>
          </a:p>
          <a:p>
            <a:r>
              <a:rPr lang="en-US" sz="2400" b="1" dirty="0"/>
              <a:t>o</a:t>
            </a:r>
            <a:r>
              <a:rPr lang="en-US" sz="2400" b="1" dirty="0" smtClean="0"/>
              <a:t>ffer focus</a:t>
            </a:r>
          </a:p>
          <a:p>
            <a:r>
              <a:rPr lang="en-US" sz="2400" b="1" dirty="0" smtClean="0"/>
              <a:t>small wins</a:t>
            </a:r>
            <a:endParaRPr lang="en-US" sz="2400" b="1" dirty="0"/>
          </a:p>
          <a:p>
            <a:r>
              <a:rPr lang="en-US" sz="2400" b="1" dirty="0" smtClean="0"/>
              <a:t>create structures</a:t>
            </a:r>
            <a:endParaRPr lang="en-US" sz="2400" b="1" dirty="0"/>
          </a:p>
          <a:p>
            <a:r>
              <a:rPr lang="en-US" sz="2400" b="1" dirty="0" smtClean="0"/>
              <a:t>open </a:t>
            </a:r>
            <a:r>
              <a:rPr lang="en-US" sz="2400" b="1" dirty="0"/>
              <a:t>up new potential</a:t>
            </a:r>
            <a:r>
              <a:rPr lang="en-US" dirty="0"/>
              <a:t> </a:t>
            </a:r>
          </a:p>
        </p:txBody>
      </p:sp>
    </p:spTree>
    <p:extLst>
      <p:ext uri="{BB962C8B-B14F-4D97-AF65-F5344CB8AC3E}">
        <p14:creationId xmlns:p14="http://schemas.microsoft.com/office/powerpoint/2010/main" val="360728916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800" dirty="0" smtClean="0"/>
              <a:t>What are Keystone Habits?</a:t>
            </a:r>
            <a:endParaRPr lang="en-US" sz="4800" dirty="0"/>
          </a:p>
        </p:txBody>
      </p:sp>
      <p:sp>
        <p:nvSpPr>
          <p:cNvPr id="6" name="Content Placeholder 5"/>
          <p:cNvSpPr>
            <a:spLocks noGrp="1"/>
          </p:cNvSpPr>
          <p:nvPr>
            <p:ph sz="half" idx="1"/>
          </p:nvPr>
        </p:nvSpPr>
        <p:spPr/>
        <p:txBody>
          <a:bodyPr/>
          <a:lstStyle/>
          <a:p>
            <a:pPr marL="0" lvl="0" indent="0" algn="ctr">
              <a:buNone/>
            </a:pPr>
            <a:r>
              <a:rPr lang="en-US" dirty="0"/>
              <a:t>Not all habits are the same.</a:t>
            </a:r>
            <a:r>
              <a:rPr lang="en-US" b="1" dirty="0"/>
              <a:t> </a:t>
            </a:r>
            <a:endParaRPr lang="en-US" b="1" dirty="0" smtClean="0"/>
          </a:p>
          <a:p>
            <a:pPr marL="0" lvl="0" indent="0" algn="ctr">
              <a:buNone/>
            </a:pPr>
            <a:r>
              <a:rPr lang="en-US" b="1" dirty="0" smtClean="0"/>
              <a:t>Keystone </a:t>
            </a:r>
            <a:r>
              <a:rPr lang="en-US" b="1" dirty="0"/>
              <a:t>Habits</a:t>
            </a:r>
            <a:r>
              <a:rPr lang="en-US" dirty="0"/>
              <a:t> are  </a:t>
            </a:r>
            <a:r>
              <a:rPr lang="en-US" dirty="0" smtClean="0"/>
              <a:t>   </a:t>
            </a:r>
            <a:r>
              <a:rPr lang="en-US" b="1" dirty="0" smtClean="0"/>
              <a:t>“the habits </a:t>
            </a:r>
            <a:r>
              <a:rPr lang="en-US" b="1" dirty="0"/>
              <a:t>that matter the most </a:t>
            </a:r>
            <a:r>
              <a:rPr lang="en-US" b="1" dirty="0" smtClean="0"/>
              <a:t>because they are </a:t>
            </a:r>
            <a:r>
              <a:rPr lang="en-US" b="1" dirty="0"/>
              <a:t>the ones that, when they start to shift, </a:t>
            </a:r>
            <a:r>
              <a:rPr lang="en-US" sz="2800" b="1" dirty="0"/>
              <a:t>dislodge and remake </a:t>
            </a:r>
            <a:r>
              <a:rPr lang="en-US" b="1" dirty="0"/>
              <a:t>other patterns.” (101)</a:t>
            </a:r>
            <a:r>
              <a:rPr lang="en-US" dirty="0"/>
              <a:t> </a:t>
            </a:r>
          </a:p>
        </p:txBody>
      </p:sp>
      <p:pic>
        <p:nvPicPr>
          <p:cNvPr id="10" name="Content Placeholder 9" descr="tumblr_inline_mqwk1vJfNm1qz4rgp.pn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0104" r="52780"/>
          <a:stretch/>
        </p:blipFill>
        <p:spPr/>
      </p:pic>
    </p:spTree>
    <p:extLst>
      <p:ext uri="{BB962C8B-B14F-4D97-AF65-F5344CB8AC3E}">
        <p14:creationId xmlns:p14="http://schemas.microsoft.com/office/powerpoint/2010/main" val="16653743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800" dirty="0" smtClean="0"/>
              <a:t>What are Keystone Habits?</a:t>
            </a:r>
            <a:endParaRPr lang="en-US" sz="4800" dirty="0"/>
          </a:p>
        </p:txBody>
      </p:sp>
      <p:sp>
        <p:nvSpPr>
          <p:cNvPr id="6" name="Content Placeholder 5"/>
          <p:cNvSpPr>
            <a:spLocks noGrp="1"/>
          </p:cNvSpPr>
          <p:nvPr>
            <p:ph sz="half" idx="1"/>
          </p:nvPr>
        </p:nvSpPr>
        <p:spPr>
          <a:xfrm>
            <a:off x="737733" y="1774825"/>
            <a:ext cx="3566160" cy="4303713"/>
          </a:xfrm>
        </p:spPr>
        <p:txBody>
          <a:bodyPr>
            <a:normAutofit fontScale="85000" lnSpcReduction="20000"/>
          </a:bodyPr>
          <a:lstStyle/>
          <a:p>
            <a:pPr marL="6350" indent="0" algn="ctr">
              <a:buNone/>
            </a:pPr>
            <a:r>
              <a:rPr lang="en-US" sz="2600" i="1" dirty="0"/>
              <a:t>Exercise</a:t>
            </a:r>
            <a:r>
              <a:rPr lang="en-US" sz="2600" dirty="0"/>
              <a:t> is an example of a keystone habit. </a:t>
            </a:r>
            <a:endParaRPr lang="en-US" sz="2600" dirty="0" smtClean="0"/>
          </a:p>
          <a:p>
            <a:pPr marL="6350" indent="0" algn="ctr">
              <a:buNone/>
            </a:pPr>
            <a:r>
              <a:rPr lang="en-US" sz="2600" dirty="0" smtClean="0"/>
              <a:t>People </a:t>
            </a:r>
            <a:r>
              <a:rPr lang="en-US" sz="2600" dirty="0"/>
              <a:t>starting to exercise, even as infrequently as 1 time a week, </a:t>
            </a:r>
            <a:r>
              <a:rPr lang="en-US" sz="2600" dirty="0" smtClean="0"/>
              <a:t>start </a:t>
            </a:r>
            <a:r>
              <a:rPr lang="en-US" sz="2600" dirty="0"/>
              <a:t>changing other, other unrelated patterns in their lives. (108-109) </a:t>
            </a:r>
            <a:endParaRPr lang="en-US" sz="2600" dirty="0" smtClean="0"/>
          </a:p>
          <a:p>
            <a:pPr marL="6350" indent="0" algn="ctr">
              <a:buNone/>
            </a:pPr>
            <a:r>
              <a:rPr lang="en-US" sz="2600" dirty="0" smtClean="0"/>
              <a:t>Exercise </a:t>
            </a:r>
            <a:r>
              <a:rPr lang="en-US" sz="2600" dirty="0"/>
              <a:t>triggers new eating patterns, sleeping patterns, smoke less and change social patterns. </a:t>
            </a:r>
          </a:p>
        </p:txBody>
      </p:sp>
      <p:pic>
        <p:nvPicPr>
          <p:cNvPr id="3" name="Content Placeholder 2" descr="Keystone-Habits.002.jp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5305" r="32511"/>
          <a:stretch/>
        </p:blipFill>
        <p:spPr/>
      </p:pic>
    </p:spTree>
    <p:extLst>
      <p:ext uri="{BB962C8B-B14F-4D97-AF65-F5344CB8AC3E}">
        <p14:creationId xmlns:p14="http://schemas.microsoft.com/office/powerpoint/2010/main" val="6024532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800" dirty="0" smtClean="0"/>
              <a:t>What are Keystone Habits?</a:t>
            </a:r>
            <a:endParaRPr lang="en-US" sz="4800" dirty="0"/>
          </a:p>
        </p:txBody>
      </p:sp>
      <p:sp>
        <p:nvSpPr>
          <p:cNvPr id="6" name="Content Placeholder 5"/>
          <p:cNvSpPr>
            <a:spLocks noGrp="1"/>
          </p:cNvSpPr>
          <p:nvPr>
            <p:ph sz="half" idx="1"/>
          </p:nvPr>
        </p:nvSpPr>
        <p:spPr>
          <a:xfrm>
            <a:off x="737733" y="1774825"/>
            <a:ext cx="3566160" cy="4720318"/>
          </a:xfrm>
        </p:spPr>
        <p:txBody>
          <a:bodyPr>
            <a:normAutofit fontScale="77500" lnSpcReduction="20000"/>
          </a:bodyPr>
          <a:lstStyle/>
          <a:p>
            <a:pPr marL="6350" indent="0" algn="ctr">
              <a:buNone/>
            </a:pPr>
            <a:r>
              <a:rPr lang="en-US" sz="2600" dirty="0" smtClean="0"/>
              <a:t>Studies show </a:t>
            </a:r>
            <a:r>
              <a:rPr lang="en-US" sz="2600" i="1" dirty="0" smtClean="0"/>
              <a:t>families </a:t>
            </a:r>
            <a:r>
              <a:rPr lang="en-US" sz="2600" i="1" dirty="0"/>
              <a:t>habitually eating dinner </a:t>
            </a:r>
            <a:r>
              <a:rPr lang="en-US" sz="2600" i="1" dirty="0" smtClean="0"/>
              <a:t>together</a:t>
            </a:r>
            <a:r>
              <a:rPr lang="en-US" sz="2600" dirty="0" smtClean="0"/>
              <a:t> </a:t>
            </a:r>
            <a:r>
              <a:rPr lang="en-US" sz="2600" dirty="0"/>
              <a:t>is also a keystone habit. </a:t>
            </a:r>
            <a:endParaRPr lang="en-US" sz="2600" dirty="0" smtClean="0"/>
          </a:p>
          <a:p>
            <a:pPr marL="6350" indent="0" algn="ctr">
              <a:buNone/>
            </a:pPr>
            <a:r>
              <a:rPr lang="en-US" sz="2600" dirty="0" smtClean="0"/>
              <a:t>In </a:t>
            </a:r>
            <a:r>
              <a:rPr lang="en-US" sz="2600" dirty="0"/>
              <a:t>such families, children seem to have better homework skills, higher grades, greater emotional control and more confidence. (109) </a:t>
            </a:r>
            <a:endParaRPr lang="en-US" sz="2600" dirty="0" smtClean="0"/>
          </a:p>
          <a:p>
            <a:pPr marL="6350" indent="0" algn="ctr">
              <a:buNone/>
            </a:pPr>
            <a:r>
              <a:rPr lang="en-US" sz="2600" dirty="0" smtClean="0"/>
              <a:t>This </a:t>
            </a:r>
            <a:r>
              <a:rPr lang="en-US" sz="2600" dirty="0"/>
              <a:t>is not a cause and effect relationship, but keystone habits initial a chain reaction that help other “good” habits take hold.</a:t>
            </a:r>
          </a:p>
        </p:txBody>
      </p:sp>
      <p:pic>
        <p:nvPicPr>
          <p:cNvPr id="4" name="Content Placeholder 3" descr="National_Family_day_001_t800x492.JPG"/>
          <p:cNvPicPr>
            <a:picLocks noGrp="1" noChangeAspect="1"/>
          </p:cNvPicPr>
          <p:nvPr>
            <p:ph sz="half" idx="2"/>
          </p:nvPr>
        </p:nvPicPr>
        <p:blipFill>
          <a:blip r:embed="rId2">
            <a:extLst>
              <a:ext uri="{28A0092B-C50C-407E-A947-70E740481C1C}">
                <a14:useLocalDpi xmlns:a14="http://schemas.microsoft.com/office/drawing/2010/main" val="0"/>
              </a:ext>
            </a:extLst>
          </a:blip>
          <a:srcRect l="24524" r="24524"/>
          <a:stretch>
            <a:fillRect/>
          </a:stretch>
        </p:blipFill>
        <p:spPr>
          <a:xfrm>
            <a:off x="5090081" y="2046966"/>
            <a:ext cx="2934184" cy="3541032"/>
          </a:xfrm>
          <a:prstGeom prst="rect">
            <a:avLst/>
          </a:prstGeom>
          <a:ln>
            <a:noFill/>
          </a:ln>
          <a:effectLst>
            <a:softEdge rad="112500"/>
          </a:effectLst>
        </p:spPr>
      </p:pic>
    </p:spTree>
    <p:extLst>
      <p:ext uri="{BB962C8B-B14F-4D97-AF65-F5344CB8AC3E}">
        <p14:creationId xmlns:p14="http://schemas.microsoft.com/office/powerpoint/2010/main" val="305715002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a:t>
            </a:r>
            <a:endParaRPr lang="en-US" dirty="0"/>
          </a:p>
        </p:txBody>
      </p:sp>
      <p:sp>
        <p:nvSpPr>
          <p:cNvPr id="3" name="Content Placeholder 2"/>
          <p:cNvSpPr>
            <a:spLocks noGrp="1"/>
          </p:cNvSpPr>
          <p:nvPr>
            <p:ph sz="half" idx="1"/>
          </p:nvPr>
        </p:nvSpPr>
        <p:spPr/>
        <p:txBody>
          <a:bodyPr>
            <a:normAutofit lnSpcReduction="10000"/>
          </a:bodyPr>
          <a:lstStyle/>
          <a:p>
            <a:pPr marL="0" indent="0" algn="ctr">
              <a:buNone/>
            </a:pPr>
            <a:r>
              <a:rPr lang="en-US" b="1" dirty="0"/>
              <a:t>“If you focus on changing or cultivating keystone habits, </a:t>
            </a:r>
            <a:r>
              <a:rPr lang="en-US" dirty="0"/>
              <a:t>you can cause widespread shifts.” (109</a:t>
            </a:r>
            <a:r>
              <a:rPr lang="en-US" dirty="0" smtClean="0"/>
              <a:t>)</a:t>
            </a:r>
          </a:p>
          <a:p>
            <a:pPr marL="0" indent="0">
              <a:buNone/>
            </a:pPr>
            <a:r>
              <a:rPr lang="en-US" dirty="0" smtClean="0"/>
              <a:t>They also allows us, as humans,  a place to focus or put our attention. </a:t>
            </a:r>
          </a:p>
          <a:p>
            <a:pPr marL="0" indent="0">
              <a:buNone/>
            </a:pPr>
            <a:r>
              <a:rPr lang="en-US" dirty="0" smtClean="0"/>
              <a:t>We can’t focus on everything, but you can focus on 1 or 2 areas. </a:t>
            </a:r>
            <a:endParaRPr lang="en-US" dirty="0"/>
          </a:p>
          <a:p>
            <a:pPr marL="0" indent="0">
              <a:buNone/>
            </a:pPr>
            <a:endParaRPr lang="en-US" dirty="0"/>
          </a:p>
        </p:txBody>
      </p:sp>
      <p:pic>
        <p:nvPicPr>
          <p:cNvPr id="5" name="Content Placeholder 4" descr="focus.png"/>
          <p:cNvPicPr>
            <a:picLocks noGrp="1" noChangeAspect="1"/>
          </p:cNvPicPr>
          <p:nvPr>
            <p:ph sz="half" idx="2"/>
          </p:nvPr>
        </p:nvPicPr>
        <p:blipFill>
          <a:blip r:embed="rId2">
            <a:extLst>
              <a:ext uri="{28A0092B-C50C-407E-A947-70E740481C1C}">
                <a14:useLocalDpi xmlns:a14="http://schemas.microsoft.com/office/drawing/2010/main" val="0"/>
              </a:ext>
            </a:extLst>
          </a:blip>
          <a:srcRect l="22384" r="22384"/>
          <a:stretch>
            <a:fillRect/>
          </a:stretch>
        </p:blipFill>
        <p:spPr/>
      </p:pic>
    </p:spTree>
    <p:extLst>
      <p:ext uri="{BB962C8B-B14F-4D97-AF65-F5344CB8AC3E}">
        <p14:creationId xmlns:p14="http://schemas.microsoft.com/office/powerpoint/2010/main" val="54136965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Wins</a:t>
            </a:r>
            <a:endParaRPr lang="en-US" dirty="0"/>
          </a:p>
        </p:txBody>
      </p:sp>
      <p:sp>
        <p:nvSpPr>
          <p:cNvPr id="3" name="Content Placeholder 2"/>
          <p:cNvSpPr>
            <a:spLocks noGrp="1"/>
          </p:cNvSpPr>
          <p:nvPr>
            <p:ph sz="half" idx="1"/>
          </p:nvPr>
        </p:nvSpPr>
        <p:spPr>
          <a:xfrm>
            <a:off x="792162" y="2884716"/>
            <a:ext cx="3566160" cy="3646712"/>
          </a:xfrm>
        </p:spPr>
        <p:txBody>
          <a:bodyPr>
            <a:normAutofit fontScale="62500" lnSpcReduction="20000"/>
          </a:bodyPr>
          <a:lstStyle/>
          <a:p>
            <a:pPr marL="0" indent="0">
              <a:buNone/>
            </a:pPr>
            <a:r>
              <a:rPr lang="en-US" i="1" dirty="0" smtClean="0"/>
              <a:t>Small wins</a:t>
            </a:r>
            <a:r>
              <a:rPr lang="en-US" dirty="0" smtClean="0"/>
              <a:t> </a:t>
            </a:r>
            <a:r>
              <a:rPr lang="en-US" dirty="0"/>
              <a:t>are a steady application of something that once accomplished momentum is created for another small </a:t>
            </a:r>
            <a:r>
              <a:rPr lang="en-US" dirty="0" smtClean="0"/>
              <a:t>win</a:t>
            </a:r>
            <a:r>
              <a:rPr lang="en-US" dirty="0"/>
              <a:t> </a:t>
            </a:r>
            <a:r>
              <a:rPr lang="en-US" dirty="0" smtClean="0"/>
              <a:t>by motivating the person.</a:t>
            </a:r>
          </a:p>
          <a:p>
            <a:pPr marL="0" indent="0">
              <a:buNone/>
            </a:pPr>
            <a:r>
              <a:rPr lang="en-US" dirty="0" smtClean="0"/>
              <a:t>“</a:t>
            </a:r>
            <a:r>
              <a:rPr lang="en-US" dirty="0"/>
              <a:t>Small wins fuel transformative change by leveraging tiny advantages into patterns that convince people that bigger achievements are within reach.” (112) </a:t>
            </a:r>
            <a:endParaRPr lang="en-US" dirty="0" smtClean="0"/>
          </a:p>
          <a:p>
            <a:pPr marL="0" indent="0">
              <a:buNone/>
            </a:pPr>
            <a:r>
              <a:rPr lang="en-US" dirty="0" smtClean="0"/>
              <a:t>The process is not </a:t>
            </a:r>
            <a:r>
              <a:rPr lang="en-US" dirty="0"/>
              <a:t>neat. </a:t>
            </a:r>
            <a:r>
              <a:rPr lang="en-US" dirty="0" smtClean="0"/>
              <a:t>It is not </a:t>
            </a:r>
            <a:r>
              <a:rPr lang="en-US" dirty="0"/>
              <a:t>linear. But </a:t>
            </a:r>
            <a:r>
              <a:rPr lang="en-US" dirty="0" smtClean="0"/>
              <a:t>keystone habits help </a:t>
            </a:r>
            <a:r>
              <a:rPr lang="en-US" dirty="0"/>
              <a:t>us feel some success and create mental triggers. </a:t>
            </a:r>
            <a:endParaRPr lang="en-US" dirty="0" smtClean="0"/>
          </a:p>
          <a:p>
            <a:pPr marL="0" indent="0">
              <a:buNone/>
            </a:pPr>
            <a:r>
              <a:rPr lang="en-US" dirty="0" smtClean="0"/>
              <a:t>When </a:t>
            </a:r>
            <a:r>
              <a:rPr lang="en-US" dirty="0"/>
              <a:t>worked out into a routine, they – like the habit loop – have power “beyond” our thinking</a:t>
            </a:r>
            <a:r>
              <a:rPr lang="en-US" dirty="0" smtClean="0"/>
              <a:t>.</a:t>
            </a:r>
            <a:endParaRPr lang="en-US" dirty="0"/>
          </a:p>
          <a:p>
            <a:pPr marL="0" indent="0">
              <a:buNone/>
            </a:pPr>
            <a:endParaRPr lang="en-US" dirty="0"/>
          </a:p>
        </p:txBody>
      </p:sp>
      <p:pic>
        <p:nvPicPr>
          <p:cNvPr id="7" name="Content Placeholder 6" descr="smallwins.jpg"/>
          <p:cNvPicPr>
            <a:picLocks noGrp="1" noChangeAspect="1"/>
          </p:cNvPicPr>
          <p:nvPr>
            <p:ph sz="half" idx="2"/>
          </p:nvPr>
        </p:nvPicPr>
        <p:blipFill>
          <a:blip r:embed="rId2">
            <a:extLst>
              <a:ext uri="{28A0092B-C50C-407E-A947-70E740481C1C}">
                <a14:useLocalDpi xmlns:a14="http://schemas.microsoft.com/office/drawing/2010/main" val="0"/>
              </a:ext>
            </a:extLst>
          </a:blip>
          <a:srcRect t="9528" b="9528"/>
          <a:stretch>
            <a:fillRect/>
          </a:stretch>
        </p:blipFill>
        <p:spPr>
          <a:xfrm>
            <a:off x="4767263" y="3192463"/>
            <a:ext cx="3565525" cy="2886075"/>
          </a:xfrm>
        </p:spPr>
      </p:pic>
      <p:sp>
        <p:nvSpPr>
          <p:cNvPr id="5" name="TextBox 4"/>
          <p:cNvSpPr txBox="1"/>
          <p:nvPr/>
        </p:nvSpPr>
        <p:spPr>
          <a:xfrm>
            <a:off x="792161" y="1796141"/>
            <a:ext cx="7698695" cy="1231106"/>
          </a:xfrm>
          <a:prstGeom prst="rect">
            <a:avLst/>
          </a:prstGeom>
          <a:noFill/>
        </p:spPr>
        <p:txBody>
          <a:bodyPr wrap="square" rtlCol="0">
            <a:spAutoFit/>
          </a:bodyPr>
          <a:lstStyle/>
          <a:p>
            <a:pPr algn="ctr"/>
            <a:r>
              <a:rPr lang="en-US" b="1" dirty="0"/>
              <a:t>Keystone habits create </a:t>
            </a:r>
            <a:r>
              <a:rPr lang="en-US" sz="2000" b="1" dirty="0"/>
              <a:t>small wins </a:t>
            </a:r>
            <a:r>
              <a:rPr lang="en-US" b="1" dirty="0"/>
              <a:t>that help other habits flourish </a:t>
            </a:r>
            <a:r>
              <a:rPr lang="en-US" dirty="0"/>
              <a:t>by “creating new structures” and “establishing cultures” where change becomes contagious. (109)</a:t>
            </a:r>
          </a:p>
          <a:p>
            <a:endParaRPr lang="en-US" dirty="0"/>
          </a:p>
        </p:txBody>
      </p:sp>
    </p:spTree>
    <p:extLst>
      <p:ext uri="{BB962C8B-B14F-4D97-AF65-F5344CB8AC3E}">
        <p14:creationId xmlns:p14="http://schemas.microsoft.com/office/powerpoint/2010/main" val="134508255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New Structures</a:t>
            </a:r>
            <a:endParaRPr lang="en-US" dirty="0"/>
          </a:p>
        </p:txBody>
      </p:sp>
      <p:sp>
        <p:nvSpPr>
          <p:cNvPr id="3" name="Content Placeholder 2"/>
          <p:cNvSpPr>
            <a:spLocks noGrp="1"/>
          </p:cNvSpPr>
          <p:nvPr>
            <p:ph sz="half" idx="1"/>
          </p:nvPr>
        </p:nvSpPr>
        <p:spPr>
          <a:xfrm>
            <a:off x="792162" y="3011717"/>
            <a:ext cx="3566160" cy="3047997"/>
          </a:xfrm>
        </p:spPr>
        <p:txBody>
          <a:bodyPr>
            <a:normAutofit fontScale="55000" lnSpcReduction="20000"/>
          </a:bodyPr>
          <a:lstStyle/>
          <a:p>
            <a:pPr marL="0" indent="0">
              <a:buNone/>
            </a:pPr>
            <a:r>
              <a:rPr lang="en-US" i="1" dirty="0" smtClean="0">
                <a:solidFill>
                  <a:srgbClr val="000000"/>
                </a:solidFill>
              </a:rPr>
              <a:t>Keystone habits dislodge our normal patterns therefore forcing new structures or patterns to be created. As these new structures are being created it helps other habits flourish.</a:t>
            </a:r>
          </a:p>
          <a:p>
            <a:pPr marL="0" indent="0">
              <a:buNone/>
            </a:pPr>
            <a:r>
              <a:rPr lang="en-US" dirty="0" smtClean="0">
                <a:solidFill>
                  <a:srgbClr val="000000"/>
                </a:solidFill>
              </a:rPr>
              <a:t>Education </a:t>
            </a:r>
            <a:r>
              <a:rPr lang="en-US" dirty="0">
                <a:solidFill>
                  <a:srgbClr val="000000"/>
                </a:solidFill>
              </a:rPr>
              <a:t>is an example here – it can both create habits and provide an alternative structure</a:t>
            </a:r>
            <a:r>
              <a:rPr lang="en-US" dirty="0" smtClean="0">
                <a:solidFill>
                  <a:srgbClr val="000000"/>
                </a:solidFill>
              </a:rPr>
              <a:t>.</a:t>
            </a:r>
          </a:p>
          <a:p>
            <a:pPr marL="0" indent="0">
              <a:buNone/>
            </a:pPr>
            <a:r>
              <a:rPr lang="en-US" dirty="0" smtClean="0"/>
              <a:t>An example </a:t>
            </a:r>
            <a:r>
              <a:rPr lang="en-US" dirty="0"/>
              <a:t>of writing down what one ate while </a:t>
            </a:r>
            <a:r>
              <a:rPr lang="en-US" dirty="0">
                <a:solidFill>
                  <a:srgbClr val="000000"/>
                </a:solidFill>
              </a:rPr>
              <a:t>dieting offered more success then dieting alone. They could look back and see what they ate and find patterns and then change the patterns in the future. It wasn’t emotional, but tangible. </a:t>
            </a:r>
            <a:endParaRPr lang="en-US" dirty="0" smtClean="0">
              <a:solidFill>
                <a:srgbClr val="000000"/>
              </a:solidFill>
            </a:endParaRPr>
          </a:p>
        </p:txBody>
      </p:sp>
      <p:pic>
        <p:nvPicPr>
          <p:cNvPr id="6" name="Content Placeholder 5" descr="Legos-Pic-2.jpg"/>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487" r="-556"/>
          <a:stretch/>
        </p:blipFill>
        <p:spPr>
          <a:xfrm>
            <a:off x="4535639" y="3210606"/>
            <a:ext cx="4100361" cy="2304823"/>
          </a:xfrm>
        </p:spPr>
      </p:pic>
      <p:sp>
        <p:nvSpPr>
          <p:cNvPr id="5" name="TextBox 4"/>
          <p:cNvSpPr txBox="1"/>
          <p:nvPr/>
        </p:nvSpPr>
        <p:spPr>
          <a:xfrm>
            <a:off x="792161" y="1796141"/>
            <a:ext cx="7698695" cy="1200329"/>
          </a:xfrm>
          <a:prstGeom prst="rect">
            <a:avLst/>
          </a:prstGeom>
          <a:noFill/>
        </p:spPr>
        <p:txBody>
          <a:bodyPr wrap="square" rtlCol="0">
            <a:spAutoFit/>
          </a:bodyPr>
          <a:lstStyle/>
          <a:p>
            <a:pPr algn="ctr"/>
            <a:r>
              <a:rPr lang="en-US" b="1" dirty="0"/>
              <a:t>Keystone habits create small wins that help other habits flourish by “creating new structures”</a:t>
            </a:r>
            <a:r>
              <a:rPr lang="en-US" dirty="0"/>
              <a:t> and “establishing cultures” where change becomes contagious. (109)</a:t>
            </a:r>
          </a:p>
          <a:p>
            <a:endParaRPr lang="en-US" dirty="0"/>
          </a:p>
        </p:txBody>
      </p:sp>
      <p:sp>
        <p:nvSpPr>
          <p:cNvPr id="7" name="TextBox 6"/>
          <p:cNvSpPr txBox="1"/>
          <p:nvPr/>
        </p:nvSpPr>
        <p:spPr>
          <a:xfrm>
            <a:off x="792162" y="5878284"/>
            <a:ext cx="7698694" cy="707886"/>
          </a:xfrm>
          <a:prstGeom prst="rect">
            <a:avLst/>
          </a:prstGeom>
          <a:noFill/>
        </p:spPr>
        <p:txBody>
          <a:bodyPr wrap="square" rtlCol="0">
            <a:spAutoFit/>
          </a:bodyPr>
          <a:lstStyle/>
          <a:p>
            <a:pPr algn="ctr"/>
            <a:r>
              <a:rPr lang="en-US" sz="2000" dirty="0"/>
              <a:t>And just like small wins work to fuel creating structures, so structures fuel new cultures. (123) </a:t>
            </a:r>
          </a:p>
        </p:txBody>
      </p:sp>
    </p:spTree>
    <p:extLst>
      <p:ext uri="{BB962C8B-B14F-4D97-AF65-F5344CB8AC3E}">
        <p14:creationId xmlns:p14="http://schemas.microsoft.com/office/powerpoint/2010/main" val="294556020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Establish Culture</a:t>
            </a:r>
            <a:endParaRPr lang="en-US" dirty="0"/>
          </a:p>
        </p:txBody>
      </p:sp>
      <p:sp>
        <p:nvSpPr>
          <p:cNvPr id="3" name="Content Placeholder 2"/>
          <p:cNvSpPr>
            <a:spLocks noGrp="1"/>
          </p:cNvSpPr>
          <p:nvPr>
            <p:ph sz="half" idx="1"/>
          </p:nvPr>
        </p:nvSpPr>
        <p:spPr>
          <a:xfrm>
            <a:off x="664255" y="5050256"/>
            <a:ext cx="7698694" cy="1463029"/>
          </a:xfrm>
        </p:spPr>
        <p:txBody>
          <a:bodyPr>
            <a:normAutofit fontScale="85000" lnSpcReduction="10000"/>
          </a:bodyPr>
          <a:lstStyle/>
          <a:p>
            <a:pPr marL="0" indent="0" algn="ctr">
              <a:buNone/>
            </a:pPr>
            <a:r>
              <a:rPr lang="en-US" sz="2000" i="1" dirty="0">
                <a:solidFill>
                  <a:srgbClr val="000000"/>
                </a:solidFill>
              </a:rPr>
              <a:t>Creating cultures where new values become ingrained</a:t>
            </a:r>
            <a:r>
              <a:rPr lang="en-US" sz="2000" dirty="0">
                <a:solidFill>
                  <a:srgbClr val="000000"/>
                </a:solidFill>
              </a:rPr>
              <a:t> – what emerges out of the small wins and new structures are </a:t>
            </a:r>
            <a:r>
              <a:rPr lang="en-US" sz="2000" b="1" dirty="0">
                <a:solidFill>
                  <a:srgbClr val="000000"/>
                </a:solidFill>
              </a:rPr>
              <a:t>a new set of values, networks and practices. </a:t>
            </a:r>
            <a:endParaRPr lang="en-US" sz="2000" b="1" dirty="0" smtClean="0">
              <a:solidFill>
                <a:srgbClr val="000000"/>
              </a:solidFill>
            </a:endParaRPr>
          </a:p>
          <a:p>
            <a:pPr marL="0" indent="0" algn="ctr">
              <a:buNone/>
            </a:pPr>
            <a:r>
              <a:rPr lang="en-US" dirty="0">
                <a:solidFill>
                  <a:srgbClr val="000000"/>
                </a:solidFill>
              </a:rPr>
              <a:t>“Cultures grow out of the keystone habits in every organization, whether leaders are aware of them or not.” (124) </a:t>
            </a:r>
          </a:p>
        </p:txBody>
      </p:sp>
      <p:pic>
        <p:nvPicPr>
          <p:cNvPr id="6" name="Content Placeholder 5" descr="1-Transformation.jp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8" r="-151"/>
          <a:stretch/>
        </p:blipFill>
        <p:spPr>
          <a:xfrm>
            <a:off x="792162" y="2830287"/>
            <a:ext cx="7445797" cy="1957752"/>
          </a:xfrm>
        </p:spPr>
      </p:pic>
      <p:sp>
        <p:nvSpPr>
          <p:cNvPr id="5" name="TextBox 4"/>
          <p:cNvSpPr txBox="1"/>
          <p:nvPr/>
        </p:nvSpPr>
        <p:spPr>
          <a:xfrm>
            <a:off x="792161" y="1796141"/>
            <a:ext cx="7698695" cy="1200329"/>
          </a:xfrm>
          <a:prstGeom prst="rect">
            <a:avLst/>
          </a:prstGeom>
          <a:noFill/>
        </p:spPr>
        <p:txBody>
          <a:bodyPr wrap="square" rtlCol="0">
            <a:spAutoFit/>
          </a:bodyPr>
          <a:lstStyle/>
          <a:p>
            <a:pPr algn="ctr"/>
            <a:r>
              <a:rPr lang="en-US" b="1" dirty="0"/>
              <a:t>Keystone habits create small wins that help other habits flourish by “creating new structures” and “establishing cultures” where change becomes contagious. </a:t>
            </a:r>
            <a:r>
              <a:rPr lang="en-US" dirty="0"/>
              <a:t>(109)</a:t>
            </a:r>
          </a:p>
          <a:p>
            <a:endParaRPr lang="en-US" dirty="0"/>
          </a:p>
        </p:txBody>
      </p:sp>
    </p:spTree>
    <p:extLst>
      <p:ext uri="{BB962C8B-B14F-4D97-AF65-F5344CB8AC3E}">
        <p14:creationId xmlns:p14="http://schemas.microsoft.com/office/powerpoint/2010/main" val="195215463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Potential</a:t>
            </a:r>
            <a:endParaRPr lang="en-US" dirty="0"/>
          </a:p>
        </p:txBody>
      </p:sp>
      <p:sp>
        <p:nvSpPr>
          <p:cNvPr id="3" name="Content Placeholder 2"/>
          <p:cNvSpPr>
            <a:spLocks noGrp="1"/>
          </p:cNvSpPr>
          <p:nvPr>
            <p:ph sz="half" idx="1"/>
          </p:nvPr>
        </p:nvSpPr>
        <p:spPr>
          <a:xfrm>
            <a:off x="792162" y="3011717"/>
            <a:ext cx="3566160" cy="3357109"/>
          </a:xfrm>
        </p:spPr>
        <p:txBody>
          <a:bodyPr>
            <a:normAutofit fontScale="92500" lnSpcReduction="10000"/>
          </a:bodyPr>
          <a:lstStyle/>
          <a:p>
            <a:pPr marL="0" lvl="0" indent="0" algn="ctr">
              <a:buNone/>
            </a:pPr>
            <a:r>
              <a:rPr lang="en-US" dirty="0"/>
              <a:t>Keystone Habits are     “the habits that matter the most because they are the ones that, when they start to shift, </a:t>
            </a:r>
            <a:r>
              <a:rPr lang="en-US" sz="2800" b="1" dirty="0"/>
              <a:t>dislodge and remake </a:t>
            </a:r>
            <a:r>
              <a:rPr lang="en-US" b="1" dirty="0"/>
              <a:t>other patterns.” </a:t>
            </a:r>
          </a:p>
          <a:p>
            <a:pPr marL="0" lvl="0" indent="0" algn="ctr">
              <a:buNone/>
            </a:pPr>
            <a:r>
              <a:rPr lang="en-US" dirty="0" smtClean="0"/>
              <a:t>In this way, they open up space for new ways of being. </a:t>
            </a:r>
            <a:endParaRPr lang="en-US" dirty="0"/>
          </a:p>
        </p:txBody>
      </p:sp>
      <p:pic>
        <p:nvPicPr>
          <p:cNvPr id="6" name="Content Placeholder 5" descr="open-door-best-design-ideas-4.jpg"/>
          <p:cNvPicPr>
            <a:picLocks noGrp="1" noChangeAspect="1"/>
          </p:cNvPicPr>
          <p:nvPr>
            <p:ph sz="half" idx="2"/>
          </p:nvPr>
        </p:nvPicPr>
        <p:blipFill>
          <a:blip r:embed="rId2" cstate="print">
            <a:extLst>
              <a:ext uri="{28A0092B-C50C-407E-A947-70E740481C1C}">
                <a14:useLocalDpi xmlns:a14="http://schemas.microsoft.com/office/drawing/2010/main" val="0"/>
              </a:ext>
            </a:extLst>
          </a:blip>
          <a:srcRect l="11393" r="11393"/>
          <a:stretch>
            <a:fillRect/>
          </a:stretch>
        </p:blipFill>
        <p:spPr>
          <a:xfrm>
            <a:off x="4767263" y="3192463"/>
            <a:ext cx="3565525" cy="2886075"/>
          </a:xfrm>
        </p:spPr>
      </p:pic>
      <p:sp>
        <p:nvSpPr>
          <p:cNvPr id="5" name="TextBox 4"/>
          <p:cNvSpPr txBox="1"/>
          <p:nvPr/>
        </p:nvSpPr>
        <p:spPr>
          <a:xfrm>
            <a:off x="792161" y="1796141"/>
            <a:ext cx="7698695" cy="1200329"/>
          </a:xfrm>
          <a:prstGeom prst="rect">
            <a:avLst/>
          </a:prstGeom>
          <a:noFill/>
        </p:spPr>
        <p:txBody>
          <a:bodyPr wrap="square" rtlCol="0">
            <a:spAutoFit/>
          </a:bodyPr>
          <a:lstStyle/>
          <a:p>
            <a:pPr algn="ctr"/>
            <a:r>
              <a:rPr lang="en-US" b="1" dirty="0"/>
              <a:t>Keystone habits create small wins that help other habits flourish by “creating new structures</a:t>
            </a:r>
            <a:r>
              <a:rPr lang="en-US" dirty="0"/>
              <a:t>” and “establishing cultures” where change becomes contagious. (109)</a:t>
            </a:r>
          </a:p>
          <a:p>
            <a:endParaRPr lang="en-US" dirty="0"/>
          </a:p>
        </p:txBody>
      </p:sp>
    </p:spTree>
    <p:extLst>
      <p:ext uri="{BB962C8B-B14F-4D97-AF65-F5344CB8AC3E}">
        <p14:creationId xmlns:p14="http://schemas.microsoft.com/office/powerpoint/2010/main" val="189905112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a:t>
            </a:r>
            <a:endParaRPr lang="en-US" dirty="0"/>
          </a:p>
        </p:txBody>
      </p:sp>
      <p:sp>
        <p:nvSpPr>
          <p:cNvPr id="3" name="Content Placeholder 2"/>
          <p:cNvSpPr>
            <a:spLocks noGrp="1"/>
          </p:cNvSpPr>
          <p:nvPr>
            <p:ph sz="half" idx="1"/>
          </p:nvPr>
        </p:nvSpPr>
        <p:spPr>
          <a:xfrm>
            <a:off x="792161" y="1774825"/>
            <a:ext cx="7570787" cy="4303713"/>
          </a:xfrm>
        </p:spPr>
        <p:txBody>
          <a:bodyPr>
            <a:normAutofit/>
          </a:bodyPr>
          <a:lstStyle/>
          <a:p>
            <a:pPr marL="0" indent="0">
              <a:buNone/>
            </a:pPr>
            <a:r>
              <a:rPr lang="en-US" i="1" dirty="0"/>
              <a:t>Keystone habits make tough choices easier </a:t>
            </a:r>
            <a:r>
              <a:rPr lang="en-US" dirty="0"/>
              <a:t>– because they anchor a culture. </a:t>
            </a:r>
            <a:endParaRPr lang="en-US" dirty="0" smtClean="0"/>
          </a:p>
          <a:p>
            <a:pPr marL="0" indent="0">
              <a:buNone/>
            </a:pPr>
            <a:r>
              <a:rPr lang="en-US" dirty="0" smtClean="0"/>
              <a:t>Changing </a:t>
            </a:r>
            <a:r>
              <a:rPr lang="en-US" dirty="0"/>
              <a:t>the habit, changes the culture.  </a:t>
            </a:r>
            <a:endParaRPr lang="en-US" dirty="0" smtClean="0"/>
          </a:p>
          <a:p>
            <a:pPr marL="0" indent="0">
              <a:buNone/>
            </a:pPr>
            <a:r>
              <a:rPr lang="en-US" dirty="0" smtClean="0"/>
              <a:t>“</a:t>
            </a:r>
            <a:r>
              <a:rPr lang="en-US" dirty="0"/>
              <a:t>Keystone habits transform us by creating cultures that make clear the values that, in the heat of a difficult decision or a moment of uncertainty, we might often forget.” (124-125) Why? Because habits come out of our “gut” not our brains! </a:t>
            </a:r>
          </a:p>
        </p:txBody>
      </p:sp>
    </p:spTree>
    <p:extLst>
      <p:ext uri="{BB962C8B-B14F-4D97-AF65-F5344CB8AC3E}">
        <p14:creationId xmlns:p14="http://schemas.microsoft.com/office/powerpoint/2010/main" val="157495753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a:t>
            </a:r>
            <a:endParaRPr lang="en-US" dirty="0"/>
          </a:p>
        </p:txBody>
      </p:sp>
      <p:sp>
        <p:nvSpPr>
          <p:cNvPr id="3" name="Content Placeholder 2"/>
          <p:cNvSpPr>
            <a:spLocks noGrp="1"/>
          </p:cNvSpPr>
          <p:nvPr>
            <p:ph idx="1"/>
          </p:nvPr>
        </p:nvSpPr>
        <p:spPr/>
        <p:txBody>
          <a:bodyPr>
            <a:normAutofit lnSpcReduction="10000"/>
          </a:bodyPr>
          <a:lstStyle/>
          <a:p>
            <a:r>
              <a:rPr lang="en-US" dirty="0" smtClean="0"/>
              <a:t>Identify a </a:t>
            </a:r>
            <a:r>
              <a:rPr lang="en-US" b="1" dirty="0" smtClean="0"/>
              <a:t>Keystone Habit </a:t>
            </a:r>
            <a:r>
              <a:rPr lang="en-US" dirty="0" smtClean="0"/>
              <a:t>that would connect with your dream.</a:t>
            </a:r>
          </a:p>
          <a:p>
            <a:pPr lvl="1"/>
            <a:r>
              <a:rPr lang="en-US" dirty="0" smtClean="0"/>
              <a:t>Brainstorm ideas for changing the routine to go with the current cue and reward.</a:t>
            </a:r>
          </a:p>
          <a:p>
            <a:pPr lvl="1"/>
            <a:r>
              <a:rPr lang="en-US" dirty="0" smtClean="0"/>
              <a:t>Set a short-term goal.</a:t>
            </a:r>
          </a:p>
          <a:p>
            <a:pPr lvl="1"/>
            <a:r>
              <a:rPr lang="en-US" dirty="0" smtClean="0"/>
              <a:t>Write down what happens each day.</a:t>
            </a:r>
          </a:p>
          <a:p>
            <a:pPr lvl="1"/>
            <a:r>
              <a:rPr lang="en-US" dirty="0" smtClean="0"/>
              <a:t>Tell someone about the goal.</a:t>
            </a:r>
          </a:p>
          <a:p>
            <a:pPr lvl="1"/>
            <a:r>
              <a:rPr lang="en-US" dirty="0" smtClean="0"/>
              <a:t>Reflect periodically on how you are doing in moving toward the goal.</a:t>
            </a:r>
          </a:p>
          <a:p>
            <a:pPr lvl="1"/>
            <a:r>
              <a:rPr lang="en-US" dirty="0" smtClean="0"/>
              <a:t>Check-in with your accountability person</a:t>
            </a:r>
          </a:p>
          <a:p>
            <a:endParaRPr lang="en-US" dirty="0" smtClean="0"/>
          </a:p>
        </p:txBody>
      </p:sp>
    </p:spTree>
    <p:extLst>
      <p:ext uri="{BB962C8B-B14F-4D97-AF65-F5344CB8AC3E}">
        <p14:creationId xmlns:p14="http://schemas.microsoft.com/office/powerpoint/2010/main" val="89727439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fusion">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Infusion">
      <a:majorFont>
        <a:latin typeface="Mistral"/>
        <a:ea typeface=""/>
        <a:cs typeface=""/>
        <a:font script="Jpan" typeface="ＤＦＰ行書体"/>
        <a:font script="Hans" typeface="宋体"/>
        <a:font script="Hant" typeface="新細明體"/>
      </a:majorFont>
      <a:minorFont>
        <a:latin typeface="Candara"/>
        <a:ea typeface=""/>
        <a:cs typeface=""/>
        <a:font script="Jpan" typeface="メイリオ"/>
        <a:font script="Hans" typeface="宋体"/>
        <a:font script="Hant" typeface="新細明體"/>
      </a:minorFont>
    </a:fontScheme>
    <a:fmtScheme name="Infusion">
      <a:fillStyleLst>
        <a:solidFill>
          <a:schemeClr val="phClr"/>
        </a:solidFill>
        <a:blipFill rotWithShape="1">
          <a:blip xmlns:r="http://schemas.openxmlformats.org/officeDocument/2006/relationships" r:embed="rId1">
            <a:duotone>
              <a:schemeClr val="phClr">
                <a:shade val="70000"/>
                <a:satMod val="120000"/>
              </a:schemeClr>
              <a:schemeClr val="phClr">
                <a:tint val="70000"/>
                <a:satMod val="300000"/>
                <a:lumMod val="125000"/>
              </a:schemeClr>
            </a:duotone>
          </a:blip>
          <a:tile tx="0" ty="0" sx="50000" sy="50000" flip="none" algn="tl"/>
        </a:blipFill>
        <a:blipFill rotWithShape="1">
          <a:blip xmlns:r="http://schemas.openxmlformats.org/officeDocument/2006/relationships" r:embed="rId2">
            <a:duotone>
              <a:schemeClr val="phClr">
                <a:shade val="70000"/>
                <a:satMod val="120000"/>
              </a:schemeClr>
              <a:schemeClr val="phClr">
                <a:tint val="70000"/>
                <a:satMod val="135000"/>
              </a:schemeClr>
            </a:duotone>
          </a:blip>
          <a:tile tx="0" ty="0" sx="40000" sy="40000" flip="none" algn="tl"/>
        </a:blipFill>
      </a:fillStyleLst>
      <a:lnStyleLst>
        <a:ln w="38100" cap="flat" cmpd="sng" algn="ctr">
          <a:solidFill>
            <a:schemeClr val="phClr">
              <a:alpha val="70000"/>
              <a:satMod val="105000"/>
            </a:schemeClr>
          </a:solidFill>
          <a:prstDash val="solid"/>
          <a:miter/>
        </a:ln>
        <a:ln w="50800" cap="flat" cmpd="sng" algn="ctr">
          <a:solidFill>
            <a:schemeClr val="phClr">
              <a:alpha val="50000"/>
            </a:schemeClr>
          </a:solidFill>
          <a:prstDash val="solid"/>
          <a:miter/>
        </a:ln>
        <a:ln w="88900" cap="flat" cmpd="sng" algn="ctr">
          <a:solidFill>
            <a:schemeClr val="phClr">
              <a:alpha val="40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innerShdw blurRad="190500" dir="13500000">
              <a:srgbClr val="000000">
                <a:alpha val="50000"/>
              </a:srgbClr>
            </a:innerShdw>
            <a:outerShdw blurRad="38100" dist="25400" dir="5400000" rotWithShape="0">
              <a:srgbClr val="000000">
                <a:alpha val="50000"/>
              </a:srgbClr>
            </a:outerShdw>
          </a:effectLst>
        </a:effectStyle>
      </a:effectStyleLst>
      <a:bgFillStyleLst>
        <a:blipFill rotWithShape="1">
          <a:blip xmlns:r="http://schemas.openxmlformats.org/officeDocument/2006/relationships" r:embed="rId3">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4">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5">
            <a:duotone>
              <a:schemeClr val="phClr">
                <a:shade val="70000"/>
                <a:satMod val="500000"/>
                <a:lumMod val="50000"/>
              </a:schemeClr>
              <a:schemeClr val="phClr">
                <a:satMod val="800000"/>
                <a:lum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Infusion.thmx</Template>
  <TotalTime>5</TotalTime>
  <Words>1208</Words>
  <Application>Microsoft Macintosh PowerPoint</Application>
  <PresentationFormat>On-screen Show (4:3)</PresentationFormat>
  <Paragraphs>100</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Infusion</vt:lpstr>
      <vt:lpstr>Session 2</vt:lpstr>
      <vt:lpstr>Abundance</vt:lpstr>
      <vt:lpstr>From slavery and bondage to freedom and abundance</vt:lpstr>
      <vt:lpstr>GOD interrupted the pattern</vt:lpstr>
      <vt:lpstr>So God gave them a sign</vt:lpstr>
      <vt:lpstr>Give us this day our  daily bread</vt:lpstr>
      <vt:lpstr>Abundant Life</vt:lpstr>
      <vt:lpstr>Dreams</vt:lpstr>
      <vt:lpstr>Dream</vt:lpstr>
      <vt:lpstr>Dream</vt:lpstr>
      <vt:lpstr>Abundant Life</vt:lpstr>
      <vt:lpstr>Keystone Habits</vt:lpstr>
      <vt:lpstr>What are Keystone Habits?</vt:lpstr>
      <vt:lpstr>What are Keystone Habits?</vt:lpstr>
      <vt:lpstr>What are Keystone Habits?</vt:lpstr>
      <vt:lpstr>Focus</vt:lpstr>
      <vt:lpstr>Small Wins</vt:lpstr>
      <vt:lpstr>Create New Structures</vt:lpstr>
      <vt:lpstr>Establish Culture</vt:lpstr>
      <vt:lpstr>Open Potential</vt:lpstr>
      <vt:lpstr>Transform</vt:lpstr>
      <vt:lpstr>Action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dc:title>
  <dc:creator>Terri Elton</dc:creator>
  <cp:lastModifiedBy>Terri Elton</cp:lastModifiedBy>
  <cp:revision>8</cp:revision>
  <dcterms:created xsi:type="dcterms:W3CDTF">2015-06-27T00:58:25Z</dcterms:created>
  <dcterms:modified xsi:type="dcterms:W3CDTF">2015-07-02T23:11:53Z</dcterms:modified>
</cp:coreProperties>
</file>