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1" r:id="rId3"/>
    <p:sldId id="257" r:id="rId4"/>
    <p:sldId id="259" r:id="rId5"/>
    <p:sldId id="262" r:id="rId6"/>
    <p:sldId id="272" r:id="rId7"/>
    <p:sldId id="264" r:id="rId8"/>
    <p:sldId id="260" r:id="rId9"/>
    <p:sldId id="263" r:id="rId10"/>
    <p:sldId id="265" r:id="rId11"/>
    <p:sldId id="273" r:id="rId12"/>
    <p:sldId id="267" r:id="rId13"/>
    <p:sldId id="268" r:id="rId14"/>
    <p:sldId id="266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29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B6454-96D1-6F44-8EB0-BEEF43E1E600}" type="datetimeFigureOut">
              <a:rPr lang="en-US" smtClean="0"/>
              <a:t>1/29/14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DD05C-C4B8-D44B-A616-B318FEC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11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Thirty percent of Protestant teens say they did organized volunteer work or community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service at least occasionally in the previous year, slightly less than the percent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all teenagers reporting volunteering at least occasionally in the previous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DD05C-C4B8-D44B-A616-B318FECEEB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94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DD05C-C4B8-D44B-A616-B318FECEEB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5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9663" y="2416286"/>
            <a:ext cx="7167137" cy="1914144"/>
          </a:xfrm>
        </p:spPr>
        <p:txBody>
          <a:bodyPr/>
          <a:lstStyle/>
          <a:p>
            <a:r>
              <a:rPr lang="en-US" sz="4400" b="1" dirty="0"/>
              <a:t>Youth, Mission and </a:t>
            </a:r>
            <a:r>
              <a:rPr lang="en-US" sz="4400" b="1" dirty="0" smtClean="0"/>
              <a:t>Worship|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800" b="1" dirty="0" smtClean="0"/>
              <a:t>What </a:t>
            </a:r>
            <a:r>
              <a:rPr lang="en-US" sz="2800" b="1" dirty="0"/>
              <a:t>Does it Mean to be “Living Sacrifices”</a:t>
            </a:r>
            <a:r>
              <a:rPr lang="en-US" sz="2800" b="1" dirty="0" smtClean="0"/>
              <a:t>?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8558" y="4681842"/>
            <a:ext cx="6477000" cy="1174088"/>
          </a:xfrm>
        </p:spPr>
        <p:txBody>
          <a:bodyPr/>
          <a:lstStyle/>
          <a:p>
            <a:pPr algn="r"/>
            <a:r>
              <a:rPr lang="en-US" dirty="0" smtClean="0"/>
              <a:t>Terri Martinson Elton, PhD</a:t>
            </a:r>
          </a:p>
          <a:p>
            <a:pPr algn="r"/>
            <a:r>
              <a:rPr lang="en-US" dirty="0" smtClean="0"/>
              <a:t>Luther Seminary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63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200" dirty="0" smtClean="0"/>
              <a:t>Living Sacrifice</a:t>
            </a:r>
            <a:endParaRPr lang="en-US" sz="10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Romans 12:1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142654" cy="1894550"/>
          </a:xfrm>
        </p:spPr>
        <p:txBody>
          <a:bodyPr>
            <a:normAutofit/>
          </a:bodyPr>
          <a:lstStyle/>
          <a:p>
            <a:r>
              <a:rPr lang="en-US" dirty="0" smtClean="0"/>
              <a:t>Therefore, I urge you, brothers and sisters, in view of God’s mercy, to offer your bodies as a living sacrifice, holy and pleasing to God – this is your true and proper worship.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Question: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How might </a:t>
            </a:r>
            <a:r>
              <a:rPr lang="en-US" sz="3600" b="1" dirty="0"/>
              <a:t>mission</a:t>
            </a:r>
            <a:r>
              <a:rPr lang="en-US" sz="3600" dirty="0"/>
              <a:t> and </a:t>
            </a:r>
            <a:r>
              <a:rPr lang="en-US" sz="3600" b="1" dirty="0"/>
              <a:t>worship</a:t>
            </a:r>
            <a:r>
              <a:rPr lang="en-US" sz="3600" dirty="0"/>
              <a:t> be connected? </a:t>
            </a:r>
          </a:p>
        </p:txBody>
      </p:sp>
      <p:pic>
        <p:nvPicPr>
          <p:cNvPr id="9" name="Picture Placeholder 8" descr="connect-content-and-marketing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6" r="161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765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Research| </a:t>
            </a:r>
            <a:endParaRPr lang="en-US" dirty="0"/>
          </a:p>
        </p:txBody>
      </p:sp>
      <p:pic>
        <p:nvPicPr>
          <p:cNvPr id="8" name="Picture Placeholder 7" descr="research-studies_000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r="617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young people and </a:t>
            </a:r>
            <a:r>
              <a:rPr lang="en-US" sz="3600" dirty="0" smtClean="0"/>
              <a:t>service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147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 people and Service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b="1" dirty="0" smtClean="0"/>
              <a:t>Short-Term Mission Trips - Youth</a:t>
            </a:r>
          </a:p>
          <a:p>
            <a:pPr>
              <a:buFontTx/>
              <a:buChar char="-"/>
            </a:pPr>
            <a:r>
              <a:rPr lang="en-US" dirty="0" smtClean="0"/>
              <a:t>Mainstay of YM today</a:t>
            </a:r>
          </a:p>
          <a:p>
            <a:pPr>
              <a:buFontTx/>
              <a:buChar char="-"/>
            </a:pPr>
            <a:r>
              <a:rPr lang="en-US" dirty="0" smtClean="0"/>
              <a:t>A 2006 survey showed within Protestant mission organizations participation in STMs tripled between 1999-2001. (100,000 to 300,000).</a:t>
            </a:r>
          </a:p>
          <a:p>
            <a:pPr>
              <a:buFontTx/>
              <a:buChar char="-"/>
            </a:pPr>
            <a:r>
              <a:rPr lang="en-US" dirty="0" smtClean="0"/>
              <a:t>A 2000 survey of American teenagers discovered 3.6 million youth had traveled on a STM. (</a:t>
            </a:r>
            <a:r>
              <a:rPr lang="en-US" dirty="0" err="1" smtClean="0"/>
              <a:t>Barna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A 2002-2003 survey of American teenagers (13-17 year olds)  discovered 5.5 million (or 29%) had traveled on a STM. (Smith)</a:t>
            </a:r>
          </a:p>
          <a:p>
            <a:pPr marL="0" indent="0" algn="r">
              <a:buNone/>
            </a:pPr>
            <a:r>
              <a:rPr lang="en-US" sz="2000" dirty="0" smtClean="0"/>
              <a:t>(Priest, et al, 2006)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>
          <a:xfrm>
            <a:off x="4645152" y="3080117"/>
            <a:ext cx="3566160" cy="271108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sz="1050" b="1" dirty="0"/>
              <a:t>If Family Members Volunteer</a:t>
            </a:r>
            <a:r>
              <a:rPr lang="en-US" sz="1050" b="1" dirty="0" smtClean="0"/>
              <a:t>, Youth </a:t>
            </a:r>
            <a:r>
              <a:rPr lang="en-US" sz="1050" b="1" dirty="0"/>
              <a:t>Will </a:t>
            </a:r>
            <a:r>
              <a:rPr lang="en-US" sz="900" dirty="0" smtClean="0"/>
              <a:t>Too. A </a:t>
            </a:r>
            <a:r>
              <a:rPr lang="en-US" sz="900" dirty="0"/>
              <a:t>youth from a family where at </a:t>
            </a:r>
            <a:r>
              <a:rPr lang="en-US" sz="900" dirty="0" smtClean="0"/>
              <a:t>least one </a:t>
            </a:r>
            <a:r>
              <a:rPr lang="en-US" sz="900" dirty="0"/>
              <a:t>parent volunteers is almost twice </a:t>
            </a:r>
            <a:r>
              <a:rPr lang="en-US" sz="900" dirty="0" smtClean="0"/>
              <a:t>as likely </a:t>
            </a:r>
            <a:r>
              <a:rPr lang="en-US" sz="900" dirty="0"/>
              <a:t>to volunteer as a youth with </a:t>
            </a:r>
            <a:r>
              <a:rPr lang="en-US" sz="900" dirty="0" smtClean="0"/>
              <a:t>no family </a:t>
            </a:r>
            <a:r>
              <a:rPr lang="en-US" sz="900" dirty="0"/>
              <a:t>members who volunteer – </a:t>
            </a:r>
            <a:r>
              <a:rPr lang="en-US" sz="900" dirty="0" smtClean="0"/>
              <a:t>and nearly </a:t>
            </a:r>
            <a:r>
              <a:rPr lang="en-US" sz="900" dirty="0"/>
              <a:t>three times as likely to </a:t>
            </a:r>
            <a:r>
              <a:rPr lang="en-US" sz="900" dirty="0" smtClean="0"/>
              <a:t>volunteer on </a:t>
            </a:r>
            <a:r>
              <a:rPr lang="en-US" sz="900" dirty="0"/>
              <a:t>a regular </a:t>
            </a:r>
            <a:r>
              <a:rPr lang="en-US" sz="900" dirty="0" smtClean="0"/>
              <a:t>basis.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sz="1000" b="1" dirty="0" smtClean="0"/>
              <a:t>Religious Attendance has a strong link to volunteering. </a:t>
            </a:r>
            <a:r>
              <a:rPr lang="en-US" sz="900" dirty="0"/>
              <a:t>Youth who attend religious </a:t>
            </a:r>
            <a:r>
              <a:rPr lang="en-US" sz="900" dirty="0" smtClean="0"/>
              <a:t>services regularly </a:t>
            </a:r>
            <a:r>
              <a:rPr lang="en-US" sz="900" dirty="0"/>
              <a:t>are nearly twice as likely to </a:t>
            </a:r>
            <a:r>
              <a:rPr lang="en-US" sz="900" dirty="0" smtClean="0"/>
              <a:t>be regular </a:t>
            </a:r>
            <a:r>
              <a:rPr lang="en-US" sz="900" dirty="0"/>
              <a:t>volunteers as youth who do </a:t>
            </a:r>
            <a:r>
              <a:rPr lang="en-US" sz="900" dirty="0" smtClean="0"/>
              <a:t>not attend </a:t>
            </a:r>
            <a:r>
              <a:rPr lang="en-US" sz="900" dirty="0"/>
              <a:t>religious services at all</a:t>
            </a:r>
            <a:r>
              <a:rPr lang="en-US" sz="900" dirty="0" smtClean="0"/>
              <a:t>. </a:t>
            </a:r>
            <a:r>
              <a:rPr lang="en-US" sz="900" dirty="0"/>
              <a:t>Among teens who regularly </a:t>
            </a:r>
            <a:r>
              <a:rPr lang="en-US" sz="900" dirty="0" smtClean="0"/>
              <a:t>attend religious </a:t>
            </a:r>
            <a:r>
              <a:rPr lang="en-US" sz="900" dirty="0"/>
              <a:t>services, 47 percent </a:t>
            </a:r>
            <a:r>
              <a:rPr lang="en-US" sz="900" dirty="0" smtClean="0"/>
              <a:t>volunteer primarily </a:t>
            </a:r>
            <a:r>
              <a:rPr lang="en-US" sz="900" dirty="0"/>
              <a:t>with a religious </a:t>
            </a:r>
            <a:r>
              <a:rPr lang="en-US" sz="900" dirty="0" smtClean="0"/>
              <a:t>congregation, 8 </a:t>
            </a:r>
            <a:r>
              <a:rPr lang="en-US" sz="900" dirty="0"/>
              <a:t>percent with a faith-based group </a:t>
            </a:r>
            <a:r>
              <a:rPr lang="en-US" sz="900" dirty="0" smtClean="0"/>
              <a:t>that is </a:t>
            </a:r>
            <a:r>
              <a:rPr lang="en-US" sz="900" dirty="0"/>
              <a:t>not a religious congregation, and </a:t>
            </a:r>
            <a:r>
              <a:rPr lang="en-US" sz="900" dirty="0" smtClean="0"/>
              <a:t>45 percent </a:t>
            </a:r>
            <a:r>
              <a:rPr lang="en-US" sz="900" dirty="0"/>
              <a:t>with a secular organization</a:t>
            </a:r>
            <a:r>
              <a:rPr lang="en-US" sz="900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sz="900" dirty="0"/>
              <a:t>http://</a:t>
            </a:r>
            <a:r>
              <a:rPr lang="en-US" sz="900" dirty="0" err="1"/>
              <a:t>www.nationalservice.gov</a:t>
            </a:r>
            <a:r>
              <a:rPr lang="en-US" sz="900" dirty="0"/>
              <a:t>/sites/default/files/documents/</a:t>
            </a:r>
            <a:r>
              <a:rPr lang="en-US" sz="900" dirty="0" err="1"/>
              <a:t>YHA.pdf</a:t>
            </a:r>
            <a:endParaRPr lang="en-US" sz="9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40"/>
            <a:ext cx="3566160" cy="158900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sz="1600" b="1" dirty="0" smtClean="0"/>
              <a:t>Youth Volunteer </a:t>
            </a:r>
            <a:r>
              <a:rPr lang="en-US" sz="1050" dirty="0" smtClean="0"/>
              <a:t>-  </a:t>
            </a:r>
            <a:r>
              <a:rPr lang="en-US" sz="1050" dirty="0"/>
              <a:t>55 Percent of Youth </a:t>
            </a:r>
            <a:r>
              <a:rPr lang="en-US" sz="1050" dirty="0" smtClean="0"/>
              <a:t>Volunteer. 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sz="1050" dirty="0" smtClean="0"/>
              <a:t>An </a:t>
            </a:r>
            <a:r>
              <a:rPr lang="en-US" sz="1050" dirty="0"/>
              <a:t>estimated 15.5 million youth </a:t>
            </a:r>
            <a:r>
              <a:rPr lang="en-US" sz="1050" dirty="0" smtClean="0"/>
              <a:t>ages </a:t>
            </a:r>
            <a:r>
              <a:rPr lang="en-US" sz="1050" dirty="0"/>
              <a:t>12 to </a:t>
            </a:r>
            <a:r>
              <a:rPr lang="en-US" sz="1050" dirty="0" smtClean="0"/>
              <a:t>18  </a:t>
            </a:r>
            <a:r>
              <a:rPr lang="en-US" sz="1050" dirty="0"/>
              <a:t>participate in volunteer activities</a:t>
            </a:r>
            <a:r>
              <a:rPr lang="en-US" sz="1050" dirty="0" smtClean="0"/>
              <a:t>; the </a:t>
            </a:r>
            <a:r>
              <a:rPr lang="en-US" sz="1050" dirty="0"/>
              <a:t>teen volunteering rate is </a:t>
            </a:r>
            <a:r>
              <a:rPr lang="en-US" sz="1050" b="1" dirty="0" smtClean="0"/>
              <a:t>nearly twice </a:t>
            </a:r>
            <a:r>
              <a:rPr lang="en-US" sz="1050" b="1" dirty="0"/>
              <a:t>the </a:t>
            </a:r>
            <a:r>
              <a:rPr lang="en-US" sz="1050" b="1" dirty="0" smtClean="0"/>
              <a:t>adult volunteering </a:t>
            </a:r>
            <a:r>
              <a:rPr lang="en-US" sz="1050" b="1" dirty="0"/>
              <a:t>rate </a:t>
            </a:r>
            <a:r>
              <a:rPr lang="en-US" sz="1050" b="1" dirty="0" smtClean="0"/>
              <a:t>of 29 percent</a:t>
            </a:r>
            <a:r>
              <a:rPr lang="en-US" sz="1050" dirty="0" smtClean="0"/>
              <a:t>. Youth </a:t>
            </a:r>
            <a:r>
              <a:rPr lang="en-US" sz="1050" dirty="0"/>
              <a:t>contribute more </a:t>
            </a:r>
            <a:r>
              <a:rPr lang="en-US" sz="1050" dirty="0" smtClean="0"/>
              <a:t>than 1.3 </a:t>
            </a:r>
            <a:r>
              <a:rPr lang="en-US" sz="1050" dirty="0"/>
              <a:t>billion hours of </a:t>
            </a:r>
            <a:r>
              <a:rPr lang="en-US" sz="1050" dirty="0" smtClean="0"/>
              <a:t>community service </a:t>
            </a:r>
            <a:r>
              <a:rPr lang="en-US" sz="1050" dirty="0"/>
              <a:t>each year.</a:t>
            </a:r>
            <a:r>
              <a:rPr lang="en-US" sz="1050" dirty="0" smtClean="0"/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8077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Youth 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645151" y="1735138"/>
            <a:ext cx="3779181" cy="192024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2012 Volunteering in America report found that </a:t>
            </a:r>
            <a:r>
              <a:rPr lang="en-US" b="1" dirty="0"/>
              <a:t>22.5% of Young Adults (ages 16-24) volunteered in 2011</a:t>
            </a:r>
            <a:r>
              <a:rPr lang="en-US" b="1" dirty="0" smtClean="0"/>
              <a:t>.</a:t>
            </a:r>
          </a:p>
          <a:p>
            <a:r>
              <a:rPr lang="en-US" dirty="0"/>
              <a:t>In 2011, AmeriCorps received 582,000 applications for just 82,000 positions. This is up from 536,000 in 2010 for 85,000 spots.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4645152" y="3655378"/>
            <a:ext cx="3934404" cy="2243066"/>
          </a:xfrm>
        </p:spPr>
        <p:txBody>
          <a:bodyPr>
            <a:normAutofit fontScale="55000" lnSpcReduction="20000"/>
          </a:bodyPr>
          <a:lstStyle/>
          <a:p>
            <a:r>
              <a:rPr lang="en-US" sz="2500" b="1" dirty="0"/>
              <a:t>YOUNG PEOPLE ARE MORE LIKELY TO VOLUNTEER WHEN ENGAGED THROUGH SCHOOLS, YOUTH ORGANIZATIONS, OR RELIGIOUS GROUPS</a:t>
            </a:r>
            <a:r>
              <a:rPr lang="en-US" sz="2500" b="1" dirty="0" smtClean="0"/>
              <a:t>.</a:t>
            </a:r>
          </a:p>
          <a:p>
            <a:r>
              <a:rPr lang="en-US" dirty="0"/>
              <a:t>The Search Institute identifies service to others as a </a:t>
            </a:r>
            <a:r>
              <a:rPr lang="en-US" b="1" dirty="0"/>
              <a:t>“gateway asset” </a:t>
            </a:r>
            <a:r>
              <a:rPr lang="en-US" dirty="0"/>
              <a:t>and finds that service and service-learning can have positive effects on at least 20 of the 40 developmental assets</a:t>
            </a:r>
            <a:r>
              <a:rPr lang="en-US" dirty="0" smtClean="0"/>
              <a:t>.</a:t>
            </a:r>
          </a:p>
          <a:p>
            <a:pPr marL="0" indent="0" algn="r">
              <a:lnSpc>
                <a:spcPct val="120000"/>
              </a:lnSpc>
              <a:spcBef>
                <a:spcPts val="800"/>
              </a:spcBef>
              <a:buNone/>
            </a:pPr>
            <a:r>
              <a:rPr lang="en-US" dirty="0"/>
              <a:t>http://</a:t>
            </a:r>
            <a:r>
              <a:rPr lang="en-US" dirty="0" err="1"/>
              <a:t>www.ysa.org</a:t>
            </a:r>
            <a:r>
              <a:rPr lang="en-US" dirty="0"/>
              <a:t>/</a:t>
            </a:r>
            <a:r>
              <a:rPr lang="en-US" dirty="0" err="1"/>
              <a:t>facts_on_youth_volunteering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Increases</a:t>
            </a:r>
            <a:r>
              <a:rPr lang="en-US" dirty="0" smtClean="0"/>
              <a:t> </a:t>
            </a:r>
            <a:r>
              <a:rPr lang="en-US" dirty="0"/>
              <a:t>young people's feelings of community connectedness, and reduces engagement in risky </a:t>
            </a:r>
            <a:r>
              <a:rPr lang="en-US" dirty="0" smtClean="0"/>
              <a:t>behavior.</a:t>
            </a:r>
          </a:p>
          <a:p>
            <a:r>
              <a:rPr lang="en-US" dirty="0" smtClean="0"/>
              <a:t>Contributes to higher </a:t>
            </a:r>
            <a:r>
              <a:rPr lang="en-US" dirty="0"/>
              <a:t>reported levels of </a:t>
            </a:r>
            <a:r>
              <a:rPr lang="en-US" b="1" dirty="0"/>
              <a:t>academic succes</a:t>
            </a:r>
            <a:r>
              <a:rPr lang="en-US" dirty="0"/>
              <a:t>s, graduation rates, positive civic behavior, and self-</a:t>
            </a:r>
            <a:r>
              <a:rPr lang="en-US" dirty="0" smtClean="0"/>
              <a:t>esteem.</a:t>
            </a:r>
          </a:p>
          <a:p>
            <a:r>
              <a:rPr lang="en-US" dirty="0" smtClean="0"/>
              <a:t>Youth </a:t>
            </a:r>
            <a:r>
              <a:rPr lang="en-US" dirty="0"/>
              <a:t>who participate in community service are 19% more likely to </a:t>
            </a:r>
            <a:r>
              <a:rPr lang="en-US" b="1" dirty="0"/>
              <a:t>graduate </a:t>
            </a:r>
            <a:r>
              <a:rPr lang="en-US" dirty="0"/>
              <a:t>than those who did </a:t>
            </a:r>
            <a:r>
              <a:rPr lang="en-US" dirty="0" smtClean="0"/>
              <a:t>not.</a:t>
            </a:r>
            <a:endParaRPr lang="en-US" dirty="0"/>
          </a:p>
          <a:p>
            <a:r>
              <a:rPr lang="en-US" dirty="0" smtClean="0"/>
              <a:t>Volunteering </a:t>
            </a:r>
            <a:r>
              <a:rPr lang="en-US" dirty="0"/>
              <a:t>at any age is associated with increased likelihood of </a:t>
            </a:r>
            <a:r>
              <a:rPr lang="en-US" b="1" dirty="0"/>
              <a:t>finding employme</a:t>
            </a:r>
            <a:r>
              <a:rPr lang="en-US" dirty="0"/>
              <a:t>nt. Among youth ages 16-24 (not in school, not working), studies showed an increased likelihood of 5%</a:t>
            </a:r>
            <a:r>
              <a:rPr lang="en-US" dirty="0" smtClean="0"/>
              <a:t>.</a:t>
            </a:r>
          </a:p>
          <a:p>
            <a:r>
              <a:rPr lang="en-US" dirty="0" smtClean="0"/>
              <a:t>Volunteering </a:t>
            </a:r>
            <a:r>
              <a:rPr lang="en-US" dirty="0"/>
              <a:t>in one's youth leads to a </a:t>
            </a:r>
            <a:r>
              <a:rPr lang="en-US" b="1" dirty="0"/>
              <a:t>lifetime of service and philanthropy</a:t>
            </a:r>
            <a:r>
              <a:rPr lang="en-US" dirty="0"/>
              <a:t>. Most adults involved in community service and/or philanthropy started as children.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9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service important to youth?</a:t>
            </a:r>
            <a:endParaRPr lang="en-US" dirty="0"/>
          </a:p>
        </p:txBody>
      </p:sp>
      <p:pic>
        <p:nvPicPr>
          <p:cNvPr id="9" name="Picture Placeholder 8" descr="IMG_1620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b="6696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r>
              <a:rPr lang="en-US" dirty="0" smtClean="0"/>
              <a:t>What do you think?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6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Research| </a:t>
            </a:r>
            <a:endParaRPr lang="en-US" dirty="0"/>
          </a:p>
        </p:txBody>
      </p:sp>
      <p:pic>
        <p:nvPicPr>
          <p:cNvPr id="8" name="Picture Placeholder 7" descr="research-studies_000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r="617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young people and church </a:t>
            </a:r>
          </a:p>
        </p:txBody>
      </p:sp>
    </p:spTree>
    <p:extLst>
      <p:ext uri="{BB962C8B-B14F-4D97-AF65-F5344CB8AC3E}">
        <p14:creationId xmlns:p14="http://schemas.microsoft.com/office/powerpoint/2010/main" val="1970114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Young People and Church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sz="2000" dirty="0" smtClean="0"/>
              <a:t>Except for a small percentage</a:t>
            </a:r>
            <a:r>
              <a:rPr lang="en-US" sz="2400" dirty="0" smtClean="0"/>
              <a:t>,</a:t>
            </a:r>
            <a:r>
              <a:rPr lang="en-US" sz="2400" dirty="0" smtClean="0">
                <a:latin typeface="Impact" pitchFamily="34" charset="0"/>
              </a:rPr>
              <a:t> faith was detached from everyday life.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latin typeface="Impact" pitchFamily="34" charset="0"/>
              </a:rPr>
              <a:t>What does this mean?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>
                <a:latin typeface="Impact" pitchFamily="34" charset="0"/>
              </a:rPr>
              <a:t>Teen are not rebellious about faith, rather they are open to </a:t>
            </a:r>
            <a:r>
              <a:rPr lang="en-US" sz="2400" dirty="0" smtClean="0">
                <a:latin typeface="Impact" pitchFamily="34" charset="0"/>
              </a:rPr>
              <a:t>religion – </a:t>
            </a:r>
            <a:r>
              <a:rPr lang="en-US" sz="2400" dirty="0" smtClean="0"/>
              <a:t>but their beliefs are not aligned with the traditional beliefs of denominations.</a:t>
            </a:r>
          </a:p>
          <a:p>
            <a:r>
              <a:rPr lang="en-US" sz="2400" dirty="0" smtClean="0">
                <a:latin typeface="Impact" pitchFamily="34" charset="0"/>
              </a:rPr>
              <a:t>Moralistic </a:t>
            </a:r>
            <a:r>
              <a:rPr lang="en-US" sz="2400" dirty="0">
                <a:latin typeface="Impact" pitchFamily="34" charset="0"/>
              </a:rPr>
              <a:t>Therapeutic Deism</a:t>
            </a:r>
            <a:endParaRPr lang="en-US" sz="2400" dirty="0" smtClean="0">
              <a:latin typeface="Impact" pitchFamily="34" charset="0"/>
            </a:endParaRPr>
          </a:p>
          <a:p>
            <a:r>
              <a:rPr lang="en-US" sz="2400" dirty="0">
                <a:latin typeface="Impact" pitchFamily="34" charset="0"/>
              </a:rPr>
              <a:t>Parents are </a:t>
            </a:r>
            <a:r>
              <a:rPr lang="en-US" sz="2400" dirty="0" smtClean="0">
                <a:latin typeface="Impact" pitchFamily="34" charset="0"/>
              </a:rPr>
              <a:t>important - </a:t>
            </a:r>
            <a:r>
              <a:rPr lang="en-US" dirty="0" smtClean="0"/>
              <a:t>Similar beliefs as parents</a:t>
            </a:r>
          </a:p>
          <a:p>
            <a:r>
              <a:rPr lang="en-US" sz="2400" dirty="0">
                <a:latin typeface="Impact" pitchFamily="34" charset="0"/>
              </a:rPr>
              <a:t>Teens could not speak the second language of faith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Round Same Side Corner Rectangle 1"/>
          <p:cNvSpPr/>
          <p:nvPr/>
        </p:nvSpPr>
        <p:spPr>
          <a:xfrm>
            <a:off x="4764986" y="3465259"/>
            <a:ext cx="3383614" cy="2210867"/>
          </a:xfrm>
          <a:prstGeom prst="round2Same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5664200"/>
            <a:ext cx="375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National Study of Youth and Religion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100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Exemplary Youth Ministry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4"/>
          </p:nvPr>
        </p:nvSpPr>
        <p:spPr>
          <a:xfrm>
            <a:off x="4645152" y="2144588"/>
            <a:ext cx="3566160" cy="1510789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800" b="1" dirty="0">
                <a:latin typeface="Berlin Sans FB Demi" pitchFamily="34" charset="0"/>
              </a:rPr>
              <a:t>Mature Christian Faith in </a:t>
            </a:r>
            <a:r>
              <a:rPr lang="en-US" sz="2800" b="1" dirty="0" smtClean="0">
                <a:latin typeface="Berlin Sans FB Demi" pitchFamily="34" charset="0"/>
              </a:rPr>
              <a:t>Youth</a:t>
            </a:r>
            <a:endParaRPr lang="en-US" sz="2800" b="1" dirty="0">
              <a:latin typeface="Berlin Sans FB Demi" pitchFamily="34" charset="0"/>
            </a:endParaRPr>
          </a:p>
        </p:txBody>
      </p:sp>
      <p:pic>
        <p:nvPicPr>
          <p:cNvPr id="9" name="Content Placeholder 8" descr="EYM.jpg"/>
          <p:cNvPicPr>
            <a:picLocks noGrp="1" noChangeAspect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857" r="-42857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Seeks Spiritual Growth</a:t>
            </a:r>
            <a:r>
              <a:rPr lang="en-US" b="1" dirty="0"/>
              <a:t>: </a:t>
            </a:r>
            <a:r>
              <a:rPr lang="en-US" dirty="0"/>
              <a:t>alone and with others pursues questions, guidance and commitment through conversation, study of faith, reading the bible, prayer, small groups, retreats </a:t>
            </a:r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Possesses a Vital Faith:</a:t>
            </a:r>
            <a:r>
              <a:rPr lang="en-US" sz="4000" dirty="0"/>
              <a:t> </a:t>
            </a:r>
            <a:r>
              <a:rPr lang="en-US" dirty="0"/>
              <a:t>keenly aware of God present and active in one’s own life, the lives of others, and the life of the world</a:t>
            </a:r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Practices Faith: </a:t>
            </a:r>
            <a:r>
              <a:rPr lang="en-US" dirty="0"/>
              <a:t>actively practices faith in Jesus Christ privately and publicly through regular attendance at worship, participation in ministry and leadership in a congregation</a:t>
            </a:r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Makes the Christian Faith a Way of Life: </a:t>
            </a:r>
            <a:r>
              <a:rPr lang="en-US" dirty="0"/>
              <a:t>recognizes God’s “call” and integrates one’s beliefs into the conversation, decisions, and actions of daily life</a:t>
            </a:r>
            <a:endParaRPr lang="en-US" sz="2400" dirty="0"/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Lives a Life of Service: </a:t>
            </a:r>
            <a:r>
              <a:rPr lang="en-US" dirty="0"/>
              <a:t>involved in activities caring for others and addressing injustice and immorality</a:t>
            </a:r>
            <a:endParaRPr lang="en-US" sz="2000" dirty="0"/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3800" b="1" dirty="0"/>
              <a:t>Reaches Out to Others: </a:t>
            </a:r>
            <a:r>
              <a:rPr lang="en-US" dirty="0"/>
              <a:t>reaches out to others who are different or in need through prayer, hospitality, conversation and support </a:t>
            </a:r>
            <a:endParaRPr lang="en-US" sz="2000" dirty="0"/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Exercises Moral Responsibility: </a:t>
            </a:r>
            <a:r>
              <a:rPr lang="en-US" dirty="0"/>
              <a:t>lives with integrity utilizing faith in making considered moral decisions</a:t>
            </a:r>
            <a:endParaRPr lang="en-US" sz="2000" dirty="0"/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Speaks Publicly about Faith:</a:t>
            </a:r>
            <a:r>
              <a:rPr lang="en-US" sz="4400" b="1" dirty="0"/>
              <a:t> </a:t>
            </a:r>
            <a:r>
              <a:rPr lang="en-US" dirty="0"/>
              <a:t>speaks openly about Jesus Christ and God’s participation in one’s own life and the life of the world</a:t>
            </a:r>
            <a:endParaRPr lang="en-US" sz="2000" dirty="0"/>
          </a:p>
          <a:p>
            <a:pPr lvl="0">
              <a:lnSpc>
                <a:spcPct val="120000"/>
              </a:lnSpc>
              <a:spcBef>
                <a:spcPts val="800"/>
              </a:spcBef>
            </a:pPr>
            <a:r>
              <a:rPr lang="en-US" sz="4000" b="1" dirty="0"/>
              <a:t>Possesses a Positive Spirit: </a:t>
            </a:r>
            <a:r>
              <a:rPr lang="en-US" dirty="0"/>
              <a:t>reflects loving and hopeful attitudes toward others and </a:t>
            </a:r>
            <a:r>
              <a:rPr lang="en-US" dirty="0" smtClean="0"/>
              <a:t>life</a:t>
            </a:r>
            <a:endParaRPr lang="en-US" dirty="0"/>
          </a:p>
        </p:txBody>
      </p:sp>
      <p:sp>
        <p:nvSpPr>
          <p:cNvPr id="10" name="5-Point Star 9"/>
          <p:cNvSpPr/>
          <p:nvPr/>
        </p:nvSpPr>
        <p:spPr>
          <a:xfrm>
            <a:off x="340534" y="3621108"/>
            <a:ext cx="457200" cy="4572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325615" y="2565875"/>
            <a:ext cx="457200" cy="4572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332298" y="4075650"/>
            <a:ext cx="457200" cy="457200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7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</a:t>
            </a:r>
            <a:r>
              <a:rPr lang="en-US" dirty="0" smtClean="0"/>
              <a:t>church </a:t>
            </a:r>
            <a:r>
              <a:rPr lang="en-US" dirty="0" smtClean="0"/>
              <a:t>important to youth?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r>
              <a:rPr lang="en-US" dirty="0" smtClean="0"/>
              <a:t>What do you think?</a:t>
            </a:r>
            <a:endParaRPr lang="en-US" dirty="0"/>
          </a:p>
        </p:txBody>
      </p:sp>
      <p:pic>
        <p:nvPicPr>
          <p:cNvPr id="3" name="Picture Placeholder 2" descr="congregation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5" b="5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8355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Worship Outside the </a:t>
            </a:r>
            <a:r>
              <a:rPr lang="en-US" dirty="0" smtClean="0"/>
              <a:t>Building</a:t>
            </a:r>
            <a:endParaRPr lang="en-US" dirty="0"/>
          </a:p>
        </p:txBody>
      </p:sp>
      <p:pic>
        <p:nvPicPr>
          <p:cNvPr id="3" name="Picture Placeholder 2" descr="camp-001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r="11089"/>
          <a:stretch>
            <a:fillRect/>
          </a:stretch>
        </p:blipFill>
        <p:spPr>
          <a:xfrm rot="21240000">
            <a:off x="857250" y="633413"/>
            <a:ext cx="5010150" cy="3254375"/>
          </a:xfrm>
        </p:spPr>
      </p:pic>
    </p:spTree>
    <p:extLst>
      <p:ext uri="{BB962C8B-B14F-4D97-AF65-F5344CB8AC3E}">
        <p14:creationId xmlns:p14="http://schemas.microsoft.com/office/powerpoint/2010/main" val="1595491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93990" y="3581256"/>
            <a:ext cx="6104648" cy="2605547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worship at camp</a:t>
            </a:r>
          </a:p>
          <a:p>
            <a:pPr lvl="0"/>
            <a:r>
              <a:rPr lang="en-US" dirty="0"/>
              <a:t>using the liturgy </a:t>
            </a:r>
            <a:r>
              <a:rPr lang="en-US" dirty="0" smtClean="0"/>
              <a:t>as a “</a:t>
            </a:r>
            <a:r>
              <a:rPr lang="en-US" dirty="0"/>
              <a:t>framework” </a:t>
            </a:r>
            <a:r>
              <a:rPr lang="en-US" dirty="0" smtClean="0"/>
              <a:t>(</a:t>
            </a:r>
            <a:r>
              <a:rPr lang="en-US" dirty="0"/>
              <a:t>invitation to worship, confession/absolution, proclamation, prayers of the people, blessing – communion</a:t>
            </a:r>
            <a:r>
              <a:rPr lang="en-US" dirty="0" smtClean="0"/>
              <a:t>)</a:t>
            </a:r>
          </a:p>
          <a:p>
            <a:pPr lvl="0"/>
            <a:r>
              <a:rPr lang="en-US" dirty="0"/>
              <a:t>p</a:t>
            </a:r>
            <a:r>
              <a:rPr lang="en-US" dirty="0" smtClean="0"/>
              <a:t>raying </a:t>
            </a:r>
            <a:r>
              <a:rPr lang="en-US" dirty="0" smtClean="0"/>
              <a:t>the newspaper</a:t>
            </a:r>
            <a:endParaRPr lang="en-US" dirty="0"/>
          </a:p>
        </p:txBody>
      </p:sp>
      <p:pic>
        <p:nvPicPr>
          <p:cNvPr id="8" name="Picture 7" descr="worship1st-MorningofCamp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6" y="538581"/>
            <a:ext cx="4483810" cy="252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2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Service into Corporate </a:t>
            </a:r>
            <a:r>
              <a:rPr lang="en-US" dirty="0" smtClean="0"/>
              <a:t>Worship</a:t>
            </a:r>
            <a:endParaRPr lang="en-US" dirty="0"/>
          </a:p>
        </p:txBody>
      </p:sp>
      <p:pic>
        <p:nvPicPr>
          <p:cNvPr id="9" name="Picture Placeholder 8" descr="worship-service.jpg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b="6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279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39711" y="3227294"/>
            <a:ext cx="5688302" cy="30239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bring the world into the sanctuary</a:t>
            </a:r>
          </a:p>
          <a:p>
            <a:pPr lvl="0"/>
            <a:r>
              <a:rPr lang="en-US" dirty="0"/>
              <a:t>weave issues of the world into worship life</a:t>
            </a:r>
          </a:p>
          <a:p>
            <a:pPr lvl="0"/>
            <a:r>
              <a:rPr lang="en-US" dirty="0"/>
              <a:t>Tie worship and service – </a:t>
            </a:r>
            <a:r>
              <a:rPr lang="en-US" dirty="0" smtClean="0"/>
              <a:t>for </a:t>
            </a:r>
            <a:r>
              <a:rPr lang="en-US" dirty="0"/>
              <a:t>example, Lent as times to experiment (Share about </a:t>
            </a:r>
            <a:r>
              <a:rPr lang="en-US" dirty="0" err="1"/>
              <a:t>Instagram</a:t>
            </a:r>
            <a:r>
              <a:rPr lang="en-US" dirty="0"/>
              <a:t>) and surround with Social </a:t>
            </a:r>
            <a:r>
              <a:rPr lang="en-US" dirty="0" smtClean="0"/>
              <a:t>Media</a:t>
            </a:r>
            <a:endParaRPr lang="en-US" dirty="0"/>
          </a:p>
        </p:txBody>
      </p:sp>
      <p:pic>
        <p:nvPicPr>
          <p:cNvPr id="4" name="Picture 3" descr="Globe-overall-sh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43" y="296371"/>
            <a:ext cx="3480805" cy="271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59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200" dirty="0" smtClean="0"/>
              <a:t>Living Sacrifice</a:t>
            </a:r>
            <a:endParaRPr lang="en-US" sz="10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Romans 12:1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142654" cy="1894550"/>
          </a:xfrm>
        </p:spPr>
        <p:txBody>
          <a:bodyPr>
            <a:normAutofit/>
          </a:bodyPr>
          <a:lstStyle/>
          <a:p>
            <a:r>
              <a:rPr lang="en-US" dirty="0" smtClean="0"/>
              <a:t>Therefore, I urge you, brothers and sisters, in view of God’s mercy, to offer your bodies as a living sacrifice, holy and pleasing to God – this is your true and proper worship.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3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Question:</a:t>
            </a:r>
          </a:p>
        </p:txBody>
      </p:sp>
      <p:pic>
        <p:nvPicPr>
          <p:cNvPr id="3" name="Picture Placeholder 2" descr="37.original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5" b="615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How might </a:t>
            </a:r>
            <a:r>
              <a:rPr lang="en-US" sz="3600" b="1" dirty="0"/>
              <a:t>mission</a:t>
            </a:r>
            <a:r>
              <a:rPr lang="en-US" sz="3600" dirty="0"/>
              <a:t> and </a:t>
            </a:r>
            <a:r>
              <a:rPr lang="en-US" sz="3600" b="1" dirty="0"/>
              <a:t>worship</a:t>
            </a:r>
            <a:r>
              <a:rPr lang="en-US" sz="3600" dirty="0"/>
              <a:t> be connected? </a:t>
            </a:r>
          </a:p>
        </p:txBody>
      </p:sp>
    </p:spTree>
    <p:extLst>
      <p:ext uri="{BB962C8B-B14F-4D97-AF65-F5344CB8AC3E}">
        <p14:creationId xmlns:p14="http://schemas.microsoft.com/office/powerpoint/2010/main" val="3736047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399</TotalTime>
  <Words>1013</Words>
  <Application>Microsoft Macintosh PowerPoint</Application>
  <PresentationFormat>On-screen Show (4:3)</PresentationFormat>
  <Paragraphs>76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Inkwell</vt:lpstr>
      <vt:lpstr>Youth, Mission and Worship|  What Does it Mean to be “Living Sacrifices”?</vt:lpstr>
      <vt:lpstr>Romans 12:1</vt:lpstr>
      <vt:lpstr>Core Question:</vt:lpstr>
      <vt:lpstr>Research| </vt:lpstr>
      <vt:lpstr>Young people and Service</vt:lpstr>
      <vt:lpstr>Why Youth Serve</vt:lpstr>
      <vt:lpstr>What makes service important to youth?</vt:lpstr>
      <vt:lpstr>Research| </vt:lpstr>
      <vt:lpstr>Young People and Church</vt:lpstr>
      <vt:lpstr>Exemplary Youth Ministry</vt:lpstr>
      <vt:lpstr>What makes church important to youth?</vt:lpstr>
      <vt:lpstr>Getting Worship Outside the Building</vt:lpstr>
      <vt:lpstr>PowerPoint Presentation</vt:lpstr>
      <vt:lpstr>Bringing Service into Corporate Worship</vt:lpstr>
      <vt:lpstr>PowerPoint Presentation</vt:lpstr>
      <vt:lpstr>Romans 12:1</vt:lpstr>
      <vt:lpstr>Core Question: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Youth, Mission and Worship|  What Does it Mean to be “Living Sacrifices”?</dc:title>
  <dc:creator>Terri Elton</dc:creator>
  <cp:lastModifiedBy>Terri Elton</cp:lastModifiedBy>
  <cp:revision>22</cp:revision>
  <dcterms:created xsi:type="dcterms:W3CDTF">2014-01-26T02:10:47Z</dcterms:created>
  <dcterms:modified xsi:type="dcterms:W3CDTF">2014-01-29T06:47:45Z</dcterms:modified>
</cp:coreProperties>
</file>